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2" r:id="rId4"/>
    <p:sldId id="260" r:id="rId5"/>
    <p:sldId id="258" r:id="rId6"/>
    <p:sldId id="259" r:id="rId7"/>
    <p:sldId id="261" r:id="rId8"/>
    <p:sldId id="264" r:id="rId9"/>
    <p:sldId id="265" r:id="rId10"/>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7" d="100"/>
          <a:sy n="87" d="100"/>
        </p:scale>
        <p:origin x="76"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4E26E-43A0-83CB-18AE-27CC2667715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id-ID"/>
          </a:p>
        </p:txBody>
      </p:sp>
      <p:sp>
        <p:nvSpPr>
          <p:cNvPr id="3" name="Subtitle 2">
            <a:extLst>
              <a:ext uri="{FF2B5EF4-FFF2-40B4-BE49-F238E27FC236}">
                <a16:creationId xmlns:a16="http://schemas.microsoft.com/office/drawing/2014/main" id="{ED6D3B2C-9B3C-26F2-0D81-D0527E48F1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d-ID"/>
          </a:p>
        </p:txBody>
      </p:sp>
      <p:sp>
        <p:nvSpPr>
          <p:cNvPr id="4" name="Date Placeholder 3">
            <a:extLst>
              <a:ext uri="{FF2B5EF4-FFF2-40B4-BE49-F238E27FC236}">
                <a16:creationId xmlns:a16="http://schemas.microsoft.com/office/drawing/2014/main" id="{B8202740-B046-CD9D-BEDD-FE9B45D3458E}"/>
              </a:ext>
            </a:extLst>
          </p:cNvPr>
          <p:cNvSpPr>
            <a:spLocks noGrp="1"/>
          </p:cNvSpPr>
          <p:nvPr>
            <p:ph type="dt" sz="half" idx="10"/>
          </p:nvPr>
        </p:nvSpPr>
        <p:spPr/>
        <p:txBody>
          <a:bodyPr/>
          <a:lstStyle/>
          <a:p>
            <a:fld id="{3FC259D9-6AA2-4FD8-9DB3-3084D6164E87}" type="datetimeFigureOut">
              <a:rPr lang="id-ID" smtClean="0"/>
              <a:t>05/12/2024</a:t>
            </a:fld>
            <a:endParaRPr lang="id-ID"/>
          </a:p>
        </p:txBody>
      </p:sp>
      <p:sp>
        <p:nvSpPr>
          <p:cNvPr id="5" name="Footer Placeholder 4">
            <a:extLst>
              <a:ext uri="{FF2B5EF4-FFF2-40B4-BE49-F238E27FC236}">
                <a16:creationId xmlns:a16="http://schemas.microsoft.com/office/drawing/2014/main" id="{ABD7E8F5-8927-B356-339C-DCE32F4C5A55}"/>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C3921708-800C-4402-78CF-B89D1A28ACD1}"/>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20438682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9F815-1348-B35A-127B-E331D9A04F12}"/>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id="{E3A65080-95C7-C5DD-34F9-B248B50610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6FD291D9-B43D-E887-9B3C-9ED45E14FA7A}"/>
              </a:ext>
            </a:extLst>
          </p:cNvPr>
          <p:cNvSpPr>
            <a:spLocks noGrp="1"/>
          </p:cNvSpPr>
          <p:nvPr>
            <p:ph type="dt" sz="half" idx="10"/>
          </p:nvPr>
        </p:nvSpPr>
        <p:spPr/>
        <p:txBody>
          <a:bodyPr/>
          <a:lstStyle/>
          <a:p>
            <a:fld id="{3FC259D9-6AA2-4FD8-9DB3-3084D6164E87}" type="datetimeFigureOut">
              <a:rPr lang="id-ID" smtClean="0"/>
              <a:t>05/12/2024</a:t>
            </a:fld>
            <a:endParaRPr lang="id-ID"/>
          </a:p>
        </p:txBody>
      </p:sp>
      <p:sp>
        <p:nvSpPr>
          <p:cNvPr id="5" name="Footer Placeholder 4">
            <a:extLst>
              <a:ext uri="{FF2B5EF4-FFF2-40B4-BE49-F238E27FC236}">
                <a16:creationId xmlns:a16="http://schemas.microsoft.com/office/drawing/2014/main" id="{A7A55D0B-CAC5-642D-D20E-6009C763A6DF}"/>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E308E4C8-673B-E399-B09B-8828162E19DE}"/>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2053071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B05B1-208D-E174-F744-228C05AEB77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id-ID"/>
          </a:p>
        </p:txBody>
      </p:sp>
      <p:sp>
        <p:nvSpPr>
          <p:cNvPr id="3" name="Text Placeholder 2">
            <a:extLst>
              <a:ext uri="{FF2B5EF4-FFF2-40B4-BE49-F238E27FC236}">
                <a16:creationId xmlns:a16="http://schemas.microsoft.com/office/drawing/2014/main" id="{EB869390-A982-4447-C95F-C294B6C6927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254DC07-5FFE-08D4-B312-15BDC432455A}"/>
              </a:ext>
            </a:extLst>
          </p:cNvPr>
          <p:cNvSpPr>
            <a:spLocks noGrp="1"/>
          </p:cNvSpPr>
          <p:nvPr>
            <p:ph type="dt" sz="half" idx="10"/>
          </p:nvPr>
        </p:nvSpPr>
        <p:spPr/>
        <p:txBody>
          <a:bodyPr/>
          <a:lstStyle/>
          <a:p>
            <a:fld id="{3FC259D9-6AA2-4FD8-9DB3-3084D6164E87}" type="datetimeFigureOut">
              <a:rPr lang="id-ID" smtClean="0"/>
              <a:t>05/12/2024</a:t>
            </a:fld>
            <a:endParaRPr lang="id-ID"/>
          </a:p>
        </p:txBody>
      </p:sp>
      <p:sp>
        <p:nvSpPr>
          <p:cNvPr id="5" name="Footer Placeholder 4">
            <a:extLst>
              <a:ext uri="{FF2B5EF4-FFF2-40B4-BE49-F238E27FC236}">
                <a16:creationId xmlns:a16="http://schemas.microsoft.com/office/drawing/2014/main" id="{90B2765E-73BD-A0AB-EA16-DF3EAFC80010}"/>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43D7C07C-C34F-BA80-6085-19156AE2A34C}"/>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1768082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049A2-A7EF-3180-385F-BE9A0974381A}"/>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id="{23C88722-A621-D8C1-C0EA-9D2192CD673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a:extLst>
              <a:ext uri="{FF2B5EF4-FFF2-40B4-BE49-F238E27FC236}">
                <a16:creationId xmlns:a16="http://schemas.microsoft.com/office/drawing/2014/main" id="{9C9218B3-CF53-089D-DD58-FCAB4D68459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4">
            <a:extLst>
              <a:ext uri="{FF2B5EF4-FFF2-40B4-BE49-F238E27FC236}">
                <a16:creationId xmlns:a16="http://schemas.microsoft.com/office/drawing/2014/main" id="{898EB3A2-2A16-81F8-D4FD-F0136000EC2A}"/>
              </a:ext>
            </a:extLst>
          </p:cNvPr>
          <p:cNvSpPr>
            <a:spLocks noGrp="1"/>
          </p:cNvSpPr>
          <p:nvPr>
            <p:ph type="dt" sz="half" idx="10"/>
          </p:nvPr>
        </p:nvSpPr>
        <p:spPr/>
        <p:txBody>
          <a:bodyPr/>
          <a:lstStyle/>
          <a:p>
            <a:fld id="{3FC259D9-6AA2-4FD8-9DB3-3084D6164E87}" type="datetimeFigureOut">
              <a:rPr lang="id-ID" smtClean="0"/>
              <a:t>05/12/2024</a:t>
            </a:fld>
            <a:endParaRPr lang="id-ID"/>
          </a:p>
        </p:txBody>
      </p:sp>
      <p:sp>
        <p:nvSpPr>
          <p:cNvPr id="6" name="Footer Placeholder 5">
            <a:extLst>
              <a:ext uri="{FF2B5EF4-FFF2-40B4-BE49-F238E27FC236}">
                <a16:creationId xmlns:a16="http://schemas.microsoft.com/office/drawing/2014/main" id="{9DFBF2B3-6992-6313-2200-32AAA9DE22BB}"/>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19E49A8B-C2F2-029D-CA4C-050CCFB8D662}"/>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9108605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B6EA8-4D0C-CD83-CA22-015CDF613D41}"/>
              </a:ext>
            </a:extLst>
          </p:cNvPr>
          <p:cNvSpPr>
            <a:spLocks noGrp="1"/>
          </p:cNvSpPr>
          <p:nvPr>
            <p:ph type="title"/>
          </p:nvPr>
        </p:nvSpPr>
        <p:spPr>
          <a:xfrm>
            <a:off x="839788" y="365125"/>
            <a:ext cx="10515600" cy="1325563"/>
          </a:xfrm>
        </p:spPr>
        <p:txBody>
          <a:bodyPr/>
          <a:lstStyle/>
          <a:p>
            <a:r>
              <a:rPr lang="en-US"/>
              <a:t>Click to edit Master title style</a:t>
            </a:r>
            <a:endParaRPr lang="id-ID"/>
          </a:p>
        </p:txBody>
      </p:sp>
      <p:sp>
        <p:nvSpPr>
          <p:cNvPr id="3" name="Text Placeholder 2">
            <a:extLst>
              <a:ext uri="{FF2B5EF4-FFF2-40B4-BE49-F238E27FC236}">
                <a16:creationId xmlns:a16="http://schemas.microsoft.com/office/drawing/2014/main" id="{AAF5679D-09B3-4903-F4D6-C99F7529B03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9AB533B-DE26-6E0F-11A7-A4A606ACD48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a:extLst>
              <a:ext uri="{FF2B5EF4-FFF2-40B4-BE49-F238E27FC236}">
                <a16:creationId xmlns:a16="http://schemas.microsoft.com/office/drawing/2014/main" id="{93999EDE-6B83-E1D9-7134-247BAD2259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9889715-6582-B09E-E880-4077886E148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Date Placeholder 6">
            <a:extLst>
              <a:ext uri="{FF2B5EF4-FFF2-40B4-BE49-F238E27FC236}">
                <a16:creationId xmlns:a16="http://schemas.microsoft.com/office/drawing/2014/main" id="{B917CE50-5BFA-CC1B-8193-4A44408C3E09}"/>
              </a:ext>
            </a:extLst>
          </p:cNvPr>
          <p:cNvSpPr>
            <a:spLocks noGrp="1"/>
          </p:cNvSpPr>
          <p:nvPr>
            <p:ph type="dt" sz="half" idx="10"/>
          </p:nvPr>
        </p:nvSpPr>
        <p:spPr/>
        <p:txBody>
          <a:bodyPr/>
          <a:lstStyle/>
          <a:p>
            <a:fld id="{3FC259D9-6AA2-4FD8-9DB3-3084D6164E87}" type="datetimeFigureOut">
              <a:rPr lang="id-ID" smtClean="0"/>
              <a:t>05/12/2024</a:t>
            </a:fld>
            <a:endParaRPr lang="id-ID"/>
          </a:p>
        </p:txBody>
      </p:sp>
      <p:sp>
        <p:nvSpPr>
          <p:cNvPr id="8" name="Footer Placeholder 7">
            <a:extLst>
              <a:ext uri="{FF2B5EF4-FFF2-40B4-BE49-F238E27FC236}">
                <a16:creationId xmlns:a16="http://schemas.microsoft.com/office/drawing/2014/main" id="{20AAB8B5-38FD-E4CA-6961-C908FC69B427}"/>
              </a:ext>
            </a:extLst>
          </p:cNvPr>
          <p:cNvSpPr>
            <a:spLocks noGrp="1"/>
          </p:cNvSpPr>
          <p:nvPr>
            <p:ph type="ftr" sz="quarter" idx="11"/>
          </p:nvPr>
        </p:nvSpPr>
        <p:spPr/>
        <p:txBody>
          <a:bodyPr/>
          <a:lstStyle/>
          <a:p>
            <a:endParaRPr lang="id-ID"/>
          </a:p>
        </p:txBody>
      </p:sp>
      <p:sp>
        <p:nvSpPr>
          <p:cNvPr id="9" name="Slide Number Placeholder 8">
            <a:extLst>
              <a:ext uri="{FF2B5EF4-FFF2-40B4-BE49-F238E27FC236}">
                <a16:creationId xmlns:a16="http://schemas.microsoft.com/office/drawing/2014/main" id="{DA6D2B3E-49BC-8187-42AC-5E3705F648E9}"/>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2107860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CA768-883E-C269-5E04-A3B4437C6C58}"/>
              </a:ext>
            </a:extLst>
          </p:cNvPr>
          <p:cNvSpPr>
            <a:spLocks noGrp="1"/>
          </p:cNvSpPr>
          <p:nvPr>
            <p:ph type="title"/>
          </p:nvPr>
        </p:nvSpPr>
        <p:spPr/>
        <p:txBody>
          <a:bodyPr/>
          <a:lstStyle/>
          <a:p>
            <a:r>
              <a:rPr lang="en-US"/>
              <a:t>Click to edit Master title style</a:t>
            </a:r>
            <a:endParaRPr lang="id-ID"/>
          </a:p>
        </p:txBody>
      </p:sp>
      <p:sp>
        <p:nvSpPr>
          <p:cNvPr id="3" name="Date Placeholder 2">
            <a:extLst>
              <a:ext uri="{FF2B5EF4-FFF2-40B4-BE49-F238E27FC236}">
                <a16:creationId xmlns:a16="http://schemas.microsoft.com/office/drawing/2014/main" id="{5FA3112D-BA02-1A4B-7A1F-1CEFF48B461E}"/>
              </a:ext>
            </a:extLst>
          </p:cNvPr>
          <p:cNvSpPr>
            <a:spLocks noGrp="1"/>
          </p:cNvSpPr>
          <p:nvPr>
            <p:ph type="dt" sz="half" idx="10"/>
          </p:nvPr>
        </p:nvSpPr>
        <p:spPr/>
        <p:txBody>
          <a:bodyPr/>
          <a:lstStyle/>
          <a:p>
            <a:fld id="{3FC259D9-6AA2-4FD8-9DB3-3084D6164E87}" type="datetimeFigureOut">
              <a:rPr lang="id-ID" smtClean="0"/>
              <a:t>05/12/2024</a:t>
            </a:fld>
            <a:endParaRPr lang="id-ID"/>
          </a:p>
        </p:txBody>
      </p:sp>
      <p:sp>
        <p:nvSpPr>
          <p:cNvPr id="4" name="Footer Placeholder 3">
            <a:extLst>
              <a:ext uri="{FF2B5EF4-FFF2-40B4-BE49-F238E27FC236}">
                <a16:creationId xmlns:a16="http://schemas.microsoft.com/office/drawing/2014/main" id="{B7E07DE2-5155-9A95-C4BD-26CAF29023C8}"/>
              </a:ext>
            </a:extLst>
          </p:cNvPr>
          <p:cNvSpPr>
            <a:spLocks noGrp="1"/>
          </p:cNvSpPr>
          <p:nvPr>
            <p:ph type="ftr" sz="quarter" idx="11"/>
          </p:nvPr>
        </p:nvSpPr>
        <p:spPr/>
        <p:txBody>
          <a:bodyPr/>
          <a:lstStyle/>
          <a:p>
            <a:endParaRPr lang="id-ID"/>
          </a:p>
        </p:txBody>
      </p:sp>
      <p:sp>
        <p:nvSpPr>
          <p:cNvPr id="5" name="Slide Number Placeholder 4">
            <a:extLst>
              <a:ext uri="{FF2B5EF4-FFF2-40B4-BE49-F238E27FC236}">
                <a16:creationId xmlns:a16="http://schemas.microsoft.com/office/drawing/2014/main" id="{A1CDC66A-AAB6-B9E0-40A2-49724C119EE1}"/>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1929171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7B4BB5-61A1-AE55-4EEC-C08E3C7E2AC9}"/>
              </a:ext>
            </a:extLst>
          </p:cNvPr>
          <p:cNvSpPr>
            <a:spLocks noGrp="1"/>
          </p:cNvSpPr>
          <p:nvPr>
            <p:ph type="dt" sz="half" idx="10"/>
          </p:nvPr>
        </p:nvSpPr>
        <p:spPr/>
        <p:txBody>
          <a:bodyPr/>
          <a:lstStyle/>
          <a:p>
            <a:fld id="{3FC259D9-6AA2-4FD8-9DB3-3084D6164E87}" type="datetimeFigureOut">
              <a:rPr lang="id-ID" smtClean="0"/>
              <a:t>05/12/2024</a:t>
            </a:fld>
            <a:endParaRPr lang="id-ID"/>
          </a:p>
        </p:txBody>
      </p:sp>
      <p:sp>
        <p:nvSpPr>
          <p:cNvPr id="3" name="Footer Placeholder 2">
            <a:extLst>
              <a:ext uri="{FF2B5EF4-FFF2-40B4-BE49-F238E27FC236}">
                <a16:creationId xmlns:a16="http://schemas.microsoft.com/office/drawing/2014/main" id="{DACDE05C-C701-0A1B-0D5E-A65252F76981}"/>
              </a:ext>
            </a:extLst>
          </p:cNvPr>
          <p:cNvSpPr>
            <a:spLocks noGrp="1"/>
          </p:cNvSpPr>
          <p:nvPr>
            <p:ph type="ftr" sz="quarter" idx="11"/>
          </p:nvPr>
        </p:nvSpPr>
        <p:spPr/>
        <p:txBody>
          <a:bodyPr/>
          <a:lstStyle/>
          <a:p>
            <a:endParaRPr lang="id-ID"/>
          </a:p>
        </p:txBody>
      </p:sp>
      <p:sp>
        <p:nvSpPr>
          <p:cNvPr id="4" name="Slide Number Placeholder 3">
            <a:extLst>
              <a:ext uri="{FF2B5EF4-FFF2-40B4-BE49-F238E27FC236}">
                <a16:creationId xmlns:a16="http://schemas.microsoft.com/office/drawing/2014/main" id="{ADB98864-1363-D605-46D1-72833064B729}"/>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2619331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AEEE6-92B3-2D4C-A77B-F80A4032C8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Content Placeholder 2">
            <a:extLst>
              <a:ext uri="{FF2B5EF4-FFF2-40B4-BE49-F238E27FC236}">
                <a16:creationId xmlns:a16="http://schemas.microsoft.com/office/drawing/2014/main" id="{50751178-E92C-F995-2473-D53B35E553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a:extLst>
              <a:ext uri="{FF2B5EF4-FFF2-40B4-BE49-F238E27FC236}">
                <a16:creationId xmlns:a16="http://schemas.microsoft.com/office/drawing/2014/main" id="{CB245EFF-D851-32E6-6680-11FD18E84A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F46E0A-F793-69B0-71DD-D0EDE3A06AEF}"/>
              </a:ext>
            </a:extLst>
          </p:cNvPr>
          <p:cNvSpPr>
            <a:spLocks noGrp="1"/>
          </p:cNvSpPr>
          <p:nvPr>
            <p:ph type="dt" sz="half" idx="10"/>
          </p:nvPr>
        </p:nvSpPr>
        <p:spPr/>
        <p:txBody>
          <a:bodyPr/>
          <a:lstStyle/>
          <a:p>
            <a:fld id="{3FC259D9-6AA2-4FD8-9DB3-3084D6164E87}" type="datetimeFigureOut">
              <a:rPr lang="id-ID" smtClean="0"/>
              <a:t>05/12/2024</a:t>
            </a:fld>
            <a:endParaRPr lang="id-ID"/>
          </a:p>
        </p:txBody>
      </p:sp>
      <p:sp>
        <p:nvSpPr>
          <p:cNvPr id="6" name="Footer Placeholder 5">
            <a:extLst>
              <a:ext uri="{FF2B5EF4-FFF2-40B4-BE49-F238E27FC236}">
                <a16:creationId xmlns:a16="http://schemas.microsoft.com/office/drawing/2014/main" id="{3B1F4B4F-EA44-D290-B861-9D067167C15F}"/>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3459E743-52BD-7864-3613-10A05D70D9B8}"/>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1258174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3E4FE-0A1B-01CD-58AE-B2D1555ECC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Picture Placeholder 2">
            <a:extLst>
              <a:ext uri="{FF2B5EF4-FFF2-40B4-BE49-F238E27FC236}">
                <a16:creationId xmlns:a16="http://schemas.microsoft.com/office/drawing/2014/main" id="{ECC21CD7-7DAC-A987-03DA-17064AE2C8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a:extLst>
              <a:ext uri="{FF2B5EF4-FFF2-40B4-BE49-F238E27FC236}">
                <a16:creationId xmlns:a16="http://schemas.microsoft.com/office/drawing/2014/main" id="{BFE0A2DC-80C4-53A0-23BA-3CCDF84723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E3FE85-F0F3-5627-695E-3F2712807D12}"/>
              </a:ext>
            </a:extLst>
          </p:cNvPr>
          <p:cNvSpPr>
            <a:spLocks noGrp="1"/>
          </p:cNvSpPr>
          <p:nvPr>
            <p:ph type="dt" sz="half" idx="10"/>
          </p:nvPr>
        </p:nvSpPr>
        <p:spPr/>
        <p:txBody>
          <a:bodyPr/>
          <a:lstStyle/>
          <a:p>
            <a:fld id="{3FC259D9-6AA2-4FD8-9DB3-3084D6164E87}" type="datetimeFigureOut">
              <a:rPr lang="id-ID" smtClean="0"/>
              <a:t>05/12/2024</a:t>
            </a:fld>
            <a:endParaRPr lang="id-ID"/>
          </a:p>
        </p:txBody>
      </p:sp>
      <p:sp>
        <p:nvSpPr>
          <p:cNvPr id="6" name="Footer Placeholder 5">
            <a:extLst>
              <a:ext uri="{FF2B5EF4-FFF2-40B4-BE49-F238E27FC236}">
                <a16:creationId xmlns:a16="http://schemas.microsoft.com/office/drawing/2014/main" id="{58394787-AF2C-F7AF-EC83-0CDC9421E723}"/>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0C19A17D-0CB6-3CEC-5A7C-17F07198A4DC}"/>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14026755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93176-C14A-6379-4B2A-F8A90A1BA714}"/>
              </a:ext>
            </a:extLst>
          </p:cNvPr>
          <p:cNvSpPr>
            <a:spLocks noGrp="1"/>
          </p:cNvSpPr>
          <p:nvPr>
            <p:ph type="title"/>
          </p:nvPr>
        </p:nvSpPr>
        <p:spPr/>
        <p:txBody>
          <a:bodyPr/>
          <a:lstStyle/>
          <a:p>
            <a:r>
              <a:rPr lang="en-US"/>
              <a:t>Click to edit Master title style</a:t>
            </a:r>
            <a:endParaRPr lang="id-ID"/>
          </a:p>
        </p:txBody>
      </p:sp>
      <p:sp>
        <p:nvSpPr>
          <p:cNvPr id="3" name="Vertical Text Placeholder 2">
            <a:extLst>
              <a:ext uri="{FF2B5EF4-FFF2-40B4-BE49-F238E27FC236}">
                <a16:creationId xmlns:a16="http://schemas.microsoft.com/office/drawing/2014/main" id="{B95CBBBC-B0EF-B5F0-6E6C-4C683A253FE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2A2D6087-4FEA-8F4E-F393-FD424FA87595}"/>
              </a:ext>
            </a:extLst>
          </p:cNvPr>
          <p:cNvSpPr>
            <a:spLocks noGrp="1"/>
          </p:cNvSpPr>
          <p:nvPr>
            <p:ph type="dt" sz="half" idx="10"/>
          </p:nvPr>
        </p:nvSpPr>
        <p:spPr/>
        <p:txBody>
          <a:bodyPr/>
          <a:lstStyle/>
          <a:p>
            <a:fld id="{3FC259D9-6AA2-4FD8-9DB3-3084D6164E87}" type="datetimeFigureOut">
              <a:rPr lang="id-ID" smtClean="0"/>
              <a:t>05/12/2024</a:t>
            </a:fld>
            <a:endParaRPr lang="id-ID"/>
          </a:p>
        </p:txBody>
      </p:sp>
      <p:sp>
        <p:nvSpPr>
          <p:cNvPr id="5" name="Footer Placeholder 4">
            <a:extLst>
              <a:ext uri="{FF2B5EF4-FFF2-40B4-BE49-F238E27FC236}">
                <a16:creationId xmlns:a16="http://schemas.microsoft.com/office/drawing/2014/main" id="{F5728039-69E9-EE9E-5AE0-78E8D51DF5EC}"/>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7EE694CF-855C-3B49-DAC0-CC33FCA312F2}"/>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2759714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436CB2C-9FBF-3BC1-ABDD-8E828D66310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id-ID"/>
          </a:p>
        </p:txBody>
      </p:sp>
      <p:sp>
        <p:nvSpPr>
          <p:cNvPr id="3" name="Vertical Text Placeholder 2">
            <a:extLst>
              <a:ext uri="{FF2B5EF4-FFF2-40B4-BE49-F238E27FC236}">
                <a16:creationId xmlns:a16="http://schemas.microsoft.com/office/drawing/2014/main" id="{EB9F3E2F-2261-89B3-FCC8-85054947B52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62C864CA-DC0C-9D08-93F2-9EBDB575EE49}"/>
              </a:ext>
            </a:extLst>
          </p:cNvPr>
          <p:cNvSpPr>
            <a:spLocks noGrp="1"/>
          </p:cNvSpPr>
          <p:nvPr>
            <p:ph type="dt" sz="half" idx="10"/>
          </p:nvPr>
        </p:nvSpPr>
        <p:spPr/>
        <p:txBody>
          <a:bodyPr/>
          <a:lstStyle/>
          <a:p>
            <a:fld id="{3FC259D9-6AA2-4FD8-9DB3-3084D6164E87}" type="datetimeFigureOut">
              <a:rPr lang="id-ID" smtClean="0"/>
              <a:t>05/12/2024</a:t>
            </a:fld>
            <a:endParaRPr lang="id-ID"/>
          </a:p>
        </p:txBody>
      </p:sp>
      <p:sp>
        <p:nvSpPr>
          <p:cNvPr id="5" name="Footer Placeholder 4">
            <a:extLst>
              <a:ext uri="{FF2B5EF4-FFF2-40B4-BE49-F238E27FC236}">
                <a16:creationId xmlns:a16="http://schemas.microsoft.com/office/drawing/2014/main" id="{46AF1ABE-8EE2-DF3F-0B6A-1CF50A5FE1CB}"/>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2DED8869-745D-B44F-92A9-EE4EE72DECBF}"/>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30800536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260FDC6-9F40-B0DB-8213-54B263C87B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id-ID"/>
          </a:p>
        </p:txBody>
      </p:sp>
      <p:sp>
        <p:nvSpPr>
          <p:cNvPr id="3" name="Text Placeholder 2">
            <a:extLst>
              <a:ext uri="{FF2B5EF4-FFF2-40B4-BE49-F238E27FC236}">
                <a16:creationId xmlns:a16="http://schemas.microsoft.com/office/drawing/2014/main" id="{98CC4831-7BFA-E813-15E6-2FE18DF0B91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BC572E95-83FB-6A05-EE8D-9EFCDE2EDC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FC259D9-6AA2-4FD8-9DB3-3084D6164E87}" type="datetimeFigureOut">
              <a:rPr lang="id-ID" smtClean="0"/>
              <a:t>05/12/2024</a:t>
            </a:fld>
            <a:endParaRPr lang="id-ID"/>
          </a:p>
        </p:txBody>
      </p:sp>
      <p:sp>
        <p:nvSpPr>
          <p:cNvPr id="5" name="Footer Placeholder 4">
            <a:extLst>
              <a:ext uri="{FF2B5EF4-FFF2-40B4-BE49-F238E27FC236}">
                <a16:creationId xmlns:a16="http://schemas.microsoft.com/office/drawing/2014/main" id="{59D4543F-EF09-FCF5-0A83-E593F24E314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id-ID"/>
          </a:p>
        </p:txBody>
      </p:sp>
      <p:sp>
        <p:nvSpPr>
          <p:cNvPr id="6" name="Slide Number Placeholder 5">
            <a:extLst>
              <a:ext uri="{FF2B5EF4-FFF2-40B4-BE49-F238E27FC236}">
                <a16:creationId xmlns:a16="http://schemas.microsoft.com/office/drawing/2014/main" id="{9A3460D4-8BA5-6B8A-CAEC-B6662C9BEF6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20A2D16-AD92-4EDF-A5B8-ED150B20D672}" type="slidenum">
              <a:rPr lang="id-ID" smtClean="0"/>
              <a:t>‹#›</a:t>
            </a:fld>
            <a:endParaRPr lang="id-ID"/>
          </a:p>
        </p:txBody>
      </p:sp>
    </p:spTree>
    <p:extLst>
      <p:ext uri="{BB962C8B-B14F-4D97-AF65-F5344CB8AC3E}">
        <p14:creationId xmlns:p14="http://schemas.microsoft.com/office/powerpoint/2010/main" val="41997056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mailto:qulis@polinema.ac.id" TargetMode="Externa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488B2-6C6E-FDEF-FEE3-B676EA5EBEF9}"/>
              </a:ext>
            </a:extLst>
          </p:cNvPr>
          <p:cNvSpPr>
            <a:spLocks noGrp="1"/>
          </p:cNvSpPr>
          <p:nvPr>
            <p:ph type="ctrTitle"/>
          </p:nvPr>
        </p:nvSpPr>
        <p:spPr/>
        <p:txBody>
          <a:bodyPr/>
          <a:lstStyle/>
          <a:p>
            <a:r>
              <a:rPr lang="en-US" dirty="0"/>
              <a:t>Buat </a:t>
            </a:r>
            <a:r>
              <a:rPr lang="en-US" dirty="0" err="1"/>
              <a:t>desain</a:t>
            </a:r>
            <a:r>
              <a:rPr lang="en-US" dirty="0"/>
              <a:t> poster </a:t>
            </a:r>
            <a:r>
              <a:rPr lang="en-US" dirty="0" err="1"/>
              <a:t>ukuran</a:t>
            </a:r>
            <a:endParaRPr lang="id-ID" dirty="0"/>
          </a:p>
        </p:txBody>
      </p:sp>
      <p:sp>
        <p:nvSpPr>
          <p:cNvPr id="3" name="Subtitle 2">
            <a:extLst>
              <a:ext uri="{FF2B5EF4-FFF2-40B4-BE49-F238E27FC236}">
                <a16:creationId xmlns:a16="http://schemas.microsoft.com/office/drawing/2014/main" id="{D789E6D2-BD57-DAF8-BDC8-F1BE445C7A15}"/>
              </a:ext>
            </a:extLst>
          </p:cNvPr>
          <p:cNvSpPr>
            <a:spLocks noGrp="1"/>
          </p:cNvSpPr>
          <p:nvPr>
            <p:ph type="subTitle" idx="1"/>
          </p:nvPr>
        </p:nvSpPr>
        <p:spPr/>
        <p:txBody>
          <a:bodyPr>
            <a:normAutofit/>
          </a:bodyPr>
          <a:lstStyle/>
          <a:p>
            <a:r>
              <a:rPr lang="id-ID" sz="2800" b="0" i="0" dirty="0">
                <a:solidFill>
                  <a:srgbClr val="000000"/>
                </a:solidFill>
                <a:effectLst/>
                <a:latin typeface="TimesNewRomanPSMT"/>
              </a:rPr>
              <a:t>Poster/X-</a:t>
            </a:r>
            <a:r>
              <a:rPr lang="id-ID" sz="2800" b="0" i="0" dirty="0" err="1">
                <a:solidFill>
                  <a:srgbClr val="000000"/>
                </a:solidFill>
                <a:effectLst/>
                <a:latin typeface="TimesNewRomanPSMT"/>
              </a:rPr>
              <a:t>banner</a:t>
            </a:r>
            <a:r>
              <a:rPr lang="id-ID" sz="2800" b="0" i="0" dirty="0">
                <a:solidFill>
                  <a:srgbClr val="000000"/>
                </a:solidFill>
                <a:effectLst/>
                <a:latin typeface="TimesNewRomanPSMT"/>
              </a:rPr>
              <a:t> dibuat dengan ukuran 160cm x 60cm</a:t>
            </a:r>
            <a:r>
              <a:rPr lang="id-ID" sz="3600" dirty="0"/>
              <a:t> </a:t>
            </a:r>
          </a:p>
        </p:txBody>
      </p:sp>
    </p:spTree>
    <p:extLst>
      <p:ext uri="{BB962C8B-B14F-4D97-AF65-F5344CB8AC3E}">
        <p14:creationId xmlns:p14="http://schemas.microsoft.com/office/powerpoint/2010/main" val="15602939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E8670-4A76-AC5A-D4AA-F75FA3BA8B54}"/>
              </a:ext>
            </a:extLst>
          </p:cNvPr>
          <p:cNvSpPr>
            <a:spLocks noGrp="1"/>
          </p:cNvSpPr>
          <p:nvPr>
            <p:ph type="title"/>
          </p:nvPr>
        </p:nvSpPr>
        <p:spPr/>
        <p:txBody>
          <a:bodyPr/>
          <a:lstStyle/>
          <a:p>
            <a:r>
              <a:rPr lang="en-US" dirty="0"/>
              <a:t>Contoh</a:t>
            </a:r>
            <a:endParaRPr lang="id-ID" dirty="0"/>
          </a:p>
        </p:txBody>
      </p:sp>
      <p:pic>
        <p:nvPicPr>
          <p:cNvPr id="7" name="Picture 6">
            <a:extLst>
              <a:ext uri="{FF2B5EF4-FFF2-40B4-BE49-F238E27FC236}">
                <a16:creationId xmlns:a16="http://schemas.microsoft.com/office/drawing/2014/main" id="{F6C7DE19-6DDF-C81C-C6AA-09084D2B9669}"/>
              </a:ext>
            </a:extLst>
          </p:cNvPr>
          <p:cNvPicPr>
            <a:picLocks noChangeAspect="1"/>
          </p:cNvPicPr>
          <p:nvPr/>
        </p:nvPicPr>
        <p:blipFill>
          <a:blip r:embed="rId2"/>
          <a:stretch>
            <a:fillRect/>
          </a:stretch>
        </p:blipFill>
        <p:spPr>
          <a:xfrm>
            <a:off x="7487707" y="0"/>
            <a:ext cx="4707317" cy="6858000"/>
          </a:xfrm>
          <a:prstGeom prst="rect">
            <a:avLst/>
          </a:prstGeom>
        </p:spPr>
      </p:pic>
      <p:pic>
        <p:nvPicPr>
          <p:cNvPr id="1030" name="Picture 6" descr="Galeri Poster Skripsi - Prodi Sistem Informasi Undiksha">
            <a:extLst>
              <a:ext uri="{FF2B5EF4-FFF2-40B4-BE49-F238E27FC236}">
                <a16:creationId xmlns:a16="http://schemas.microsoft.com/office/drawing/2014/main" id="{8A83C366-3FD6-B2FA-81A3-66E61EAB45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7427" y="-68094"/>
            <a:ext cx="48514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Galeri Poster Skripsi - Prodi Sistem Informasi Undiksha">
            <a:extLst>
              <a:ext uri="{FF2B5EF4-FFF2-40B4-BE49-F238E27FC236}">
                <a16:creationId xmlns:a16="http://schemas.microsoft.com/office/drawing/2014/main" id="{909B0CF5-49EA-280B-60A1-A662160FE4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3127" y="0"/>
            <a:ext cx="48482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81402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9A313-F675-E6D7-48B1-E407AF5F8AAA}"/>
              </a:ext>
            </a:extLst>
          </p:cNvPr>
          <p:cNvSpPr>
            <a:spLocks noGrp="1"/>
          </p:cNvSpPr>
          <p:nvPr>
            <p:ph type="title"/>
          </p:nvPr>
        </p:nvSpPr>
        <p:spPr/>
        <p:txBody>
          <a:bodyPr/>
          <a:lstStyle/>
          <a:p>
            <a:r>
              <a:rPr lang="en-US" dirty="0"/>
              <a:t>Judul</a:t>
            </a:r>
            <a:endParaRPr lang="id-ID" dirty="0"/>
          </a:p>
        </p:txBody>
      </p:sp>
      <p:sp>
        <p:nvSpPr>
          <p:cNvPr id="3" name="Content Placeholder 2">
            <a:extLst>
              <a:ext uri="{FF2B5EF4-FFF2-40B4-BE49-F238E27FC236}">
                <a16:creationId xmlns:a16="http://schemas.microsoft.com/office/drawing/2014/main" id="{8E8AB909-A2CA-CE75-0617-98AB3A4BBAC7}"/>
              </a:ext>
            </a:extLst>
          </p:cNvPr>
          <p:cNvSpPr>
            <a:spLocks noGrp="1"/>
          </p:cNvSpPr>
          <p:nvPr>
            <p:ph idx="1"/>
          </p:nvPr>
        </p:nvSpPr>
        <p:spPr/>
        <p:txBody>
          <a:bodyPr/>
          <a:lstStyle/>
          <a:p>
            <a:r>
              <a:rPr lang="en-US" dirty="0" err="1"/>
              <a:t>Penelitian</a:t>
            </a:r>
            <a:r>
              <a:rPr lang="en-US" dirty="0"/>
              <a:t> Tesis Magister</a:t>
            </a:r>
          </a:p>
          <a:p>
            <a:r>
              <a:rPr lang="id-ID" dirty="0"/>
              <a:t>Sistem Manajemen </a:t>
            </a:r>
            <a:r>
              <a:rPr lang="id-ID" dirty="0" err="1"/>
              <a:t>Crowdfunding</a:t>
            </a:r>
            <a:r>
              <a:rPr lang="id-ID" dirty="0"/>
              <a:t> Koperasi Berbasis </a:t>
            </a:r>
            <a:r>
              <a:rPr lang="id-ID" dirty="0" err="1"/>
              <a:t>Smart</a:t>
            </a:r>
            <a:r>
              <a:rPr lang="id-ID" dirty="0"/>
              <a:t> </a:t>
            </a:r>
            <a:r>
              <a:rPr lang="id-ID" dirty="0" err="1"/>
              <a:t>Contract</a:t>
            </a:r>
            <a:r>
              <a:rPr lang="id-ID" dirty="0"/>
              <a:t> Pada Jaringan </a:t>
            </a:r>
            <a:r>
              <a:rPr lang="id-ID" dirty="0" err="1"/>
              <a:t>Blockchain</a:t>
            </a:r>
            <a:endParaRPr lang="id-ID" dirty="0"/>
          </a:p>
        </p:txBody>
      </p:sp>
      <p:pic>
        <p:nvPicPr>
          <p:cNvPr id="4098" name="Picture 2">
            <a:extLst>
              <a:ext uri="{FF2B5EF4-FFF2-40B4-BE49-F238E27FC236}">
                <a16:creationId xmlns:a16="http://schemas.microsoft.com/office/drawing/2014/main" id="{6C1F305D-9855-4830-0220-31644CCB27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7519" y="0"/>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Logo-Polinema – Himpunan Penerjemah Indonesia">
            <a:extLst>
              <a:ext uri="{FF2B5EF4-FFF2-40B4-BE49-F238E27FC236}">
                <a16:creationId xmlns:a16="http://schemas.microsoft.com/office/drawing/2014/main" id="{512F80BA-5556-F2FF-EA91-5EE2FA675F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2268" y="3429000"/>
            <a:ext cx="2143125"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17727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EF5BE-A316-7A81-7D9A-4F4C6E2D1E75}"/>
              </a:ext>
            </a:extLst>
          </p:cNvPr>
          <p:cNvSpPr>
            <a:spLocks noGrp="1"/>
          </p:cNvSpPr>
          <p:nvPr>
            <p:ph type="title"/>
          </p:nvPr>
        </p:nvSpPr>
        <p:spPr/>
        <p:txBody>
          <a:bodyPr/>
          <a:lstStyle/>
          <a:p>
            <a:r>
              <a:rPr lang="en-US" dirty="0" err="1"/>
              <a:t>Identitas</a:t>
            </a:r>
            <a:endParaRPr lang="id-ID" dirty="0"/>
          </a:p>
        </p:txBody>
      </p:sp>
      <p:sp>
        <p:nvSpPr>
          <p:cNvPr id="3" name="Content Placeholder 2">
            <a:extLst>
              <a:ext uri="{FF2B5EF4-FFF2-40B4-BE49-F238E27FC236}">
                <a16:creationId xmlns:a16="http://schemas.microsoft.com/office/drawing/2014/main" id="{ABB147A2-2AA3-B5DD-1770-EB8758C45368}"/>
              </a:ext>
            </a:extLst>
          </p:cNvPr>
          <p:cNvSpPr>
            <a:spLocks noGrp="1"/>
          </p:cNvSpPr>
          <p:nvPr>
            <p:ph idx="1"/>
          </p:nvPr>
        </p:nvSpPr>
        <p:spPr>
          <a:xfrm>
            <a:off x="1741250" y="1825625"/>
            <a:ext cx="9612549" cy="4351338"/>
          </a:xfrm>
        </p:spPr>
        <p:txBody>
          <a:bodyPr>
            <a:normAutofit fontScale="92500" lnSpcReduction="10000"/>
          </a:bodyPr>
          <a:lstStyle/>
          <a:p>
            <a:r>
              <a:rPr lang="en-US" dirty="0"/>
              <a:t>Ketua </a:t>
            </a:r>
            <a:r>
              <a:rPr lang="en-US" dirty="0" err="1"/>
              <a:t>Peneliti</a:t>
            </a:r>
            <a:r>
              <a:rPr lang="en-US" dirty="0"/>
              <a:t>:</a:t>
            </a:r>
          </a:p>
          <a:p>
            <a:pPr lvl="1"/>
            <a:r>
              <a:rPr lang="en-US" dirty="0"/>
              <a:t>Ir. Yan Watequlis Syaifudin, ST., M.MT., Ph.D.</a:t>
            </a:r>
          </a:p>
          <a:p>
            <a:pPr lvl="1"/>
            <a:r>
              <a:rPr lang="en-US" dirty="0" err="1"/>
              <a:t>Laboratorium</a:t>
            </a:r>
            <a:r>
              <a:rPr lang="en-US" dirty="0"/>
              <a:t> Applied Informatics, Jurusan Teknologi </a:t>
            </a:r>
            <a:r>
              <a:rPr lang="en-US" dirty="0" err="1"/>
              <a:t>Informasi</a:t>
            </a:r>
            <a:r>
              <a:rPr lang="en-US" dirty="0"/>
              <a:t>, </a:t>
            </a:r>
            <a:r>
              <a:rPr lang="en-US" dirty="0" err="1"/>
              <a:t>Politeknik</a:t>
            </a:r>
            <a:r>
              <a:rPr lang="en-US" dirty="0"/>
              <a:t> Negeri Malang</a:t>
            </a:r>
          </a:p>
          <a:p>
            <a:pPr lvl="1"/>
            <a:r>
              <a:rPr lang="en-US" dirty="0"/>
              <a:t>Email: </a:t>
            </a:r>
            <a:r>
              <a:rPr lang="en-US" dirty="0">
                <a:hlinkClick r:id="rId2"/>
              </a:rPr>
              <a:t>qulis@polinema.ac.id</a:t>
            </a:r>
            <a:r>
              <a:rPr lang="en-US" dirty="0"/>
              <a:t>, tel. 082131552688</a:t>
            </a:r>
          </a:p>
          <a:p>
            <a:r>
              <a:rPr lang="en-US" dirty="0"/>
              <a:t>Anggota 1</a:t>
            </a:r>
          </a:p>
          <a:p>
            <a:pPr lvl="1"/>
            <a:r>
              <a:rPr lang="en-US" dirty="0"/>
              <a:t>Indrazno Siradjuddin, ST., MT., Ph.D.</a:t>
            </a:r>
          </a:p>
          <a:p>
            <a:pPr lvl="1"/>
            <a:r>
              <a:rPr lang="en-US" dirty="0"/>
              <a:t>Jurusan Teknik Elektro, </a:t>
            </a:r>
            <a:r>
              <a:rPr lang="en-US" dirty="0" err="1"/>
              <a:t>Politeknik</a:t>
            </a:r>
            <a:r>
              <a:rPr lang="en-US" dirty="0"/>
              <a:t> Negeri Malang</a:t>
            </a:r>
          </a:p>
          <a:p>
            <a:r>
              <a:rPr lang="en-US" dirty="0"/>
              <a:t>Anggota 2</a:t>
            </a:r>
          </a:p>
          <a:p>
            <a:pPr lvl="1"/>
            <a:r>
              <a:rPr lang="en-US" dirty="0" err="1"/>
              <a:t>Salies</a:t>
            </a:r>
            <a:r>
              <a:rPr lang="en-US" dirty="0"/>
              <a:t> </a:t>
            </a:r>
            <a:r>
              <a:rPr lang="en-US" dirty="0" err="1"/>
              <a:t>Apriliyanto</a:t>
            </a:r>
            <a:endParaRPr lang="en-US" dirty="0"/>
          </a:p>
          <a:p>
            <a:pPr lvl="1"/>
            <a:r>
              <a:rPr lang="en-US" dirty="0" err="1"/>
              <a:t>Mahasiswa</a:t>
            </a:r>
            <a:r>
              <a:rPr lang="en-US" dirty="0"/>
              <a:t> Magister Terapan Rekayasa Teknologi </a:t>
            </a:r>
            <a:r>
              <a:rPr lang="en-US" dirty="0" err="1"/>
              <a:t>Informasi</a:t>
            </a:r>
            <a:r>
              <a:rPr lang="en-US" dirty="0"/>
              <a:t>, Jurusan Teknologi </a:t>
            </a:r>
            <a:r>
              <a:rPr lang="en-US" dirty="0" err="1"/>
              <a:t>Informasi</a:t>
            </a:r>
            <a:r>
              <a:rPr lang="en-US" dirty="0"/>
              <a:t>, </a:t>
            </a:r>
            <a:r>
              <a:rPr lang="en-US" dirty="0" err="1"/>
              <a:t>Politeknik</a:t>
            </a:r>
            <a:r>
              <a:rPr lang="en-US" dirty="0"/>
              <a:t> Negeri Malang</a:t>
            </a:r>
            <a:endParaRPr lang="id-ID" dirty="0"/>
          </a:p>
        </p:txBody>
      </p:sp>
      <p:pic>
        <p:nvPicPr>
          <p:cNvPr id="2050" name="Picture 2" descr="Yan Watequlis Syaifudin - Chief Technology Officer - PT Digital Solusi Grup  | LinkedIn">
            <a:extLst>
              <a:ext uri="{FF2B5EF4-FFF2-40B4-BE49-F238E27FC236}">
                <a16:creationId xmlns:a16="http://schemas.microsoft.com/office/drawing/2014/main" id="{C8E4F68A-BFC6-F6DD-A142-7AF05C9EC6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248" y="1905138"/>
            <a:ext cx="1321904" cy="132190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ndrazno SIRADJUDDIN | PhD | Politeknik Negeri Malang, Malang | Polinema |  Department of Electrical Engineering | Research profile - Page 2">
            <a:extLst>
              <a:ext uri="{FF2B5EF4-FFF2-40B4-BE49-F238E27FC236}">
                <a16:creationId xmlns:a16="http://schemas.microsoft.com/office/drawing/2014/main" id="{79ADF95C-F298-4F04-5351-39A663D938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248" y="3429000"/>
            <a:ext cx="1321904" cy="132190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Salies Apriliyanto (@SaliesApr) / X">
            <a:extLst>
              <a:ext uri="{FF2B5EF4-FFF2-40B4-BE49-F238E27FC236}">
                <a16:creationId xmlns:a16="http://schemas.microsoft.com/office/drawing/2014/main" id="{DF735719-76B0-4CF3-C5CF-7AFBECFE5A0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13698" b="15021"/>
          <a:stretch/>
        </p:blipFill>
        <p:spPr bwMode="auto">
          <a:xfrm>
            <a:off x="177249" y="4952863"/>
            <a:ext cx="1342495" cy="1321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5824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24C8E-90CE-C3FE-CF32-4A9B0F689E86}"/>
              </a:ext>
            </a:extLst>
          </p:cNvPr>
          <p:cNvSpPr>
            <a:spLocks noGrp="1"/>
          </p:cNvSpPr>
          <p:nvPr>
            <p:ph type="title"/>
          </p:nvPr>
        </p:nvSpPr>
        <p:spPr/>
        <p:txBody>
          <a:bodyPr/>
          <a:lstStyle/>
          <a:p>
            <a:r>
              <a:rPr lang="en-US" dirty="0"/>
              <a:t>Resume</a:t>
            </a:r>
            <a:endParaRPr lang="id-ID" dirty="0"/>
          </a:p>
        </p:txBody>
      </p:sp>
      <p:sp>
        <p:nvSpPr>
          <p:cNvPr id="3" name="Content Placeholder 2">
            <a:extLst>
              <a:ext uri="{FF2B5EF4-FFF2-40B4-BE49-F238E27FC236}">
                <a16:creationId xmlns:a16="http://schemas.microsoft.com/office/drawing/2014/main" id="{6CC54657-777D-A729-821C-C5FD380AA719}"/>
              </a:ext>
            </a:extLst>
          </p:cNvPr>
          <p:cNvSpPr>
            <a:spLocks noGrp="1"/>
          </p:cNvSpPr>
          <p:nvPr>
            <p:ph idx="1"/>
          </p:nvPr>
        </p:nvSpPr>
        <p:spPr/>
        <p:txBody>
          <a:bodyPr>
            <a:normAutofit fontScale="62500" lnSpcReduction="20000"/>
          </a:bodyPr>
          <a:lstStyle/>
          <a:p>
            <a:pPr algn="l"/>
            <a:r>
              <a:rPr lang="id-ID" b="0" i="0" dirty="0" err="1">
                <a:solidFill>
                  <a:srgbClr val="121512"/>
                </a:solidFill>
                <a:effectLst/>
                <a:latin typeface="-apple-system"/>
              </a:rPr>
              <a:t>Blockchain</a:t>
            </a:r>
            <a:r>
              <a:rPr lang="id-ID" b="0" i="0" dirty="0">
                <a:solidFill>
                  <a:srgbClr val="121512"/>
                </a:solidFill>
                <a:effectLst/>
                <a:latin typeface="-apple-system"/>
              </a:rPr>
              <a:t> adalah teknologi buku besar digital terdistribusi yang memungkinkan pencatatan transaksi secara aman, transparan, dan tidak dapat diubah. Sistem ini terdiri dari serangkaian blok terhubung yang menyimpan informasi tentang transaksi, cap waktu, dan </a:t>
            </a:r>
            <a:r>
              <a:rPr lang="id-ID" b="0" i="0" dirty="0" err="1">
                <a:solidFill>
                  <a:srgbClr val="121512"/>
                </a:solidFill>
                <a:effectLst/>
                <a:latin typeface="-apple-system"/>
              </a:rPr>
              <a:t>hash</a:t>
            </a:r>
            <a:r>
              <a:rPr lang="id-ID" b="0" i="0" dirty="0">
                <a:solidFill>
                  <a:srgbClr val="121512"/>
                </a:solidFill>
                <a:effectLst/>
                <a:latin typeface="-apple-system"/>
              </a:rPr>
              <a:t> </a:t>
            </a:r>
            <a:r>
              <a:rPr lang="id-ID" b="0" i="0" dirty="0" err="1">
                <a:solidFill>
                  <a:srgbClr val="121512"/>
                </a:solidFill>
                <a:effectLst/>
                <a:latin typeface="-apple-system"/>
              </a:rPr>
              <a:t>kriptografis</a:t>
            </a:r>
            <a:r>
              <a:rPr lang="id-ID" b="0" i="0" dirty="0">
                <a:solidFill>
                  <a:srgbClr val="121512"/>
                </a:solidFill>
                <a:effectLst/>
                <a:latin typeface="-apple-system"/>
              </a:rPr>
              <a:t> dari blok sebelumnya, yang memungkinkan verifikasi transaksi tanpa perlu otoritas pusat. </a:t>
            </a:r>
            <a:r>
              <a:rPr lang="id-ID" b="0" i="0" dirty="0" err="1">
                <a:solidFill>
                  <a:srgbClr val="121512"/>
                </a:solidFill>
                <a:effectLst/>
                <a:latin typeface="-apple-system"/>
              </a:rPr>
              <a:t>Ethereum</a:t>
            </a:r>
            <a:r>
              <a:rPr lang="id-ID" b="0" i="0" dirty="0">
                <a:solidFill>
                  <a:srgbClr val="121512"/>
                </a:solidFill>
                <a:effectLst/>
                <a:latin typeface="-apple-system"/>
              </a:rPr>
              <a:t>, sebagai salah satu implementasi </a:t>
            </a:r>
            <a:r>
              <a:rPr lang="id-ID" b="0" i="0" dirty="0" err="1">
                <a:solidFill>
                  <a:srgbClr val="121512"/>
                </a:solidFill>
                <a:effectLst/>
                <a:latin typeface="-apple-system"/>
              </a:rPr>
              <a:t>blockchain</a:t>
            </a:r>
            <a:r>
              <a:rPr lang="id-ID" b="0" i="0" dirty="0">
                <a:solidFill>
                  <a:srgbClr val="121512"/>
                </a:solidFill>
                <a:effectLst/>
                <a:latin typeface="-apple-system"/>
              </a:rPr>
              <a:t> yang paling terkenal, menawarkan platform yang dapat diprogram, memungkinkan pengembang untuk menciptakan aplikasi kompleks melalui penggunaan </a:t>
            </a:r>
            <a:r>
              <a:rPr lang="en-US" b="0" i="0" dirty="0">
                <a:solidFill>
                  <a:srgbClr val="121512"/>
                </a:solidFill>
                <a:effectLst/>
                <a:latin typeface="-apple-system"/>
              </a:rPr>
              <a:t>smart contract</a:t>
            </a:r>
            <a:r>
              <a:rPr lang="id-ID" b="0" i="0" dirty="0">
                <a:solidFill>
                  <a:srgbClr val="121512"/>
                </a:solidFill>
                <a:effectLst/>
                <a:latin typeface="-apple-system"/>
              </a:rPr>
              <a:t>. </a:t>
            </a:r>
            <a:endParaRPr lang="en-US" b="0" i="0" dirty="0">
              <a:solidFill>
                <a:srgbClr val="121512"/>
              </a:solidFill>
              <a:effectLst/>
              <a:latin typeface="-apple-system"/>
            </a:endParaRPr>
          </a:p>
          <a:p>
            <a:pPr algn="l"/>
            <a:r>
              <a:rPr lang="en-US" dirty="0" err="1">
                <a:solidFill>
                  <a:srgbClr val="121512"/>
                </a:solidFill>
                <a:latin typeface="-apple-system"/>
              </a:rPr>
              <a:t>Penelitian</a:t>
            </a:r>
            <a:r>
              <a:rPr lang="en-US" dirty="0">
                <a:solidFill>
                  <a:srgbClr val="121512"/>
                </a:solidFill>
                <a:latin typeface="-apple-system"/>
              </a:rPr>
              <a:t> ini </a:t>
            </a:r>
            <a:r>
              <a:rPr lang="en-US" dirty="0" err="1">
                <a:solidFill>
                  <a:srgbClr val="121512"/>
                </a:solidFill>
                <a:latin typeface="-apple-system"/>
              </a:rPr>
              <a:t>telah</a:t>
            </a:r>
            <a:r>
              <a:rPr lang="en-US" dirty="0">
                <a:solidFill>
                  <a:srgbClr val="121512"/>
                </a:solidFill>
                <a:latin typeface="-apple-system"/>
              </a:rPr>
              <a:t> melakukan studi untuk </a:t>
            </a:r>
            <a:r>
              <a:rPr lang="en-US" dirty="0" err="1">
                <a:solidFill>
                  <a:srgbClr val="121512"/>
                </a:solidFill>
                <a:latin typeface="-apple-system"/>
              </a:rPr>
              <a:t>pengembangan</a:t>
            </a:r>
            <a:r>
              <a:rPr lang="en-US" dirty="0">
                <a:solidFill>
                  <a:srgbClr val="121512"/>
                </a:solidFill>
                <a:latin typeface="-apple-system"/>
              </a:rPr>
              <a:t> </a:t>
            </a:r>
            <a:r>
              <a:rPr lang="id-ID" b="1" i="0" dirty="0">
                <a:solidFill>
                  <a:srgbClr val="121512"/>
                </a:solidFill>
                <a:effectLst/>
                <a:latin typeface="-apple-system"/>
              </a:rPr>
              <a:t>Sistem </a:t>
            </a:r>
            <a:r>
              <a:rPr lang="id-ID" b="1" i="0" dirty="0" err="1">
                <a:solidFill>
                  <a:srgbClr val="121512"/>
                </a:solidFill>
                <a:effectLst/>
                <a:latin typeface="-apple-system"/>
              </a:rPr>
              <a:t>crowdfunding</a:t>
            </a:r>
            <a:r>
              <a:rPr lang="id-ID" b="1" i="0" dirty="0">
                <a:solidFill>
                  <a:srgbClr val="121512"/>
                </a:solidFill>
                <a:effectLst/>
                <a:latin typeface="-apple-system"/>
              </a:rPr>
              <a:t> ekuitas berbasis </a:t>
            </a:r>
            <a:r>
              <a:rPr lang="id-ID" b="1" i="0" dirty="0" err="1">
                <a:solidFill>
                  <a:srgbClr val="121512"/>
                </a:solidFill>
                <a:effectLst/>
                <a:latin typeface="-apple-system"/>
              </a:rPr>
              <a:t>token</a:t>
            </a:r>
            <a:r>
              <a:rPr lang="id-ID" i="0" dirty="0">
                <a:solidFill>
                  <a:srgbClr val="121512"/>
                </a:solidFill>
                <a:effectLst/>
                <a:latin typeface="-apple-system"/>
              </a:rPr>
              <a:t> </a:t>
            </a:r>
            <a:r>
              <a:rPr lang="en-US" i="0" dirty="0">
                <a:solidFill>
                  <a:srgbClr val="121512"/>
                </a:solidFill>
                <a:effectLst/>
                <a:latin typeface="-apple-system"/>
              </a:rPr>
              <a:t>yang</a:t>
            </a:r>
            <a:r>
              <a:rPr lang="en-US" b="1" i="0" dirty="0">
                <a:solidFill>
                  <a:srgbClr val="121512"/>
                </a:solidFill>
                <a:effectLst/>
                <a:latin typeface="-apple-system"/>
              </a:rPr>
              <a:t> </a:t>
            </a:r>
            <a:r>
              <a:rPr lang="id-ID" b="0" i="0" dirty="0">
                <a:solidFill>
                  <a:srgbClr val="121512"/>
                </a:solidFill>
                <a:effectLst/>
                <a:latin typeface="-apple-system"/>
              </a:rPr>
              <a:t>mengadopsi jaringan </a:t>
            </a:r>
            <a:r>
              <a:rPr lang="id-ID" b="0" i="0" dirty="0" err="1">
                <a:solidFill>
                  <a:srgbClr val="121512"/>
                </a:solidFill>
                <a:effectLst/>
                <a:latin typeface="-apple-system"/>
              </a:rPr>
              <a:t>blockchain</a:t>
            </a:r>
            <a:r>
              <a:rPr lang="id-ID" b="0" i="0" dirty="0">
                <a:solidFill>
                  <a:srgbClr val="121512"/>
                </a:solidFill>
                <a:effectLst/>
                <a:latin typeface="-apple-system"/>
              </a:rPr>
              <a:t> privat </a:t>
            </a:r>
            <a:r>
              <a:rPr lang="id-ID" b="0" i="0" dirty="0" err="1">
                <a:solidFill>
                  <a:srgbClr val="121512"/>
                </a:solidFill>
                <a:effectLst/>
                <a:latin typeface="-apple-system"/>
              </a:rPr>
              <a:t>Ethereum</a:t>
            </a:r>
            <a:r>
              <a:rPr lang="en-US" b="0" i="0" dirty="0">
                <a:solidFill>
                  <a:srgbClr val="121512"/>
                </a:solidFill>
                <a:effectLst/>
                <a:latin typeface="-apple-system"/>
              </a:rPr>
              <a:t>. Desain ini </a:t>
            </a:r>
            <a:r>
              <a:rPr lang="en-US" b="0" i="0" dirty="0" err="1">
                <a:solidFill>
                  <a:srgbClr val="121512"/>
                </a:solidFill>
                <a:effectLst/>
                <a:latin typeface="-apple-system"/>
              </a:rPr>
              <a:t>mampu</a:t>
            </a:r>
            <a:r>
              <a:rPr lang="en-US" b="0" i="0" dirty="0">
                <a:solidFill>
                  <a:srgbClr val="121512"/>
                </a:solidFill>
                <a:effectLst/>
                <a:latin typeface="-apple-system"/>
              </a:rPr>
              <a:t> </a:t>
            </a:r>
            <a:r>
              <a:rPr lang="en-US" b="0" i="0" dirty="0" err="1">
                <a:solidFill>
                  <a:srgbClr val="121512"/>
                </a:solidFill>
                <a:effectLst/>
                <a:latin typeface="-apple-system"/>
              </a:rPr>
              <a:t>menciptakan</a:t>
            </a:r>
            <a:r>
              <a:rPr lang="id-ID" b="0" i="0" dirty="0">
                <a:solidFill>
                  <a:srgbClr val="121512"/>
                </a:solidFill>
                <a:effectLst/>
                <a:latin typeface="-apple-system"/>
              </a:rPr>
              <a:t> kerangka kerja yang aman untuk menerbitkan </a:t>
            </a:r>
            <a:r>
              <a:rPr lang="id-ID" b="0" i="0" dirty="0" err="1">
                <a:solidFill>
                  <a:srgbClr val="121512"/>
                </a:solidFill>
                <a:effectLst/>
                <a:latin typeface="-apple-system"/>
              </a:rPr>
              <a:t>token</a:t>
            </a:r>
            <a:r>
              <a:rPr lang="id-ID" b="0" i="0" dirty="0">
                <a:solidFill>
                  <a:srgbClr val="121512"/>
                </a:solidFill>
                <a:effectLst/>
                <a:latin typeface="-apple-system"/>
              </a:rPr>
              <a:t> kepemilikan yang merepresentasikan ekuitas dalam proyek-proyek tertentu. Dengan memanfaatkan </a:t>
            </a:r>
            <a:r>
              <a:rPr lang="id-ID" b="0" i="0" dirty="0" err="1">
                <a:solidFill>
                  <a:srgbClr val="121512"/>
                </a:solidFill>
                <a:effectLst/>
                <a:latin typeface="-apple-system"/>
              </a:rPr>
              <a:t>Hyperledger</a:t>
            </a:r>
            <a:r>
              <a:rPr lang="id-ID" b="0" i="0" dirty="0">
                <a:solidFill>
                  <a:srgbClr val="121512"/>
                </a:solidFill>
                <a:effectLst/>
                <a:latin typeface="-apple-system"/>
              </a:rPr>
              <a:t> </a:t>
            </a:r>
            <a:r>
              <a:rPr lang="id-ID" b="0" i="0" dirty="0" err="1">
                <a:solidFill>
                  <a:srgbClr val="121512"/>
                </a:solidFill>
                <a:effectLst/>
                <a:latin typeface="-apple-system"/>
              </a:rPr>
              <a:t>Besu</a:t>
            </a:r>
            <a:r>
              <a:rPr lang="id-ID" b="0" i="0" dirty="0">
                <a:solidFill>
                  <a:srgbClr val="121512"/>
                </a:solidFill>
                <a:effectLst/>
                <a:latin typeface="-apple-system"/>
              </a:rPr>
              <a:t> 1.8.0, sistem ini memfasilitasi transaksi yang aman dan efisien, serta menggunakan teknologi terkini seperti </a:t>
            </a:r>
            <a:r>
              <a:rPr lang="id-ID" b="0" i="0" dirty="0" err="1">
                <a:solidFill>
                  <a:srgbClr val="121512"/>
                </a:solidFill>
                <a:effectLst/>
                <a:latin typeface="-apple-system"/>
              </a:rPr>
              <a:t>Solidity</a:t>
            </a:r>
            <a:r>
              <a:rPr lang="id-ID" b="0" i="0" dirty="0">
                <a:solidFill>
                  <a:srgbClr val="121512"/>
                </a:solidFill>
                <a:effectLst/>
                <a:latin typeface="-apple-system"/>
              </a:rPr>
              <a:t> untuk pengembangan kontrak pintar dan React.js untuk antarmuka pengguna yang responsif. </a:t>
            </a:r>
            <a:r>
              <a:rPr lang="id-ID" b="0" i="0" dirty="0" err="1">
                <a:solidFill>
                  <a:srgbClr val="121512"/>
                </a:solidFill>
                <a:effectLst/>
                <a:latin typeface="-apple-system"/>
              </a:rPr>
              <a:t>Backend</a:t>
            </a:r>
            <a:r>
              <a:rPr lang="id-ID" b="0" i="0" dirty="0">
                <a:solidFill>
                  <a:srgbClr val="121512"/>
                </a:solidFill>
                <a:effectLst/>
                <a:latin typeface="-apple-system"/>
              </a:rPr>
              <a:t> sistem ini dikelola dengan Node.js dan menggunakan </a:t>
            </a:r>
            <a:r>
              <a:rPr lang="id-ID" b="0" i="0" dirty="0" err="1">
                <a:solidFill>
                  <a:srgbClr val="121512"/>
                </a:solidFill>
                <a:effectLst/>
                <a:latin typeface="-apple-system"/>
              </a:rPr>
              <a:t>MySQL</a:t>
            </a:r>
            <a:r>
              <a:rPr lang="id-ID" b="0" i="0" dirty="0">
                <a:solidFill>
                  <a:srgbClr val="121512"/>
                </a:solidFill>
                <a:effectLst/>
                <a:latin typeface="-apple-system"/>
              </a:rPr>
              <a:t> untuk pengelolaan data, sementara komunikasi dipastikan melalui </a:t>
            </a:r>
            <a:r>
              <a:rPr lang="id-ID" b="0" i="0" dirty="0" err="1">
                <a:solidFill>
                  <a:srgbClr val="121512"/>
                </a:solidFill>
                <a:effectLst/>
                <a:latin typeface="-apple-system"/>
              </a:rPr>
              <a:t>RESTful</a:t>
            </a:r>
            <a:r>
              <a:rPr lang="id-ID" b="0" i="0" dirty="0">
                <a:solidFill>
                  <a:srgbClr val="121512"/>
                </a:solidFill>
                <a:effectLst/>
                <a:latin typeface="-apple-system"/>
              </a:rPr>
              <a:t> API yang aman dengan </a:t>
            </a:r>
            <a:r>
              <a:rPr lang="id-ID" b="0" i="0" dirty="0" err="1">
                <a:solidFill>
                  <a:srgbClr val="121512"/>
                </a:solidFill>
                <a:effectLst/>
                <a:latin typeface="-apple-system"/>
              </a:rPr>
              <a:t>autentikasi</a:t>
            </a:r>
            <a:r>
              <a:rPr lang="id-ID" b="0" i="0" dirty="0">
                <a:solidFill>
                  <a:srgbClr val="121512"/>
                </a:solidFill>
                <a:effectLst/>
                <a:latin typeface="-apple-system"/>
              </a:rPr>
              <a:t> menggunakan JSON Web </a:t>
            </a:r>
            <a:r>
              <a:rPr lang="id-ID" b="0" i="0" dirty="0" err="1">
                <a:solidFill>
                  <a:srgbClr val="121512"/>
                </a:solidFill>
                <a:effectLst/>
                <a:latin typeface="-apple-system"/>
              </a:rPr>
              <a:t>Tokens</a:t>
            </a:r>
            <a:r>
              <a:rPr lang="id-ID" b="0" i="0" dirty="0">
                <a:solidFill>
                  <a:srgbClr val="121512"/>
                </a:solidFill>
                <a:effectLst/>
                <a:latin typeface="-apple-system"/>
              </a:rPr>
              <a:t> (JWT). Fitur-fitur utama yang ditawarkan termasuk pendaftaran pengguna, kepatuhan terhadap KYC/AML, penerbitan </a:t>
            </a:r>
            <a:r>
              <a:rPr lang="id-ID" b="0" i="0" dirty="0" err="1">
                <a:solidFill>
                  <a:srgbClr val="121512"/>
                </a:solidFill>
                <a:effectLst/>
                <a:latin typeface="-apple-system"/>
              </a:rPr>
              <a:t>token</a:t>
            </a:r>
            <a:r>
              <a:rPr lang="id-ID" b="0" i="0" dirty="0">
                <a:solidFill>
                  <a:srgbClr val="121512"/>
                </a:solidFill>
                <a:effectLst/>
                <a:latin typeface="-apple-system"/>
              </a:rPr>
              <a:t>, pelacakan investasi, dan pengelolaan pembiayaan proyek. </a:t>
            </a:r>
            <a:endParaRPr lang="en-US" b="0" i="0" dirty="0">
              <a:solidFill>
                <a:srgbClr val="121512"/>
              </a:solidFill>
              <a:effectLst/>
              <a:latin typeface="-apple-system"/>
            </a:endParaRPr>
          </a:p>
          <a:p>
            <a:pPr algn="l"/>
            <a:r>
              <a:rPr lang="id-ID" b="0" i="0" dirty="0">
                <a:solidFill>
                  <a:srgbClr val="121512"/>
                </a:solidFill>
                <a:effectLst/>
                <a:latin typeface="-apple-system"/>
              </a:rPr>
              <a:t>Pembuatan </a:t>
            </a:r>
            <a:r>
              <a:rPr lang="id-ID" b="0" i="0" dirty="0" err="1">
                <a:solidFill>
                  <a:srgbClr val="121512"/>
                </a:solidFill>
                <a:effectLst/>
                <a:latin typeface="-apple-system"/>
              </a:rPr>
              <a:t>token</a:t>
            </a:r>
            <a:r>
              <a:rPr lang="id-ID" b="0" i="0" dirty="0">
                <a:solidFill>
                  <a:srgbClr val="121512"/>
                </a:solidFill>
                <a:effectLst/>
                <a:latin typeface="-apple-system"/>
              </a:rPr>
              <a:t> dilakukan melalui pengembangan kontrak pintar yang didefinisikan dengan jelas, memastikan bahwa semua transaksi transparan dan dapat diakses publik, yang pada gilirannya membangun kepercayaan di antara semua peserta dalam ekosistem </a:t>
            </a:r>
            <a:r>
              <a:rPr lang="id-ID" b="0" i="0" dirty="0" err="1">
                <a:solidFill>
                  <a:srgbClr val="121512"/>
                </a:solidFill>
                <a:effectLst/>
                <a:latin typeface="-apple-system"/>
              </a:rPr>
              <a:t>crowdfunding</a:t>
            </a:r>
            <a:r>
              <a:rPr lang="id-ID" b="0" i="0" dirty="0">
                <a:solidFill>
                  <a:srgbClr val="121512"/>
                </a:solidFill>
                <a:effectLst/>
                <a:latin typeface="-apple-system"/>
              </a:rPr>
              <a:t> ini.</a:t>
            </a:r>
          </a:p>
          <a:p>
            <a:endParaRPr lang="id-ID" dirty="0"/>
          </a:p>
        </p:txBody>
      </p:sp>
    </p:spTree>
    <p:extLst>
      <p:ext uri="{BB962C8B-B14F-4D97-AF65-F5344CB8AC3E}">
        <p14:creationId xmlns:p14="http://schemas.microsoft.com/office/powerpoint/2010/main" val="16130882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47540-C93E-856E-3328-4B1F79C7A3E7}"/>
              </a:ext>
            </a:extLst>
          </p:cNvPr>
          <p:cNvSpPr>
            <a:spLocks noGrp="1"/>
          </p:cNvSpPr>
          <p:nvPr>
            <p:ph type="title"/>
          </p:nvPr>
        </p:nvSpPr>
        <p:spPr/>
        <p:txBody>
          <a:bodyPr/>
          <a:lstStyle/>
          <a:p>
            <a:r>
              <a:rPr lang="en-US" dirty="0"/>
              <a:t>Model </a:t>
            </a:r>
            <a:r>
              <a:rPr lang="en-US" dirty="0" err="1"/>
              <a:t>sistem</a:t>
            </a:r>
            <a:endParaRPr lang="id-ID" dirty="0"/>
          </a:p>
        </p:txBody>
      </p:sp>
      <p:pic>
        <p:nvPicPr>
          <p:cNvPr id="4" name="Picture 3">
            <a:extLst>
              <a:ext uri="{FF2B5EF4-FFF2-40B4-BE49-F238E27FC236}">
                <a16:creationId xmlns:a16="http://schemas.microsoft.com/office/drawing/2014/main" id="{3232C0E0-A8F0-AF2A-B76A-EC4352031418}"/>
              </a:ext>
            </a:extLst>
          </p:cNvPr>
          <p:cNvPicPr>
            <a:picLocks noChangeAspect="1"/>
          </p:cNvPicPr>
          <p:nvPr/>
        </p:nvPicPr>
        <p:blipFill>
          <a:blip r:embed="rId2"/>
          <a:stretch>
            <a:fillRect/>
          </a:stretch>
        </p:blipFill>
        <p:spPr>
          <a:xfrm>
            <a:off x="288468" y="3088532"/>
            <a:ext cx="5732145" cy="2644775"/>
          </a:xfrm>
          <a:prstGeom prst="rect">
            <a:avLst/>
          </a:prstGeom>
        </p:spPr>
      </p:pic>
      <p:pic>
        <p:nvPicPr>
          <p:cNvPr id="5" name="Picture 4" descr="A diagram of a blockchain network&#10;&#10;Description automatically generated">
            <a:extLst>
              <a:ext uri="{FF2B5EF4-FFF2-40B4-BE49-F238E27FC236}">
                <a16:creationId xmlns:a16="http://schemas.microsoft.com/office/drawing/2014/main" id="{1DB22012-526C-2468-8D33-7DA29EE4D46F}"/>
              </a:ext>
            </a:extLst>
          </p:cNvPr>
          <p:cNvPicPr>
            <a:picLocks noChangeAspect="1"/>
          </p:cNvPicPr>
          <p:nvPr/>
        </p:nvPicPr>
        <p:blipFill>
          <a:blip r:embed="rId3"/>
          <a:stretch>
            <a:fillRect/>
          </a:stretch>
        </p:blipFill>
        <p:spPr>
          <a:xfrm>
            <a:off x="7366457" y="1220258"/>
            <a:ext cx="4537075" cy="2338705"/>
          </a:xfrm>
          <a:prstGeom prst="rect">
            <a:avLst/>
          </a:prstGeom>
        </p:spPr>
      </p:pic>
      <p:sp>
        <p:nvSpPr>
          <p:cNvPr id="7" name="TextBox 6">
            <a:extLst>
              <a:ext uri="{FF2B5EF4-FFF2-40B4-BE49-F238E27FC236}">
                <a16:creationId xmlns:a16="http://schemas.microsoft.com/office/drawing/2014/main" id="{3CB1CCE2-CB04-B4EA-1BCF-D304D6EB7100}"/>
              </a:ext>
            </a:extLst>
          </p:cNvPr>
          <p:cNvSpPr txBox="1"/>
          <p:nvPr/>
        </p:nvSpPr>
        <p:spPr>
          <a:xfrm>
            <a:off x="5772573" y="-3715"/>
            <a:ext cx="6270270" cy="1200329"/>
          </a:xfrm>
          <a:prstGeom prst="rect">
            <a:avLst/>
          </a:prstGeom>
          <a:noFill/>
        </p:spPr>
        <p:txBody>
          <a:bodyPr wrap="square">
            <a:spAutoFit/>
          </a:bodyPr>
          <a:lstStyle/>
          <a:p>
            <a:r>
              <a:rPr lang="id-ID" sz="1200" b="0" i="0" dirty="0">
                <a:solidFill>
                  <a:srgbClr val="121512"/>
                </a:solidFill>
                <a:effectLst/>
                <a:latin typeface="-apple-system"/>
              </a:rPr>
              <a:t>Pembuatan </a:t>
            </a:r>
            <a:r>
              <a:rPr lang="id-ID" sz="1200" b="0" i="0" dirty="0" err="1">
                <a:solidFill>
                  <a:srgbClr val="121512"/>
                </a:solidFill>
                <a:effectLst/>
                <a:latin typeface="-apple-system"/>
              </a:rPr>
              <a:t>token</a:t>
            </a:r>
            <a:r>
              <a:rPr lang="id-ID" sz="1200" b="0" i="0" dirty="0">
                <a:solidFill>
                  <a:srgbClr val="121512"/>
                </a:solidFill>
                <a:effectLst/>
                <a:latin typeface="-apple-system"/>
              </a:rPr>
              <a:t> dalam sistem </a:t>
            </a:r>
            <a:r>
              <a:rPr lang="id-ID" sz="1200" b="0" i="0" dirty="0" err="1">
                <a:solidFill>
                  <a:srgbClr val="121512"/>
                </a:solidFill>
                <a:effectLst/>
                <a:latin typeface="-apple-system"/>
              </a:rPr>
              <a:t>crowdfunding</a:t>
            </a:r>
            <a:r>
              <a:rPr lang="id-ID" sz="1200" b="0" i="0" dirty="0">
                <a:solidFill>
                  <a:srgbClr val="121512"/>
                </a:solidFill>
                <a:effectLst/>
                <a:latin typeface="-apple-system"/>
              </a:rPr>
              <a:t> terdesentralisasi menggunakan </a:t>
            </a:r>
            <a:r>
              <a:rPr lang="id-ID" sz="1200" b="0" i="0" dirty="0" err="1">
                <a:solidFill>
                  <a:srgbClr val="121512"/>
                </a:solidFill>
                <a:effectLst/>
                <a:latin typeface="-apple-system"/>
              </a:rPr>
              <a:t>Hyperledger</a:t>
            </a:r>
            <a:r>
              <a:rPr lang="id-ID" sz="1200" b="0" i="0" dirty="0">
                <a:solidFill>
                  <a:srgbClr val="121512"/>
                </a:solidFill>
                <a:effectLst/>
                <a:latin typeface="-apple-system"/>
              </a:rPr>
              <a:t> </a:t>
            </a:r>
            <a:r>
              <a:rPr lang="id-ID" sz="1200" b="0" i="0" dirty="0" err="1">
                <a:solidFill>
                  <a:srgbClr val="121512"/>
                </a:solidFill>
                <a:effectLst/>
                <a:latin typeface="-apple-system"/>
              </a:rPr>
              <a:t>Besu</a:t>
            </a:r>
            <a:r>
              <a:rPr lang="id-ID" sz="1200" b="0" i="0" dirty="0">
                <a:solidFill>
                  <a:srgbClr val="121512"/>
                </a:solidFill>
                <a:effectLst/>
                <a:latin typeface="-apple-system"/>
              </a:rPr>
              <a:t>, </a:t>
            </a:r>
            <a:r>
              <a:rPr lang="id-ID" sz="1200" b="0" i="0" dirty="0" err="1">
                <a:solidFill>
                  <a:srgbClr val="121512"/>
                </a:solidFill>
                <a:effectLst/>
                <a:latin typeface="-apple-system"/>
              </a:rPr>
              <a:t>OpenZeppelin</a:t>
            </a:r>
            <a:r>
              <a:rPr lang="id-ID" sz="1200" b="0" i="0" dirty="0">
                <a:solidFill>
                  <a:srgbClr val="121512"/>
                </a:solidFill>
                <a:effectLst/>
                <a:latin typeface="-apple-system"/>
              </a:rPr>
              <a:t>, dan standar ERC20 melibatkan pengembangan kontrak pintar yang mendefinisikan fitur </a:t>
            </a:r>
            <a:r>
              <a:rPr lang="id-ID" sz="1200" b="0" i="0" dirty="0" err="1">
                <a:solidFill>
                  <a:srgbClr val="121512"/>
                </a:solidFill>
                <a:effectLst/>
                <a:latin typeface="-apple-system"/>
              </a:rPr>
              <a:t>token</a:t>
            </a:r>
            <a:r>
              <a:rPr lang="id-ID" sz="1200" b="0" i="0" dirty="0">
                <a:solidFill>
                  <a:srgbClr val="121512"/>
                </a:solidFill>
                <a:effectLst/>
                <a:latin typeface="-apple-system"/>
              </a:rPr>
              <a:t> dan proses pencetakannya, dengan kontrak pintar berfungsi sebagai perjanjian otomatis untuk memfasilitasi penggalangan dana dan manajemen investasi dengan menjamin transparansi dan keamanan, sekaligus menyederhanakan proses tanpa perantara dengan menciptakan buku besar publik untuk seluruh transaksi.</a:t>
            </a:r>
            <a:endParaRPr lang="id-ID" sz="1200" dirty="0"/>
          </a:p>
        </p:txBody>
      </p:sp>
      <p:sp>
        <p:nvSpPr>
          <p:cNvPr id="9" name="TextBox 8">
            <a:extLst>
              <a:ext uri="{FF2B5EF4-FFF2-40B4-BE49-F238E27FC236}">
                <a16:creationId xmlns:a16="http://schemas.microsoft.com/office/drawing/2014/main" id="{36473B45-08E7-2A40-2743-4233A31A64E1}"/>
              </a:ext>
            </a:extLst>
          </p:cNvPr>
          <p:cNvSpPr txBox="1"/>
          <p:nvPr/>
        </p:nvSpPr>
        <p:spPr>
          <a:xfrm>
            <a:off x="107352" y="5842337"/>
            <a:ext cx="6094378" cy="1015663"/>
          </a:xfrm>
          <a:prstGeom prst="rect">
            <a:avLst/>
          </a:prstGeom>
          <a:noFill/>
        </p:spPr>
        <p:txBody>
          <a:bodyPr wrap="square">
            <a:spAutoFit/>
          </a:bodyPr>
          <a:lstStyle/>
          <a:p>
            <a:r>
              <a:rPr lang="id-ID" sz="1200" dirty="0"/>
              <a:t>Penggalangan dana berbasis </a:t>
            </a:r>
            <a:r>
              <a:rPr lang="id-ID" sz="1200" dirty="0" err="1"/>
              <a:t>token</a:t>
            </a:r>
            <a:r>
              <a:rPr lang="id-ID" sz="1200" dirty="0"/>
              <a:t> melibatkan pembuatan dan distribusi </a:t>
            </a:r>
            <a:r>
              <a:rPr lang="id-ID" sz="1200" dirty="0" err="1"/>
              <a:t>token</a:t>
            </a:r>
            <a:r>
              <a:rPr lang="id-ID" sz="1200" dirty="0"/>
              <a:t> digital oleh proyek atau </a:t>
            </a:r>
            <a:r>
              <a:rPr lang="id-ID" sz="1200" dirty="0" err="1"/>
              <a:t>startup</a:t>
            </a:r>
            <a:r>
              <a:rPr lang="id-ID" sz="1200" dirty="0"/>
              <a:t> di platform </a:t>
            </a:r>
            <a:r>
              <a:rPr lang="id-ID" sz="1200" dirty="0" err="1"/>
              <a:t>blockchain</a:t>
            </a:r>
            <a:r>
              <a:rPr lang="id-ID" sz="1200" dirty="0"/>
              <a:t>, menggunakan kontrak pintar untuk otomatisasi transaksi dan mencatat setiap transaksi di buku besar desentralisasi, dengan langkah-langkah termasuk pembuatan </a:t>
            </a:r>
            <a:r>
              <a:rPr lang="id-ID" sz="1200" dirty="0" err="1"/>
              <a:t>token</a:t>
            </a:r>
            <a:r>
              <a:rPr lang="id-ID" sz="1200" dirty="0"/>
              <a:t>, pengaturan penjualan, pembelian oleh investor, kepatuhan regulasi, dan manajemen setelah penjualan.</a:t>
            </a:r>
          </a:p>
        </p:txBody>
      </p:sp>
    </p:spTree>
    <p:extLst>
      <p:ext uri="{BB962C8B-B14F-4D97-AF65-F5344CB8AC3E}">
        <p14:creationId xmlns:p14="http://schemas.microsoft.com/office/powerpoint/2010/main" val="1458855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CD4FC-02D8-5235-AB81-B8F144B0CCE9}"/>
              </a:ext>
            </a:extLst>
          </p:cNvPr>
          <p:cNvSpPr>
            <a:spLocks noGrp="1"/>
          </p:cNvSpPr>
          <p:nvPr>
            <p:ph type="title"/>
          </p:nvPr>
        </p:nvSpPr>
        <p:spPr/>
        <p:txBody>
          <a:bodyPr/>
          <a:lstStyle/>
          <a:p>
            <a:r>
              <a:rPr lang="en-US" dirty="0"/>
              <a:t>Peta </a:t>
            </a:r>
            <a:r>
              <a:rPr lang="en-US" dirty="0" err="1"/>
              <a:t>jalan</a:t>
            </a:r>
            <a:r>
              <a:rPr lang="en-US" dirty="0"/>
              <a:t> </a:t>
            </a:r>
            <a:r>
              <a:rPr lang="en-US" dirty="0" err="1"/>
              <a:t>penelitian</a:t>
            </a:r>
            <a:endParaRPr lang="id-ID" dirty="0"/>
          </a:p>
        </p:txBody>
      </p:sp>
      <p:pic>
        <p:nvPicPr>
          <p:cNvPr id="4" name="Picture 3" descr="A diagram of a growth graph&#10;&#10;Description automatically generated with medium confidence">
            <a:extLst>
              <a:ext uri="{FF2B5EF4-FFF2-40B4-BE49-F238E27FC236}">
                <a16:creationId xmlns:a16="http://schemas.microsoft.com/office/drawing/2014/main" id="{A1BCA66E-E43F-EC8C-257B-C69DA833CF95}"/>
              </a:ext>
            </a:extLst>
          </p:cNvPr>
          <p:cNvPicPr>
            <a:picLocks noChangeAspect="1"/>
          </p:cNvPicPr>
          <p:nvPr/>
        </p:nvPicPr>
        <p:blipFill rotWithShape="1">
          <a:blip r:embed="rId2"/>
          <a:srcRect l="1826"/>
          <a:stretch/>
        </p:blipFill>
        <p:spPr>
          <a:xfrm>
            <a:off x="2770505" y="1342390"/>
            <a:ext cx="6650990" cy="4173220"/>
          </a:xfrm>
          <a:prstGeom prst="rect">
            <a:avLst/>
          </a:prstGeom>
        </p:spPr>
      </p:pic>
      <p:sp>
        <p:nvSpPr>
          <p:cNvPr id="6" name="TextBox 5">
            <a:extLst>
              <a:ext uri="{FF2B5EF4-FFF2-40B4-BE49-F238E27FC236}">
                <a16:creationId xmlns:a16="http://schemas.microsoft.com/office/drawing/2014/main" id="{3382B33E-8E7C-23D4-14A2-8DD36C7C4D1F}"/>
              </a:ext>
            </a:extLst>
          </p:cNvPr>
          <p:cNvSpPr txBox="1"/>
          <p:nvPr/>
        </p:nvSpPr>
        <p:spPr>
          <a:xfrm>
            <a:off x="5480742" y="4631244"/>
            <a:ext cx="6097656" cy="2031325"/>
          </a:xfrm>
          <a:prstGeom prst="rect">
            <a:avLst/>
          </a:prstGeom>
          <a:noFill/>
        </p:spPr>
        <p:txBody>
          <a:bodyPr wrap="square">
            <a:spAutoFit/>
          </a:bodyPr>
          <a:lstStyle/>
          <a:p>
            <a:r>
              <a:rPr lang="en-US" dirty="0">
                <a:solidFill>
                  <a:srgbClr val="121512"/>
                </a:solidFill>
                <a:latin typeface="-apple-system"/>
              </a:rPr>
              <a:t>R</a:t>
            </a:r>
            <a:r>
              <a:rPr lang="id-ID" b="0" i="0" dirty="0" err="1">
                <a:solidFill>
                  <a:srgbClr val="121512"/>
                </a:solidFill>
                <a:effectLst/>
                <a:latin typeface="-apple-system"/>
              </a:rPr>
              <a:t>oadmap</a:t>
            </a:r>
            <a:r>
              <a:rPr lang="id-ID" b="0" i="0" dirty="0">
                <a:solidFill>
                  <a:srgbClr val="121512"/>
                </a:solidFill>
                <a:effectLst/>
                <a:latin typeface="-apple-system"/>
              </a:rPr>
              <a:t> penelitian ini menggarisbawahi potensi transformatif dari teknologi </a:t>
            </a:r>
            <a:r>
              <a:rPr lang="id-ID" b="0" i="0" dirty="0" err="1">
                <a:solidFill>
                  <a:srgbClr val="121512"/>
                </a:solidFill>
                <a:effectLst/>
                <a:latin typeface="-apple-system"/>
              </a:rPr>
              <a:t>blockchain</a:t>
            </a:r>
            <a:r>
              <a:rPr lang="id-ID" b="0" i="0" dirty="0">
                <a:solidFill>
                  <a:srgbClr val="121512"/>
                </a:solidFill>
                <a:effectLst/>
                <a:latin typeface="-apple-system"/>
              </a:rPr>
              <a:t> dan Web 3.0 dalam menciptakan model investasi yang lebih transparan, kolaboratif, dan efisien, yang diharapkan akan memberdayakan investor dan memperkuat ekosistem keuangan melalui integrasi inovatif antara </a:t>
            </a:r>
            <a:r>
              <a:rPr lang="id-ID" b="0" i="0" dirty="0" err="1">
                <a:solidFill>
                  <a:srgbClr val="121512"/>
                </a:solidFill>
                <a:effectLst/>
                <a:latin typeface="-apple-system"/>
              </a:rPr>
              <a:t>crowdfunding</a:t>
            </a:r>
            <a:r>
              <a:rPr lang="id-ID" b="0" i="0" dirty="0">
                <a:solidFill>
                  <a:srgbClr val="121512"/>
                </a:solidFill>
                <a:effectLst/>
                <a:latin typeface="-apple-system"/>
              </a:rPr>
              <a:t>, </a:t>
            </a:r>
            <a:r>
              <a:rPr lang="id-ID" b="0" i="0" dirty="0" err="1">
                <a:solidFill>
                  <a:srgbClr val="121512"/>
                </a:solidFill>
                <a:effectLst/>
                <a:latin typeface="-apple-system"/>
              </a:rPr>
              <a:t>cooperative</a:t>
            </a:r>
            <a:r>
              <a:rPr lang="id-ID" b="0" i="0" dirty="0">
                <a:solidFill>
                  <a:srgbClr val="121512"/>
                </a:solidFill>
                <a:effectLst/>
                <a:latin typeface="-apple-system"/>
              </a:rPr>
              <a:t> </a:t>
            </a:r>
            <a:r>
              <a:rPr lang="id-ID" b="0" i="0" dirty="0" err="1">
                <a:solidFill>
                  <a:srgbClr val="121512"/>
                </a:solidFill>
                <a:effectLst/>
                <a:latin typeface="-apple-system"/>
              </a:rPr>
              <a:t>investment</a:t>
            </a:r>
            <a:r>
              <a:rPr lang="id-ID" b="0" i="0" dirty="0">
                <a:solidFill>
                  <a:srgbClr val="121512"/>
                </a:solidFill>
                <a:effectLst/>
                <a:latin typeface="-apple-system"/>
              </a:rPr>
              <a:t>, dan teknologi </a:t>
            </a:r>
            <a:r>
              <a:rPr lang="id-ID" b="0" i="0" dirty="0" err="1">
                <a:solidFill>
                  <a:srgbClr val="121512"/>
                </a:solidFill>
                <a:effectLst/>
                <a:latin typeface="-apple-system"/>
              </a:rPr>
              <a:t>fintech</a:t>
            </a:r>
            <a:r>
              <a:rPr lang="id-ID" b="0" i="0" dirty="0">
                <a:solidFill>
                  <a:srgbClr val="121512"/>
                </a:solidFill>
                <a:effectLst/>
                <a:latin typeface="-apple-system"/>
              </a:rPr>
              <a:t>.</a:t>
            </a:r>
            <a:endParaRPr lang="id-ID" dirty="0"/>
          </a:p>
        </p:txBody>
      </p:sp>
    </p:spTree>
    <p:extLst>
      <p:ext uri="{BB962C8B-B14F-4D97-AF65-F5344CB8AC3E}">
        <p14:creationId xmlns:p14="http://schemas.microsoft.com/office/powerpoint/2010/main" val="14963986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2EF63-A6B3-6353-875C-694134C183DB}"/>
              </a:ext>
            </a:extLst>
          </p:cNvPr>
          <p:cNvSpPr>
            <a:spLocks noGrp="1"/>
          </p:cNvSpPr>
          <p:nvPr>
            <p:ph type="title"/>
          </p:nvPr>
        </p:nvSpPr>
        <p:spPr/>
        <p:txBody>
          <a:bodyPr/>
          <a:lstStyle/>
          <a:p>
            <a:r>
              <a:rPr lang="en-US" dirty="0" err="1"/>
              <a:t>Luaran</a:t>
            </a:r>
            <a:r>
              <a:rPr lang="en-US" dirty="0"/>
              <a:t> </a:t>
            </a:r>
            <a:r>
              <a:rPr lang="en-US" dirty="0" err="1"/>
              <a:t>Penelitian</a:t>
            </a:r>
            <a:endParaRPr lang="id-ID" dirty="0"/>
          </a:p>
        </p:txBody>
      </p:sp>
      <p:sp>
        <p:nvSpPr>
          <p:cNvPr id="3" name="Content Placeholder 2">
            <a:extLst>
              <a:ext uri="{FF2B5EF4-FFF2-40B4-BE49-F238E27FC236}">
                <a16:creationId xmlns:a16="http://schemas.microsoft.com/office/drawing/2014/main" id="{211A28F4-8696-2975-4269-97DE8467507B}"/>
              </a:ext>
            </a:extLst>
          </p:cNvPr>
          <p:cNvSpPr>
            <a:spLocks noGrp="1"/>
          </p:cNvSpPr>
          <p:nvPr>
            <p:ph idx="1"/>
          </p:nvPr>
        </p:nvSpPr>
        <p:spPr/>
        <p:txBody>
          <a:bodyPr/>
          <a:lstStyle/>
          <a:p>
            <a:r>
              <a:rPr lang="en-US" dirty="0" err="1"/>
              <a:t>Prototipe</a:t>
            </a:r>
            <a:r>
              <a:rPr lang="en-US" dirty="0"/>
              <a:t>: </a:t>
            </a:r>
            <a:r>
              <a:rPr lang="en-US" dirty="0" err="1"/>
              <a:t>Sistem</a:t>
            </a:r>
            <a:r>
              <a:rPr lang="en-US" dirty="0"/>
              <a:t> Manajemen Crowdfunding Berbasis Private Ethereum Network.</a:t>
            </a:r>
          </a:p>
          <a:p>
            <a:r>
              <a:rPr lang="en-US" dirty="0"/>
              <a:t>Jurnal </a:t>
            </a:r>
            <a:r>
              <a:rPr lang="en-US" dirty="0" err="1"/>
              <a:t>Internasional</a:t>
            </a:r>
            <a:r>
              <a:rPr lang="en-US" dirty="0"/>
              <a:t>: judul “An Implementation of Project Investment Management on Blockchain-based Crowdfunding System” pada jurnal </a:t>
            </a:r>
            <a:r>
              <a:rPr lang="en-US" i="1" dirty="0"/>
              <a:t>Asian Journal Science and Engineering</a:t>
            </a:r>
            <a:r>
              <a:rPr lang="en-US" dirty="0"/>
              <a:t>.</a:t>
            </a:r>
          </a:p>
          <a:p>
            <a:r>
              <a:rPr lang="en-US" dirty="0"/>
              <a:t>Dokumen feasibility study.</a:t>
            </a:r>
          </a:p>
          <a:p>
            <a:endParaRPr lang="id-ID" dirty="0"/>
          </a:p>
        </p:txBody>
      </p:sp>
      <p:pic>
        <p:nvPicPr>
          <p:cNvPr id="4" name="Picture 3">
            <a:extLst>
              <a:ext uri="{FF2B5EF4-FFF2-40B4-BE49-F238E27FC236}">
                <a16:creationId xmlns:a16="http://schemas.microsoft.com/office/drawing/2014/main" id="{96F51AC2-352B-A51A-F272-584737F21BB5}"/>
              </a:ext>
            </a:extLst>
          </p:cNvPr>
          <p:cNvPicPr>
            <a:picLocks noChangeAspect="1"/>
          </p:cNvPicPr>
          <p:nvPr/>
        </p:nvPicPr>
        <p:blipFill>
          <a:blip r:embed="rId2"/>
          <a:stretch>
            <a:fillRect/>
          </a:stretch>
        </p:blipFill>
        <p:spPr>
          <a:xfrm>
            <a:off x="7068415" y="4293144"/>
            <a:ext cx="4373196" cy="2199731"/>
          </a:xfrm>
          <a:prstGeom prst="rect">
            <a:avLst/>
          </a:prstGeom>
        </p:spPr>
      </p:pic>
    </p:spTree>
    <p:extLst>
      <p:ext uri="{BB962C8B-B14F-4D97-AF65-F5344CB8AC3E}">
        <p14:creationId xmlns:p14="http://schemas.microsoft.com/office/powerpoint/2010/main" val="2517051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94265-98E6-EC27-7C33-71452520AB99}"/>
              </a:ext>
            </a:extLst>
          </p:cNvPr>
          <p:cNvSpPr>
            <a:spLocks noGrp="1"/>
          </p:cNvSpPr>
          <p:nvPr>
            <p:ph type="title"/>
          </p:nvPr>
        </p:nvSpPr>
        <p:spPr/>
        <p:txBody>
          <a:bodyPr/>
          <a:lstStyle/>
          <a:p>
            <a:r>
              <a:rPr lang="en-US" dirty="0"/>
              <a:t>Bahan background</a:t>
            </a:r>
            <a:endParaRPr lang="id-ID" dirty="0"/>
          </a:p>
        </p:txBody>
      </p:sp>
      <p:pic>
        <p:nvPicPr>
          <p:cNvPr id="5122" name="Picture 2" descr="Download Technology Blockchain HD Wallpaper">
            <a:extLst>
              <a:ext uri="{FF2B5EF4-FFF2-40B4-BE49-F238E27FC236}">
                <a16:creationId xmlns:a16="http://schemas.microsoft.com/office/drawing/2014/main" id="{F027F92C-F4B7-FBF0-4FBE-CCEB466988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956650"/>
            <a:ext cx="8193156" cy="390135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Crowdfunding Legal Issues and Mistakes to Avoid">
            <a:extLst>
              <a:ext uri="{FF2B5EF4-FFF2-40B4-BE49-F238E27FC236}">
                <a16:creationId xmlns:a16="http://schemas.microsoft.com/office/drawing/2014/main" id="{0AAF7C2E-D087-2522-B786-ED2E6A5F8B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7275" y="0"/>
            <a:ext cx="5784725" cy="36136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83513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50</TotalTime>
  <Words>568</Words>
  <Application>Microsoft Office PowerPoint</Application>
  <PresentationFormat>Widescreen</PresentationFormat>
  <Paragraphs>31</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-apple-system</vt:lpstr>
      <vt:lpstr>TimesNewRomanPSMT</vt:lpstr>
      <vt:lpstr>Aptos</vt:lpstr>
      <vt:lpstr>Aptos Display</vt:lpstr>
      <vt:lpstr>Arial</vt:lpstr>
      <vt:lpstr>Office Theme</vt:lpstr>
      <vt:lpstr>Buat desain poster ukuran</vt:lpstr>
      <vt:lpstr>Contoh</vt:lpstr>
      <vt:lpstr>Judul</vt:lpstr>
      <vt:lpstr>Identitas</vt:lpstr>
      <vt:lpstr>Resume</vt:lpstr>
      <vt:lpstr>Model sistem</vt:lpstr>
      <vt:lpstr>Peta jalan penelitian</vt:lpstr>
      <vt:lpstr>Luaran Penelitian</vt:lpstr>
      <vt:lpstr>Bahan background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Yan WS</dc:creator>
  <cp:lastModifiedBy>Yan WS</cp:lastModifiedBy>
  <cp:revision>4</cp:revision>
  <dcterms:created xsi:type="dcterms:W3CDTF">2024-12-05T03:20:29Z</dcterms:created>
  <dcterms:modified xsi:type="dcterms:W3CDTF">2024-12-05T04:10:49Z</dcterms:modified>
</cp:coreProperties>
</file>