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0" r:id="rId5"/>
    <p:sldId id="258" r:id="rId6"/>
    <p:sldId id="259" r:id="rId7"/>
    <p:sldId id="261" r:id="rId8"/>
    <p:sldId id="264" r:id="rId9"/>
    <p:sldId id="266" r:id="rId10"/>
    <p:sldId id="267" r:id="rId11"/>
    <p:sldId id="265" r:id="rId1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9" d="100"/>
          <a:sy n="89" d="100"/>
        </p:scale>
        <p:origin x="891"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E26E-43A0-83CB-18AE-27CC26677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ED6D3B2C-9B3C-26F2-0D81-D0527E48F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B8202740-B046-CD9D-BEDD-FE9B45D3458E}"/>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5" name="Footer Placeholder 4">
            <a:extLst>
              <a:ext uri="{FF2B5EF4-FFF2-40B4-BE49-F238E27FC236}">
                <a16:creationId xmlns:a16="http://schemas.microsoft.com/office/drawing/2014/main" id="{ABD7E8F5-8927-B356-339C-DCE32F4C5A5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3921708-800C-4402-78CF-B89D1A28ACD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4386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815-1348-B35A-127B-E331D9A04F12}"/>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E3A65080-95C7-C5DD-34F9-B248B5061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FD291D9-B43D-E887-9B3C-9ED45E14FA7A}"/>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5" name="Footer Placeholder 4">
            <a:extLst>
              <a:ext uri="{FF2B5EF4-FFF2-40B4-BE49-F238E27FC236}">
                <a16:creationId xmlns:a16="http://schemas.microsoft.com/office/drawing/2014/main" id="{A7A55D0B-CAC5-642D-D20E-6009C763A6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308E4C8-673B-E399-B09B-8828162E19DE}"/>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5307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05B1-208D-E174-F744-228C05AEB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EB869390-A982-4447-C95F-C294B6C69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54DC07-5FFE-08D4-B312-15BDC432455A}"/>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5" name="Footer Placeholder 4">
            <a:extLst>
              <a:ext uri="{FF2B5EF4-FFF2-40B4-BE49-F238E27FC236}">
                <a16:creationId xmlns:a16="http://schemas.microsoft.com/office/drawing/2014/main" id="{90B2765E-73BD-A0AB-EA16-DF3EAFC8001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3D7C07C-C34F-BA80-6085-19156AE2A34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76808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9A2-A7EF-3180-385F-BE9A0974381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23C88722-A621-D8C1-C0EA-9D2192CD6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9C9218B3-CF53-089D-DD58-FCAB4D6845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898EB3A2-2A16-81F8-D4FD-F0136000EC2A}"/>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6" name="Footer Placeholder 5">
            <a:extLst>
              <a:ext uri="{FF2B5EF4-FFF2-40B4-BE49-F238E27FC236}">
                <a16:creationId xmlns:a16="http://schemas.microsoft.com/office/drawing/2014/main" id="{9DFBF2B3-6992-6313-2200-32AAA9DE22B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9E49A8B-C2F2-029D-CA4C-050CCFB8D66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91086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6EA8-4D0C-CD83-CA22-015CDF613D4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AF5679D-09B3-4903-F4D6-C99F7529B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B533B-DE26-6E0F-11A7-A4A606ACD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999EDE-6B83-E1D9-7134-247BAD225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89715-6582-B09E-E880-4077886E1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B917CE50-5BFA-CC1B-8193-4A44408C3E09}"/>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8" name="Footer Placeholder 7">
            <a:extLst>
              <a:ext uri="{FF2B5EF4-FFF2-40B4-BE49-F238E27FC236}">
                <a16:creationId xmlns:a16="http://schemas.microsoft.com/office/drawing/2014/main" id="{20AAB8B5-38FD-E4CA-6961-C908FC69B42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A6D2B3E-49BC-8187-42AC-5E3705F648E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10786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A768-883E-C269-5E04-A3B4437C6C5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5FA3112D-BA02-1A4B-7A1F-1CEFF48B461E}"/>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4" name="Footer Placeholder 3">
            <a:extLst>
              <a:ext uri="{FF2B5EF4-FFF2-40B4-BE49-F238E27FC236}">
                <a16:creationId xmlns:a16="http://schemas.microsoft.com/office/drawing/2014/main" id="{B7E07DE2-5155-9A95-C4BD-26CAF2902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A1CDC66A-AAB6-B9E0-40A2-49724C119EE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9291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B4BB5-61A1-AE55-4EEC-C08E3C7E2AC9}"/>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3" name="Footer Placeholder 2">
            <a:extLst>
              <a:ext uri="{FF2B5EF4-FFF2-40B4-BE49-F238E27FC236}">
                <a16:creationId xmlns:a16="http://schemas.microsoft.com/office/drawing/2014/main" id="{DACDE05C-C701-0A1B-0D5E-A65252F7698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ADB98864-1363-D605-46D1-72833064B72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61933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EEE6-92B3-2D4C-A77B-F80A4032C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50751178-E92C-F995-2473-D53B35E55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CB245EFF-D851-32E6-6680-11FD18E84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46E0A-F793-69B0-71DD-D0EDE3A06AEF}"/>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6" name="Footer Placeholder 5">
            <a:extLst>
              <a:ext uri="{FF2B5EF4-FFF2-40B4-BE49-F238E27FC236}">
                <a16:creationId xmlns:a16="http://schemas.microsoft.com/office/drawing/2014/main" id="{3B1F4B4F-EA44-D290-B861-9D067167C15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59E743-52BD-7864-3613-10A05D70D9B8}"/>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25817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E4FE-0A1B-01CD-58AE-B2D1555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ECC21CD7-7DAC-A987-03DA-17064AE2C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BFE0A2DC-80C4-53A0-23BA-3CCDF847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E3FE85-F0F3-5627-695E-3F2712807D12}"/>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6" name="Footer Placeholder 5">
            <a:extLst>
              <a:ext uri="{FF2B5EF4-FFF2-40B4-BE49-F238E27FC236}">
                <a16:creationId xmlns:a16="http://schemas.microsoft.com/office/drawing/2014/main" id="{58394787-AF2C-F7AF-EC83-0CDC9421E72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C19A17D-0CB6-3CEC-5A7C-17F07198A4D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402675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3176-C14A-6379-4B2A-F8A90A1BA714}"/>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95CBBBC-B0EF-B5F0-6E6C-4C683A253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A2D6087-4FEA-8F4E-F393-FD424FA87595}"/>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5" name="Footer Placeholder 4">
            <a:extLst>
              <a:ext uri="{FF2B5EF4-FFF2-40B4-BE49-F238E27FC236}">
                <a16:creationId xmlns:a16="http://schemas.microsoft.com/office/drawing/2014/main" id="{F5728039-69E9-EE9E-5AE0-78E8D51DF5E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7EE694CF-855C-3B49-DAC0-CC33FCA312F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7597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6CB2C-9FBF-3BC1-ABDD-8E828D663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B9F3E2F-2261-89B3-FCC8-85054947B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2C864CA-DC0C-9D08-93F2-9EBDB575EE49}"/>
              </a:ext>
            </a:extLst>
          </p:cNvPr>
          <p:cNvSpPr>
            <a:spLocks noGrp="1"/>
          </p:cNvSpPr>
          <p:nvPr>
            <p:ph type="dt" sz="half" idx="10"/>
          </p:nvPr>
        </p:nvSpPr>
        <p:spPr/>
        <p:txBody>
          <a:bodyPr/>
          <a:lstStyle/>
          <a:p>
            <a:fld id="{3FC259D9-6AA2-4FD8-9DB3-3084D6164E87}" type="datetimeFigureOut">
              <a:rPr lang="id-ID" smtClean="0"/>
              <a:t>06/12/2024</a:t>
            </a:fld>
            <a:endParaRPr lang="id-ID"/>
          </a:p>
        </p:txBody>
      </p:sp>
      <p:sp>
        <p:nvSpPr>
          <p:cNvPr id="5" name="Footer Placeholder 4">
            <a:extLst>
              <a:ext uri="{FF2B5EF4-FFF2-40B4-BE49-F238E27FC236}">
                <a16:creationId xmlns:a16="http://schemas.microsoft.com/office/drawing/2014/main" id="{46AF1ABE-8EE2-DF3F-0B6A-1CF50A5FE1C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DED8869-745D-B44F-92A9-EE4EE72DECBF}"/>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30800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0FDC6-9F40-B0DB-8213-54B263C87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8CC4831-7BFA-E813-15E6-2FE18DF0B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C572E95-83FB-6A05-EE8D-9EFCDE2ED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C259D9-6AA2-4FD8-9DB3-3084D6164E87}" type="datetimeFigureOut">
              <a:rPr lang="id-ID" smtClean="0"/>
              <a:t>06/12/2024</a:t>
            </a:fld>
            <a:endParaRPr lang="id-ID"/>
          </a:p>
        </p:txBody>
      </p:sp>
      <p:sp>
        <p:nvSpPr>
          <p:cNvPr id="5" name="Footer Placeholder 4">
            <a:extLst>
              <a:ext uri="{FF2B5EF4-FFF2-40B4-BE49-F238E27FC236}">
                <a16:creationId xmlns:a16="http://schemas.microsoft.com/office/drawing/2014/main" id="{59D4543F-EF09-FCF5-0A83-E593F24E3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9A3460D4-8BA5-6B8A-CAEC-B6662C9B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A2D16-AD92-4EDF-A5B8-ED150B20D672}" type="slidenum">
              <a:rPr lang="id-ID" smtClean="0"/>
              <a:t>‹#›</a:t>
            </a:fld>
            <a:endParaRPr lang="id-ID"/>
          </a:p>
        </p:txBody>
      </p:sp>
    </p:spTree>
    <p:extLst>
      <p:ext uri="{BB962C8B-B14F-4D97-AF65-F5344CB8AC3E}">
        <p14:creationId xmlns:p14="http://schemas.microsoft.com/office/powerpoint/2010/main" val="419970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mailto:qulis@polinema.ac.id"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8B2-6C6E-FDEF-FEE3-B676EA5EBEF9}"/>
              </a:ext>
            </a:extLst>
          </p:cNvPr>
          <p:cNvSpPr>
            <a:spLocks noGrp="1"/>
          </p:cNvSpPr>
          <p:nvPr>
            <p:ph type="ctrTitle"/>
          </p:nvPr>
        </p:nvSpPr>
        <p:spPr/>
        <p:txBody>
          <a:bodyPr/>
          <a:lstStyle/>
          <a:p>
            <a:r>
              <a:rPr lang="en-US" dirty="0"/>
              <a:t>Buat </a:t>
            </a:r>
            <a:r>
              <a:rPr lang="en-US" dirty="0" err="1"/>
              <a:t>desain</a:t>
            </a:r>
            <a:r>
              <a:rPr lang="en-US" dirty="0"/>
              <a:t> poster </a:t>
            </a:r>
            <a:r>
              <a:rPr lang="en-US" dirty="0" err="1"/>
              <a:t>ukuran</a:t>
            </a:r>
            <a:endParaRPr lang="id-ID" dirty="0"/>
          </a:p>
        </p:txBody>
      </p:sp>
      <p:sp>
        <p:nvSpPr>
          <p:cNvPr id="3" name="Subtitle 2">
            <a:extLst>
              <a:ext uri="{FF2B5EF4-FFF2-40B4-BE49-F238E27FC236}">
                <a16:creationId xmlns:a16="http://schemas.microsoft.com/office/drawing/2014/main" id="{D789E6D2-BD57-DAF8-BDC8-F1BE445C7A15}"/>
              </a:ext>
            </a:extLst>
          </p:cNvPr>
          <p:cNvSpPr>
            <a:spLocks noGrp="1"/>
          </p:cNvSpPr>
          <p:nvPr>
            <p:ph type="subTitle" idx="1"/>
          </p:nvPr>
        </p:nvSpPr>
        <p:spPr/>
        <p:txBody>
          <a:bodyPr>
            <a:normAutofit/>
          </a:bodyPr>
          <a:lstStyle/>
          <a:p>
            <a:r>
              <a:rPr lang="id-ID" sz="2800" b="0" i="0" dirty="0">
                <a:solidFill>
                  <a:srgbClr val="000000"/>
                </a:solidFill>
                <a:effectLst/>
                <a:latin typeface="TimesNewRomanPSMT"/>
              </a:rPr>
              <a:t>Poster/X-</a:t>
            </a:r>
            <a:r>
              <a:rPr lang="id-ID" sz="2800" b="0" i="0" dirty="0" err="1">
                <a:solidFill>
                  <a:srgbClr val="000000"/>
                </a:solidFill>
                <a:effectLst/>
                <a:latin typeface="TimesNewRomanPSMT"/>
              </a:rPr>
              <a:t>banner</a:t>
            </a:r>
            <a:r>
              <a:rPr lang="id-ID" sz="2800" b="0" i="0" dirty="0">
                <a:solidFill>
                  <a:srgbClr val="000000"/>
                </a:solidFill>
                <a:effectLst/>
                <a:latin typeface="TimesNewRomanPSMT"/>
              </a:rPr>
              <a:t> dibuat dengan ukuran 160cm x 60cm</a:t>
            </a:r>
            <a:r>
              <a:rPr lang="id-ID" sz="3600" dirty="0"/>
              <a:t> </a:t>
            </a:r>
          </a:p>
        </p:txBody>
      </p:sp>
    </p:spTree>
    <p:extLst>
      <p:ext uri="{BB962C8B-B14F-4D97-AF65-F5344CB8AC3E}">
        <p14:creationId xmlns:p14="http://schemas.microsoft.com/office/powerpoint/2010/main" val="156029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8670-4A76-AC5A-D4AA-F75FA3BA8B54}"/>
              </a:ext>
            </a:extLst>
          </p:cNvPr>
          <p:cNvSpPr>
            <a:spLocks noGrp="1"/>
          </p:cNvSpPr>
          <p:nvPr>
            <p:ph type="title"/>
          </p:nvPr>
        </p:nvSpPr>
        <p:spPr/>
        <p:txBody>
          <a:bodyPr/>
          <a:lstStyle/>
          <a:p>
            <a:r>
              <a:rPr lang="en-US" dirty="0"/>
              <a:t>Contoh</a:t>
            </a:r>
            <a:endParaRPr lang="id-ID" dirty="0"/>
          </a:p>
        </p:txBody>
      </p:sp>
      <p:pic>
        <p:nvPicPr>
          <p:cNvPr id="7" name="Picture 6">
            <a:extLst>
              <a:ext uri="{FF2B5EF4-FFF2-40B4-BE49-F238E27FC236}">
                <a16:creationId xmlns:a16="http://schemas.microsoft.com/office/drawing/2014/main" id="{F6C7DE19-6DDF-C81C-C6AA-09084D2B9669}"/>
              </a:ext>
            </a:extLst>
          </p:cNvPr>
          <p:cNvPicPr>
            <a:picLocks noChangeAspect="1"/>
          </p:cNvPicPr>
          <p:nvPr/>
        </p:nvPicPr>
        <p:blipFill>
          <a:blip r:embed="rId2"/>
          <a:stretch>
            <a:fillRect/>
          </a:stretch>
        </p:blipFill>
        <p:spPr>
          <a:xfrm>
            <a:off x="7487707" y="0"/>
            <a:ext cx="4707317" cy="6858000"/>
          </a:xfrm>
          <a:prstGeom prst="rect">
            <a:avLst/>
          </a:prstGeom>
        </p:spPr>
      </p:pic>
      <p:pic>
        <p:nvPicPr>
          <p:cNvPr id="1030" name="Picture 6" descr="Galeri Poster Skripsi - Prodi Sistem Informasi Undiksha">
            <a:extLst>
              <a:ext uri="{FF2B5EF4-FFF2-40B4-BE49-F238E27FC236}">
                <a16:creationId xmlns:a16="http://schemas.microsoft.com/office/drawing/2014/main" id="{8A83C366-3FD6-B2FA-81A3-66E61EAB4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427" y="-68094"/>
            <a:ext cx="4851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aleri Poster Skripsi - Prodi Sistem Informasi Undiksha">
            <a:extLst>
              <a:ext uri="{FF2B5EF4-FFF2-40B4-BE49-F238E27FC236}">
                <a16:creationId xmlns:a16="http://schemas.microsoft.com/office/drawing/2014/main" id="{909B0CF5-49EA-280B-60A1-A662160FE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127" y="0"/>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4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A313-F675-E6D7-48B1-E407AF5F8AAA}"/>
              </a:ext>
            </a:extLst>
          </p:cNvPr>
          <p:cNvSpPr>
            <a:spLocks noGrp="1"/>
          </p:cNvSpPr>
          <p:nvPr>
            <p:ph type="title"/>
          </p:nvPr>
        </p:nvSpPr>
        <p:spPr/>
        <p:txBody>
          <a:bodyPr/>
          <a:lstStyle/>
          <a:p>
            <a:r>
              <a:rPr lang="en-US" dirty="0"/>
              <a:t>Judul</a:t>
            </a:r>
            <a:endParaRPr lang="id-ID" dirty="0"/>
          </a:p>
        </p:txBody>
      </p:sp>
      <p:sp>
        <p:nvSpPr>
          <p:cNvPr id="3" name="Content Placeholder 2">
            <a:extLst>
              <a:ext uri="{FF2B5EF4-FFF2-40B4-BE49-F238E27FC236}">
                <a16:creationId xmlns:a16="http://schemas.microsoft.com/office/drawing/2014/main" id="{8E8AB909-A2CA-CE75-0617-98AB3A4BBAC7}"/>
              </a:ext>
            </a:extLst>
          </p:cNvPr>
          <p:cNvSpPr>
            <a:spLocks noGrp="1"/>
          </p:cNvSpPr>
          <p:nvPr>
            <p:ph idx="1"/>
          </p:nvPr>
        </p:nvSpPr>
        <p:spPr/>
        <p:txBody>
          <a:bodyPr/>
          <a:lstStyle/>
          <a:p>
            <a:r>
              <a:rPr lang="en-US" dirty="0" err="1"/>
              <a:t>Penelitian</a:t>
            </a:r>
            <a:r>
              <a:rPr lang="en-US" dirty="0"/>
              <a:t> Produk </a:t>
            </a:r>
            <a:r>
              <a:rPr lang="en-US" dirty="0" err="1"/>
              <a:t>Vokasi</a:t>
            </a:r>
            <a:endParaRPr lang="en-US" dirty="0"/>
          </a:p>
          <a:p>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Inovasi</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Intelligent </a:t>
            </a:r>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Computer-Assisted</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Learning pada Platform Pembelajaran Pemrograman Aplikasi Mobile </a:t>
            </a:r>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Dengan</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a:t>
            </a:r>
            <a:r>
              <a:rPr lang="en-US" sz="1800" b="1" dirty="0" err="1">
                <a:effectLst/>
                <a:latin typeface="Montserrat" panose="00000500000000000000" pitchFamily="2" charset="0"/>
                <a:ea typeface="Calibri" panose="020F0502020204030204" pitchFamily="34" charset="0"/>
                <a:cs typeface="Times New Roman" panose="02020603050405020304" pitchFamily="18" charset="0"/>
              </a:rPr>
              <a:t>Menerapkan</a:t>
            </a:r>
            <a:r>
              <a:rPr lang="en-US" sz="1800" b="1" dirty="0">
                <a:effectLst/>
                <a:latin typeface="Montserrat" panose="00000500000000000000" pitchFamily="2" charset="0"/>
                <a:ea typeface="Calibri" panose="020F0502020204030204" pitchFamily="34" charset="0"/>
                <a:cs typeface="Times New Roman" panose="02020603050405020304" pitchFamily="18" charset="0"/>
              </a:rPr>
              <a:t> Mekanisme Unit Testing Dan Integration Testing</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d-ID" dirty="0"/>
          </a:p>
        </p:txBody>
      </p:sp>
      <p:pic>
        <p:nvPicPr>
          <p:cNvPr id="4098" name="Picture 2">
            <a:extLst>
              <a:ext uri="{FF2B5EF4-FFF2-40B4-BE49-F238E27FC236}">
                <a16:creationId xmlns:a16="http://schemas.microsoft.com/office/drawing/2014/main" id="{6C1F305D-9855-4830-0220-31644CCB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519" y="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Polinema – Himpunan Penerjemah Indonesia">
            <a:extLst>
              <a:ext uri="{FF2B5EF4-FFF2-40B4-BE49-F238E27FC236}">
                <a16:creationId xmlns:a16="http://schemas.microsoft.com/office/drawing/2014/main" id="{512F80BA-5556-F2FF-EA91-5EE2FA675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2268" y="3429000"/>
            <a:ext cx="214312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77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F5BE-A316-7A81-7D9A-4F4C6E2D1E75}"/>
              </a:ext>
            </a:extLst>
          </p:cNvPr>
          <p:cNvSpPr>
            <a:spLocks noGrp="1"/>
          </p:cNvSpPr>
          <p:nvPr>
            <p:ph type="title"/>
          </p:nvPr>
        </p:nvSpPr>
        <p:spPr/>
        <p:txBody>
          <a:bodyPr/>
          <a:lstStyle/>
          <a:p>
            <a:r>
              <a:rPr lang="en-US" dirty="0" err="1"/>
              <a:t>Identitas</a:t>
            </a:r>
            <a:endParaRPr lang="id-ID" dirty="0"/>
          </a:p>
        </p:txBody>
      </p:sp>
      <p:sp>
        <p:nvSpPr>
          <p:cNvPr id="3" name="Content Placeholder 2">
            <a:extLst>
              <a:ext uri="{FF2B5EF4-FFF2-40B4-BE49-F238E27FC236}">
                <a16:creationId xmlns:a16="http://schemas.microsoft.com/office/drawing/2014/main" id="{ABB147A2-2AA3-B5DD-1770-EB8758C45368}"/>
              </a:ext>
            </a:extLst>
          </p:cNvPr>
          <p:cNvSpPr>
            <a:spLocks noGrp="1"/>
          </p:cNvSpPr>
          <p:nvPr>
            <p:ph idx="1"/>
          </p:nvPr>
        </p:nvSpPr>
        <p:spPr>
          <a:xfrm>
            <a:off x="1741250" y="1825625"/>
            <a:ext cx="9612549" cy="4351338"/>
          </a:xfrm>
        </p:spPr>
        <p:txBody>
          <a:bodyPr>
            <a:normAutofit lnSpcReduction="10000"/>
          </a:bodyPr>
          <a:lstStyle/>
          <a:p>
            <a:r>
              <a:rPr lang="en-US" dirty="0"/>
              <a:t>Ketua </a:t>
            </a:r>
            <a:r>
              <a:rPr lang="en-US" dirty="0" err="1"/>
              <a:t>Peneliti</a:t>
            </a:r>
            <a:r>
              <a:rPr lang="en-US" dirty="0"/>
              <a:t>:</a:t>
            </a:r>
          </a:p>
          <a:p>
            <a:pPr lvl="1"/>
            <a:r>
              <a:rPr lang="en-US" dirty="0"/>
              <a:t>Ir. Yan Watequlis Syaifudin, ST., M.MT., Ph.D.</a:t>
            </a:r>
          </a:p>
          <a:p>
            <a:pPr lvl="1"/>
            <a:r>
              <a:rPr lang="en-US" dirty="0" err="1"/>
              <a:t>Laboratorium</a:t>
            </a:r>
            <a:r>
              <a:rPr lang="en-US" dirty="0"/>
              <a:t> Applied Informatics, Jurusan Teknologi </a:t>
            </a:r>
            <a:r>
              <a:rPr lang="en-US" dirty="0" err="1"/>
              <a:t>Informasi</a:t>
            </a:r>
            <a:r>
              <a:rPr lang="en-US" dirty="0"/>
              <a:t>, </a:t>
            </a:r>
            <a:r>
              <a:rPr lang="en-US" dirty="0" err="1"/>
              <a:t>Politeknik</a:t>
            </a:r>
            <a:r>
              <a:rPr lang="en-US" dirty="0"/>
              <a:t> Negeri Malang</a:t>
            </a:r>
          </a:p>
          <a:p>
            <a:pPr lvl="1"/>
            <a:r>
              <a:rPr lang="en-US" dirty="0"/>
              <a:t>Email: </a:t>
            </a:r>
            <a:r>
              <a:rPr lang="en-US" dirty="0">
                <a:hlinkClick r:id="rId2"/>
              </a:rPr>
              <a:t>qulis@polinema.ac.id</a:t>
            </a:r>
            <a:r>
              <a:rPr lang="en-US" dirty="0"/>
              <a:t>, tel. 082131552688</a:t>
            </a:r>
          </a:p>
          <a:p>
            <a:r>
              <a:rPr lang="en-US" dirty="0"/>
              <a:t>Anggota 1</a:t>
            </a:r>
          </a:p>
          <a:p>
            <a:pPr lvl="1"/>
            <a:r>
              <a:rPr lang="en-US" dirty="0"/>
              <a:t>Dr. Dewi </a:t>
            </a:r>
            <a:r>
              <a:rPr lang="en-US" dirty="0" err="1"/>
              <a:t>Yanti</a:t>
            </a:r>
            <a:r>
              <a:rPr lang="en-US" dirty="0"/>
              <a:t> Liliana, </a:t>
            </a:r>
            <a:r>
              <a:rPr lang="en-US" dirty="0" err="1"/>
              <a:t>S.Kom</a:t>
            </a:r>
            <a:r>
              <a:rPr lang="en-US" dirty="0"/>
              <a:t>., </a:t>
            </a:r>
            <a:r>
              <a:rPr lang="en-US" dirty="0" err="1"/>
              <a:t>M.Kom</a:t>
            </a:r>
            <a:r>
              <a:rPr lang="en-US" dirty="0"/>
              <a:t>.</a:t>
            </a:r>
          </a:p>
          <a:p>
            <a:pPr lvl="1"/>
            <a:r>
              <a:rPr lang="en-US" dirty="0" err="1"/>
              <a:t>Politeknik</a:t>
            </a:r>
            <a:r>
              <a:rPr lang="en-US" dirty="0"/>
              <a:t> Negeri Jakarta</a:t>
            </a:r>
          </a:p>
          <a:p>
            <a:r>
              <a:rPr lang="en-US" dirty="0"/>
              <a:t>Anggota 2</a:t>
            </a:r>
          </a:p>
          <a:p>
            <a:pPr lvl="1"/>
            <a:r>
              <a:rPr lang="en-US" dirty="0"/>
              <a:t>Ando Baso </a:t>
            </a:r>
            <a:r>
              <a:rPr lang="en-US" dirty="0" err="1"/>
              <a:t>Kaswar</a:t>
            </a:r>
            <a:endParaRPr lang="en-US" dirty="0"/>
          </a:p>
          <a:p>
            <a:pPr lvl="1"/>
            <a:r>
              <a:rPr lang="en-US" dirty="0"/>
              <a:t>Universitas Negeri Makassar</a:t>
            </a:r>
            <a:endParaRPr lang="id-ID" dirty="0"/>
          </a:p>
        </p:txBody>
      </p:sp>
      <p:pic>
        <p:nvPicPr>
          <p:cNvPr id="2050" name="Picture 2" descr="Yan Watequlis Syaifudin - Chief Technology Officer - PT Digital Solusi Grup  | LinkedIn">
            <a:extLst>
              <a:ext uri="{FF2B5EF4-FFF2-40B4-BE49-F238E27FC236}">
                <a16:creationId xmlns:a16="http://schemas.microsoft.com/office/drawing/2014/main" id="{C8E4F68A-BFC6-F6DD-A142-7AF05C9EC6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48" y="1905138"/>
            <a:ext cx="1321904" cy="13219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ewi Yanti LILIANA | Associate Professor | Doctor of Engineering |  Politeknik Negeri Jakarta, Jakarta | PNJ | Department of Informatics |  Research profile">
            <a:extLst>
              <a:ext uri="{FF2B5EF4-FFF2-40B4-BE49-F238E27FC236}">
                <a16:creationId xmlns:a16="http://schemas.microsoft.com/office/drawing/2014/main" id="{B45A0E8D-F813-9829-14FB-3BCBB2C72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248" y="3379115"/>
            <a:ext cx="1321905" cy="13219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di KASWAR | Master of Technology | Universitas Negeri Makassar, Makassar  | UNM | Teknik Komputer | Research profile">
            <a:extLst>
              <a:ext uri="{FF2B5EF4-FFF2-40B4-BE49-F238E27FC236}">
                <a16:creationId xmlns:a16="http://schemas.microsoft.com/office/drawing/2014/main" id="{AA1B3289-B454-F617-45DB-AC6B931D5C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248" y="4856870"/>
            <a:ext cx="1321904" cy="132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8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4C8E-90CE-C3FE-CF32-4A9B0F689E86}"/>
              </a:ext>
            </a:extLst>
          </p:cNvPr>
          <p:cNvSpPr>
            <a:spLocks noGrp="1"/>
          </p:cNvSpPr>
          <p:nvPr>
            <p:ph type="title"/>
          </p:nvPr>
        </p:nvSpPr>
        <p:spPr/>
        <p:txBody>
          <a:bodyPr/>
          <a:lstStyle/>
          <a:p>
            <a:r>
              <a:rPr lang="en-US" dirty="0"/>
              <a:t>Resume</a:t>
            </a:r>
            <a:endParaRPr lang="id-ID" dirty="0"/>
          </a:p>
        </p:txBody>
      </p:sp>
      <p:sp>
        <p:nvSpPr>
          <p:cNvPr id="3" name="Content Placeholder 2">
            <a:extLst>
              <a:ext uri="{FF2B5EF4-FFF2-40B4-BE49-F238E27FC236}">
                <a16:creationId xmlns:a16="http://schemas.microsoft.com/office/drawing/2014/main" id="{6CC54657-777D-A729-821C-C5FD380AA719}"/>
              </a:ext>
            </a:extLst>
          </p:cNvPr>
          <p:cNvSpPr>
            <a:spLocks noGrp="1"/>
          </p:cNvSpPr>
          <p:nvPr>
            <p:ph idx="1"/>
          </p:nvPr>
        </p:nvSpPr>
        <p:spPr>
          <a:xfrm>
            <a:off x="838200" y="1825625"/>
            <a:ext cx="6311630" cy="4667250"/>
          </a:xfrm>
        </p:spPr>
        <p:txBody>
          <a:bodyPr>
            <a:normAutofit fontScale="47500" lnSpcReduction="20000"/>
          </a:bodyPr>
          <a:lstStyle/>
          <a:p>
            <a:pPr algn="l"/>
            <a:r>
              <a:rPr lang="id-ID" b="0" i="0" dirty="0">
                <a:solidFill>
                  <a:srgbClr val="121512"/>
                </a:solidFill>
                <a:effectLst/>
                <a:latin typeface="-apple-system"/>
              </a:rPr>
              <a:t>Dengan</a:t>
            </a:r>
            <a:r>
              <a:rPr lang="en-US" b="0" i="0" dirty="0">
                <a:solidFill>
                  <a:srgbClr val="121512"/>
                </a:solidFill>
                <a:effectLst/>
                <a:latin typeface="-apple-system"/>
              </a:rPr>
              <a:t> </a:t>
            </a:r>
            <a:r>
              <a:rPr lang="en-US" b="0" i="0" dirty="0" err="1">
                <a:solidFill>
                  <a:srgbClr val="121512"/>
                </a:solidFill>
                <a:effectLst/>
                <a:latin typeface="-apple-system"/>
              </a:rPr>
              <a:t>bertumbuhnya</a:t>
            </a:r>
            <a:r>
              <a:rPr lang="id-ID" b="0" i="0" dirty="0">
                <a:solidFill>
                  <a:srgbClr val="121512"/>
                </a:solidFill>
                <a:effectLst/>
                <a:latin typeface="-apple-system"/>
              </a:rPr>
              <a:t> ekonomi digital, popularitas perangkat </a:t>
            </a:r>
            <a:r>
              <a:rPr lang="id-ID" b="0" i="0" dirty="0" err="1">
                <a:solidFill>
                  <a:srgbClr val="121512"/>
                </a:solidFill>
                <a:effectLst/>
                <a:latin typeface="-apple-system"/>
              </a:rPr>
              <a:t>smartphone</a:t>
            </a:r>
            <a:r>
              <a:rPr lang="id-ID" b="0" i="0" dirty="0">
                <a:solidFill>
                  <a:srgbClr val="121512"/>
                </a:solidFill>
                <a:effectLst/>
                <a:latin typeface="-apple-system"/>
              </a:rPr>
              <a:t> telah meningkat secara signifikan, menjadikan pemrograman aplikasi berbasis </a:t>
            </a:r>
            <a:r>
              <a:rPr lang="id-ID" b="0" i="0" dirty="0" err="1">
                <a:solidFill>
                  <a:srgbClr val="121512"/>
                </a:solidFill>
                <a:effectLst/>
                <a:latin typeface="-apple-system"/>
              </a:rPr>
              <a:t>mobile</a:t>
            </a:r>
            <a:r>
              <a:rPr lang="id-ID" b="0" i="0" dirty="0">
                <a:solidFill>
                  <a:srgbClr val="121512"/>
                </a:solidFill>
                <a:effectLst/>
                <a:latin typeface="-apple-system"/>
              </a:rPr>
              <a:t> sebagai salah satu keterampilan paling dicari di industri IT. Permintaan akan </a:t>
            </a:r>
            <a:r>
              <a:rPr lang="id-ID" b="0" i="0" dirty="0" err="1">
                <a:solidFill>
                  <a:srgbClr val="121512"/>
                </a:solidFill>
                <a:effectLst/>
                <a:latin typeface="-apple-system"/>
              </a:rPr>
              <a:t>mobile</a:t>
            </a:r>
            <a:r>
              <a:rPr lang="id-ID" b="0" i="0" dirty="0">
                <a:solidFill>
                  <a:srgbClr val="121512"/>
                </a:solidFill>
                <a:effectLst/>
                <a:latin typeface="-apple-system"/>
              </a:rPr>
              <a:t> developer dipicu oleh bertambahnya jumlah </a:t>
            </a:r>
            <a:r>
              <a:rPr lang="id-ID" b="0" i="0" dirty="0" err="1">
                <a:solidFill>
                  <a:srgbClr val="121512"/>
                </a:solidFill>
                <a:effectLst/>
                <a:latin typeface="-apple-system"/>
              </a:rPr>
              <a:t>smartphone</a:t>
            </a:r>
            <a:r>
              <a:rPr lang="id-ID" b="0" i="0" dirty="0">
                <a:solidFill>
                  <a:srgbClr val="121512"/>
                </a:solidFill>
                <a:effectLst/>
                <a:latin typeface="-apple-system"/>
              </a:rPr>
              <a:t> yang beredar di pasar setiap tahun, serta dominasi Android sebagai sistem operasi </a:t>
            </a:r>
            <a:r>
              <a:rPr lang="id-ID" b="0" i="0" dirty="0" err="1">
                <a:solidFill>
                  <a:srgbClr val="121512"/>
                </a:solidFill>
                <a:effectLst/>
                <a:latin typeface="-apple-system"/>
              </a:rPr>
              <a:t>mobile</a:t>
            </a:r>
            <a:r>
              <a:rPr lang="id-ID" b="0" i="0" dirty="0">
                <a:solidFill>
                  <a:srgbClr val="121512"/>
                </a:solidFill>
                <a:effectLst/>
                <a:latin typeface="-apple-system"/>
              </a:rPr>
              <a:t> terkemuka yang mengalahkan sistem operasi PC. Untuk memenuhi kebutuhan ini, hampir semua universitas, sekolah, dan lembaga pelatihan kini menawarkan program pemrograman </a:t>
            </a:r>
            <a:r>
              <a:rPr lang="id-ID" b="0" i="0" dirty="0" err="1">
                <a:solidFill>
                  <a:srgbClr val="121512"/>
                </a:solidFill>
                <a:effectLst/>
                <a:latin typeface="-apple-system"/>
              </a:rPr>
              <a:t>mobile</a:t>
            </a:r>
            <a:r>
              <a:rPr lang="id-ID" b="0" i="0" dirty="0">
                <a:solidFill>
                  <a:srgbClr val="121512"/>
                </a:solidFill>
                <a:effectLst/>
                <a:latin typeface="-apple-system"/>
              </a:rPr>
              <a:t>. Namun, pembelajaran di bidang ini menghadapi berbagai tantangan, termasuk kompleksitas materi yang memerlukan lebih banyak latihan, biaya tinggi untuk pengajaran tatap muka, dan penurunan efektivitas pengajaran daring di masa pandemi COVID-19. Pengajar juga mengalami kesulitan dalam mengoreksi kode program dari siswa, terutama ketika jumlah siswa yang diajar cukup besar, yang memperlambat proses pembelajaran.</a:t>
            </a:r>
          </a:p>
          <a:p>
            <a:pPr algn="l"/>
            <a:r>
              <a:rPr lang="id-ID" b="0" i="0" dirty="0">
                <a:solidFill>
                  <a:srgbClr val="121512"/>
                </a:solidFill>
                <a:effectLst/>
                <a:latin typeface="-apple-system"/>
              </a:rPr>
              <a:t>Sebagai solusi atas tantangan tersebut, penelitian ini mengembangkan prototipe </a:t>
            </a:r>
            <a:r>
              <a:rPr lang="id-ID" b="1" i="0" dirty="0">
                <a:solidFill>
                  <a:srgbClr val="121512"/>
                </a:solidFill>
                <a:effectLst/>
                <a:latin typeface="-apple-system"/>
              </a:rPr>
              <a:t>Platform Pembelajaran Mandiri untuk Pemrograman Aplikasi Mobile menggunakan Java dan </a:t>
            </a:r>
            <a:r>
              <a:rPr lang="id-ID" b="1" i="0" dirty="0" err="1">
                <a:solidFill>
                  <a:srgbClr val="121512"/>
                </a:solidFill>
                <a:effectLst/>
                <a:latin typeface="-apple-system"/>
              </a:rPr>
              <a:t>Flutter</a:t>
            </a:r>
            <a:r>
              <a:rPr lang="id-ID" b="0" i="0" dirty="0">
                <a:solidFill>
                  <a:srgbClr val="121512"/>
                </a:solidFill>
                <a:effectLst/>
                <a:latin typeface="-apple-system"/>
              </a:rPr>
              <a:t>, dilengkapi dengan fitur </a:t>
            </a:r>
            <a:r>
              <a:rPr lang="id-ID" b="0" i="0" dirty="0" err="1">
                <a:solidFill>
                  <a:srgbClr val="121512"/>
                </a:solidFill>
                <a:effectLst/>
                <a:latin typeface="-apple-system"/>
              </a:rPr>
              <a:t>automated</a:t>
            </a:r>
            <a:r>
              <a:rPr lang="id-ID" b="0" i="0" dirty="0">
                <a:solidFill>
                  <a:srgbClr val="121512"/>
                </a:solidFill>
                <a:effectLst/>
                <a:latin typeface="-apple-system"/>
              </a:rPr>
              <a:t> </a:t>
            </a:r>
            <a:r>
              <a:rPr lang="id-ID" b="0" i="0" dirty="0" err="1">
                <a:solidFill>
                  <a:srgbClr val="121512"/>
                </a:solidFill>
                <a:effectLst/>
                <a:latin typeface="-apple-system"/>
              </a:rPr>
              <a:t>assistance</a:t>
            </a:r>
            <a:r>
              <a:rPr lang="id-ID" b="0" i="0" dirty="0">
                <a:solidFill>
                  <a:srgbClr val="121512"/>
                </a:solidFill>
                <a:effectLst/>
                <a:latin typeface="-apple-system"/>
              </a:rPr>
              <a:t> dan auto </a:t>
            </a:r>
            <a:r>
              <a:rPr lang="id-ID" b="0" i="0" dirty="0" err="1">
                <a:solidFill>
                  <a:srgbClr val="121512"/>
                </a:solidFill>
                <a:effectLst/>
                <a:latin typeface="-apple-system"/>
              </a:rPr>
              <a:t>grading</a:t>
            </a:r>
            <a:r>
              <a:rPr lang="id-ID" b="0" i="0" dirty="0">
                <a:solidFill>
                  <a:srgbClr val="121512"/>
                </a:solidFill>
                <a:effectLst/>
                <a:latin typeface="-apple-system"/>
              </a:rPr>
              <a:t>. Platform ini memungkinkan mahasiswa belajar secara mandiri dengan mengakses materi pembelajaran yang mencakup delapan topik untuk pemrograman Java Android, empat topik untuk pemrograman </a:t>
            </a:r>
            <a:r>
              <a:rPr lang="id-ID" b="0" i="0" dirty="0" err="1">
                <a:solidFill>
                  <a:srgbClr val="121512"/>
                </a:solidFill>
                <a:effectLst/>
                <a:latin typeface="-apple-system"/>
              </a:rPr>
              <a:t>Flutter</a:t>
            </a:r>
            <a:r>
              <a:rPr lang="id-ID" b="0" i="0" dirty="0">
                <a:solidFill>
                  <a:srgbClr val="121512"/>
                </a:solidFill>
                <a:effectLst/>
                <a:latin typeface="-apple-system"/>
              </a:rPr>
              <a:t>, serta dua puluh materi untuk desain UI menggunakan XML. Terdapat program </a:t>
            </a:r>
            <a:r>
              <a:rPr lang="id-ID" b="0" i="0" dirty="0" err="1">
                <a:solidFill>
                  <a:srgbClr val="121512"/>
                </a:solidFill>
                <a:effectLst/>
                <a:latin typeface="-apple-system"/>
              </a:rPr>
              <a:t>validator</a:t>
            </a:r>
            <a:r>
              <a:rPr lang="id-ID" b="0" i="0" dirty="0">
                <a:solidFill>
                  <a:srgbClr val="121512"/>
                </a:solidFill>
                <a:effectLst/>
                <a:latin typeface="-apple-system"/>
              </a:rPr>
              <a:t> yang dapat memverifikasi dan menilai secara otomatis kode yang </a:t>
            </a:r>
            <a:r>
              <a:rPr lang="id-ID" b="0" i="0" dirty="0" err="1">
                <a:solidFill>
                  <a:srgbClr val="121512"/>
                </a:solidFill>
                <a:effectLst/>
                <a:latin typeface="-apple-system"/>
              </a:rPr>
              <a:t>disubmit</a:t>
            </a:r>
            <a:r>
              <a:rPr lang="id-ID" b="0" i="0" dirty="0">
                <a:solidFill>
                  <a:srgbClr val="121512"/>
                </a:solidFill>
                <a:effectLst/>
                <a:latin typeface="-apple-system"/>
              </a:rPr>
              <a:t> oleh mahasiswa. Dalam platform ini, metodologi </a:t>
            </a:r>
            <a:r>
              <a:rPr lang="id-ID" b="0" i="0" dirty="0" err="1">
                <a:solidFill>
                  <a:srgbClr val="121512"/>
                </a:solidFill>
                <a:effectLst/>
                <a:latin typeface="-apple-system"/>
              </a:rPr>
              <a:t>Test-Driven</a:t>
            </a:r>
            <a:r>
              <a:rPr lang="id-ID" b="0" i="0" dirty="0">
                <a:solidFill>
                  <a:srgbClr val="121512"/>
                </a:solidFill>
                <a:effectLst/>
                <a:latin typeface="-apple-system"/>
              </a:rPr>
              <a:t> Development (TDD) diintegrasikan untuk meningkatkan keterampilan </a:t>
            </a:r>
            <a:r>
              <a:rPr lang="id-ID" b="0" i="0" dirty="0" err="1">
                <a:solidFill>
                  <a:srgbClr val="121512"/>
                </a:solidFill>
                <a:effectLst/>
                <a:latin typeface="-apple-system"/>
              </a:rPr>
              <a:t>pengkodean</a:t>
            </a:r>
            <a:r>
              <a:rPr lang="id-ID" b="0" i="0" dirty="0">
                <a:solidFill>
                  <a:srgbClr val="121512"/>
                </a:solidFill>
                <a:effectLst/>
                <a:latin typeface="-apple-system"/>
              </a:rPr>
              <a:t> siswa, di mana mereka harus memodifikasi kode sesuai dengan kasus uji yang ditetapkan. Untuk menjaga efektivitas penerapan TDD, proses pengujian otomatis menggunakan </a:t>
            </a:r>
            <a:r>
              <a:rPr lang="id-ID" b="0" i="0" dirty="0" err="1">
                <a:solidFill>
                  <a:srgbClr val="121512"/>
                </a:solidFill>
                <a:effectLst/>
                <a:latin typeface="-apple-system"/>
              </a:rPr>
              <a:t>framework</a:t>
            </a:r>
            <a:r>
              <a:rPr lang="id-ID" b="0" i="0" dirty="0">
                <a:solidFill>
                  <a:srgbClr val="121512"/>
                </a:solidFill>
                <a:effectLst/>
                <a:latin typeface="-apple-system"/>
              </a:rPr>
              <a:t> seperti </a:t>
            </a:r>
            <a:r>
              <a:rPr lang="id-ID" b="0" i="0" dirty="0" err="1">
                <a:solidFill>
                  <a:srgbClr val="121512"/>
                </a:solidFill>
                <a:effectLst/>
                <a:latin typeface="-apple-system"/>
              </a:rPr>
              <a:t>JUnit</a:t>
            </a:r>
            <a:r>
              <a:rPr lang="id-ID" b="0" i="0" dirty="0">
                <a:solidFill>
                  <a:srgbClr val="121512"/>
                </a:solidFill>
                <a:effectLst/>
                <a:latin typeface="-apple-system"/>
              </a:rPr>
              <a:t>, </a:t>
            </a:r>
            <a:r>
              <a:rPr lang="id-ID" b="0" i="0" dirty="0" err="1">
                <a:solidFill>
                  <a:srgbClr val="121512"/>
                </a:solidFill>
                <a:effectLst/>
                <a:latin typeface="-apple-system"/>
              </a:rPr>
              <a:t>Robolectric</a:t>
            </a:r>
            <a:r>
              <a:rPr lang="id-ID" b="0" i="0" dirty="0">
                <a:solidFill>
                  <a:srgbClr val="121512"/>
                </a:solidFill>
                <a:effectLst/>
                <a:latin typeface="-apple-system"/>
              </a:rPr>
              <a:t>, </a:t>
            </a:r>
            <a:r>
              <a:rPr lang="id-ID" b="0" i="0" dirty="0" err="1">
                <a:solidFill>
                  <a:srgbClr val="121512"/>
                </a:solidFill>
                <a:effectLst/>
                <a:latin typeface="-apple-system"/>
              </a:rPr>
              <a:t>Widget</a:t>
            </a:r>
            <a:r>
              <a:rPr lang="id-ID" b="0" i="0" dirty="0">
                <a:solidFill>
                  <a:srgbClr val="121512"/>
                </a:solidFill>
                <a:effectLst/>
                <a:latin typeface="-apple-system"/>
              </a:rPr>
              <a:t> </a:t>
            </a:r>
            <a:r>
              <a:rPr lang="id-ID" b="0" i="0" dirty="0" err="1">
                <a:solidFill>
                  <a:srgbClr val="121512"/>
                </a:solidFill>
                <a:effectLst/>
                <a:latin typeface="-apple-system"/>
              </a:rPr>
              <a:t>Test</a:t>
            </a:r>
            <a:r>
              <a:rPr lang="id-ID" b="0" i="0" dirty="0">
                <a:solidFill>
                  <a:srgbClr val="121512"/>
                </a:solidFill>
                <a:effectLst/>
                <a:latin typeface="-apple-system"/>
              </a:rPr>
              <a:t>, dan </a:t>
            </a:r>
            <a:r>
              <a:rPr lang="id-ID" b="0" i="0" dirty="0" err="1">
                <a:solidFill>
                  <a:srgbClr val="121512"/>
                </a:solidFill>
                <a:effectLst/>
                <a:latin typeface="-apple-system"/>
              </a:rPr>
              <a:t>Flutter</a:t>
            </a:r>
            <a:r>
              <a:rPr lang="id-ID" b="0" i="0" dirty="0">
                <a:solidFill>
                  <a:srgbClr val="121512"/>
                </a:solidFill>
                <a:effectLst/>
                <a:latin typeface="-apple-system"/>
              </a:rPr>
              <a:t> </a:t>
            </a:r>
            <a:r>
              <a:rPr lang="id-ID" b="0" i="0" dirty="0" err="1">
                <a:solidFill>
                  <a:srgbClr val="121512"/>
                </a:solidFill>
                <a:effectLst/>
                <a:latin typeface="-apple-system"/>
              </a:rPr>
              <a:t>Test</a:t>
            </a:r>
            <a:r>
              <a:rPr lang="id-ID" b="0" i="0" dirty="0">
                <a:solidFill>
                  <a:srgbClr val="121512"/>
                </a:solidFill>
                <a:effectLst/>
                <a:latin typeface="-apple-system"/>
              </a:rPr>
              <a:t> diterapkan, memungkinkan verifikasi kode secara terpusat dan efisien.</a:t>
            </a:r>
          </a:p>
        </p:txBody>
      </p:sp>
      <p:pic>
        <p:nvPicPr>
          <p:cNvPr id="4" name="Picture 3" descr="Diagram&#10;&#10;Description automatically generated">
            <a:extLst>
              <a:ext uri="{FF2B5EF4-FFF2-40B4-BE49-F238E27FC236}">
                <a16:creationId xmlns:a16="http://schemas.microsoft.com/office/drawing/2014/main" id="{C7FD0C2E-4C7D-4903-B0D8-16EC181465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00661" y="216089"/>
            <a:ext cx="4589145" cy="1633855"/>
          </a:xfrm>
          <a:prstGeom prst="rect">
            <a:avLst/>
          </a:prstGeom>
          <a:noFill/>
          <a:ln>
            <a:noFill/>
          </a:ln>
        </p:spPr>
      </p:pic>
      <p:grpSp>
        <p:nvGrpSpPr>
          <p:cNvPr id="9" name="Group 8">
            <a:extLst>
              <a:ext uri="{FF2B5EF4-FFF2-40B4-BE49-F238E27FC236}">
                <a16:creationId xmlns:a16="http://schemas.microsoft.com/office/drawing/2014/main" id="{E58AA6DD-4851-DF61-5920-D22F05D38D06}"/>
              </a:ext>
            </a:extLst>
          </p:cNvPr>
          <p:cNvGrpSpPr/>
          <p:nvPr/>
        </p:nvGrpSpPr>
        <p:grpSpPr>
          <a:xfrm>
            <a:off x="7833866" y="2759837"/>
            <a:ext cx="3936305" cy="2981654"/>
            <a:chOff x="7833866" y="2759837"/>
            <a:chExt cx="3936305" cy="2981654"/>
          </a:xfrm>
        </p:grpSpPr>
        <p:pic>
          <p:nvPicPr>
            <p:cNvPr id="8" name="Picture 7" descr="A diagram of testing&#10;&#10;Description automatically generated">
              <a:extLst>
                <a:ext uri="{FF2B5EF4-FFF2-40B4-BE49-F238E27FC236}">
                  <a16:creationId xmlns:a16="http://schemas.microsoft.com/office/drawing/2014/main" id="{913F80A6-EB80-F2ED-5AC7-3C3D907B3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3866" y="3374202"/>
              <a:ext cx="3936305" cy="2367289"/>
            </a:xfrm>
            <a:prstGeom prst="rect">
              <a:avLst/>
            </a:prstGeom>
          </p:spPr>
        </p:pic>
        <p:pic>
          <p:nvPicPr>
            <p:cNvPr id="3074" name="Picture 2" descr="Tutorial Membuat Aplikasi Menggunakan Flutter Untuk Pemula - UR">
              <a:extLst>
                <a:ext uri="{FF2B5EF4-FFF2-40B4-BE49-F238E27FC236}">
                  <a16:creationId xmlns:a16="http://schemas.microsoft.com/office/drawing/2014/main" id="{E4FC95F5-8B99-A256-B7B6-D7346CA4F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3866" y="2759837"/>
              <a:ext cx="1855007" cy="5294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130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540-C93E-856E-3328-4B1F79C7A3E7}"/>
              </a:ext>
            </a:extLst>
          </p:cNvPr>
          <p:cNvSpPr>
            <a:spLocks noGrp="1"/>
          </p:cNvSpPr>
          <p:nvPr>
            <p:ph type="title"/>
          </p:nvPr>
        </p:nvSpPr>
        <p:spPr>
          <a:xfrm>
            <a:off x="440633" y="255796"/>
            <a:ext cx="8822635" cy="558456"/>
          </a:xfrm>
        </p:spPr>
        <p:txBody>
          <a:bodyPr>
            <a:normAutofit fontScale="90000"/>
          </a:bodyPr>
          <a:lstStyle/>
          <a:p>
            <a:r>
              <a:rPr lang="en-US" dirty="0"/>
              <a:t>Model </a:t>
            </a:r>
            <a:r>
              <a:rPr lang="en-US" dirty="0" err="1"/>
              <a:t>sistem</a:t>
            </a:r>
            <a:endParaRPr lang="id-ID" dirty="0"/>
          </a:p>
        </p:txBody>
      </p:sp>
      <p:sp>
        <p:nvSpPr>
          <p:cNvPr id="7" name="TextBox 6">
            <a:extLst>
              <a:ext uri="{FF2B5EF4-FFF2-40B4-BE49-F238E27FC236}">
                <a16:creationId xmlns:a16="http://schemas.microsoft.com/office/drawing/2014/main" id="{3CB1CCE2-CB04-B4EA-1BCF-D304D6EB7100}"/>
              </a:ext>
            </a:extLst>
          </p:cNvPr>
          <p:cNvSpPr txBox="1"/>
          <p:nvPr/>
        </p:nvSpPr>
        <p:spPr>
          <a:xfrm>
            <a:off x="6708912" y="1439015"/>
            <a:ext cx="5333931" cy="1384995"/>
          </a:xfrm>
          <a:prstGeom prst="rect">
            <a:avLst/>
          </a:prstGeom>
          <a:noFill/>
        </p:spPr>
        <p:txBody>
          <a:bodyPr wrap="square">
            <a:spAutoFit/>
          </a:bodyPr>
          <a:lstStyle/>
          <a:p>
            <a:r>
              <a:rPr lang="id-ID" sz="1200" b="0" i="0" dirty="0">
                <a:solidFill>
                  <a:srgbClr val="121512"/>
                </a:solidFill>
                <a:effectLst/>
                <a:latin typeface="-apple-system"/>
              </a:rPr>
              <a:t>Pembuatan </a:t>
            </a:r>
            <a:r>
              <a:rPr lang="id-ID" sz="1200" b="0" i="0" dirty="0" err="1">
                <a:solidFill>
                  <a:srgbClr val="121512"/>
                </a:solidFill>
                <a:effectLst/>
                <a:latin typeface="-apple-system"/>
              </a:rPr>
              <a:t>token</a:t>
            </a:r>
            <a:r>
              <a:rPr lang="id-ID" sz="1200" b="0" i="0" dirty="0">
                <a:solidFill>
                  <a:srgbClr val="121512"/>
                </a:solidFill>
                <a:effectLst/>
                <a:latin typeface="-apple-system"/>
              </a:rPr>
              <a:t> dalam sistem </a:t>
            </a:r>
            <a:r>
              <a:rPr lang="id-ID" sz="1200" b="0" i="0" dirty="0" err="1">
                <a:solidFill>
                  <a:srgbClr val="121512"/>
                </a:solidFill>
                <a:effectLst/>
                <a:latin typeface="-apple-system"/>
              </a:rPr>
              <a:t>crowdfunding</a:t>
            </a:r>
            <a:r>
              <a:rPr lang="id-ID" sz="1200" b="0" i="0" dirty="0">
                <a:solidFill>
                  <a:srgbClr val="121512"/>
                </a:solidFill>
                <a:effectLst/>
                <a:latin typeface="-apple-system"/>
              </a:rPr>
              <a:t> terdesentralisasi menggunakan </a:t>
            </a:r>
            <a:r>
              <a:rPr lang="id-ID" sz="1200" b="0" i="0" dirty="0" err="1">
                <a:solidFill>
                  <a:srgbClr val="121512"/>
                </a:solidFill>
                <a:effectLst/>
                <a:latin typeface="-apple-system"/>
              </a:rPr>
              <a:t>Hyperledger</a:t>
            </a:r>
            <a:r>
              <a:rPr lang="id-ID" sz="1200" b="0" i="0" dirty="0">
                <a:solidFill>
                  <a:srgbClr val="121512"/>
                </a:solidFill>
                <a:effectLst/>
                <a:latin typeface="-apple-system"/>
              </a:rPr>
              <a:t> </a:t>
            </a:r>
            <a:r>
              <a:rPr lang="id-ID" sz="1200" b="0" i="0" dirty="0" err="1">
                <a:solidFill>
                  <a:srgbClr val="121512"/>
                </a:solidFill>
                <a:effectLst/>
                <a:latin typeface="-apple-system"/>
              </a:rPr>
              <a:t>Besu</a:t>
            </a:r>
            <a:r>
              <a:rPr lang="id-ID" sz="1200" b="0" i="0" dirty="0">
                <a:solidFill>
                  <a:srgbClr val="121512"/>
                </a:solidFill>
                <a:effectLst/>
                <a:latin typeface="-apple-system"/>
              </a:rPr>
              <a:t>, </a:t>
            </a:r>
            <a:r>
              <a:rPr lang="id-ID" sz="1200" b="0" i="0" dirty="0" err="1">
                <a:solidFill>
                  <a:srgbClr val="121512"/>
                </a:solidFill>
                <a:effectLst/>
                <a:latin typeface="-apple-system"/>
              </a:rPr>
              <a:t>OpenZeppelin</a:t>
            </a:r>
            <a:r>
              <a:rPr lang="id-ID" sz="1200" b="0" i="0" dirty="0">
                <a:solidFill>
                  <a:srgbClr val="121512"/>
                </a:solidFill>
                <a:effectLst/>
                <a:latin typeface="-apple-system"/>
              </a:rPr>
              <a:t>, dan standar ERC20 melibatkan pengembangan kontrak pintar yang mendefinisikan fitur </a:t>
            </a:r>
            <a:r>
              <a:rPr lang="id-ID" sz="1200" b="0" i="0" dirty="0" err="1">
                <a:solidFill>
                  <a:srgbClr val="121512"/>
                </a:solidFill>
                <a:effectLst/>
                <a:latin typeface="-apple-system"/>
              </a:rPr>
              <a:t>token</a:t>
            </a:r>
            <a:r>
              <a:rPr lang="id-ID" sz="1200" b="0" i="0" dirty="0">
                <a:solidFill>
                  <a:srgbClr val="121512"/>
                </a:solidFill>
                <a:effectLst/>
                <a:latin typeface="-apple-system"/>
              </a:rPr>
              <a:t> dan proses pencetakannya, dengan kontrak pintar berfungsi sebagai perjanjian otomatis untuk memfasilitasi penggalangan dana dan manajemen investasi dengan menjamin transparansi dan keamanan, sekaligus menyederhanakan proses tanpa perantara dengan menciptakan buku besar publik untuk seluruh transaksi.</a:t>
            </a:r>
            <a:endParaRPr lang="id-ID" sz="1200" dirty="0"/>
          </a:p>
        </p:txBody>
      </p:sp>
      <p:sp>
        <p:nvSpPr>
          <p:cNvPr id="9" name="TextBox 8">
            <a:extLst>
              <a:ext uri="{FF2B5EF4-FFF2-40B4-BE49-F238E27FC236}">
                <a16:creationId xmlns:a16="http://schemas.microsoft.com/office/drawing/2014/main" id="{36473B45-08E7-2A40-2743-4233A31A64E1}"/>
              </a:ext>
            </a:extLst>
          </p:cNvPr>
          <p:cNvSpPr txBox="1"/>
          <p:nvPr/>
        </p:nvSpPr>
        <p:spPr>
          <a:xfrm>
            <a:off x="107352" y="5842337"/>
            <a:ext cx="6094378" cy="1015663"/>
          </a:xfrm>
          <a:prstGeom prst="rect">
            <a:avLst/>
          </a:prstGeom>
          <a:noFill/>
        </p:spPr>
        <p:txBody>
          <a:bodyPr wrap="square">
            <a:spAutoFit/>
          </a:bodyPr>
          <a:lstStyle/>
          <a:p>
            <a:r>
              <a:rPr lang="id-ID" sz="1200" dirty="0"/>
              <a:t>Penggalangan dana berbasis </a:t>
            </a:r>
            <a:r>
              <a:rPr lang="id-ID" sz="1200" dirty="0" err="1"/>
              <a:t>token</a:t>
            </a:r>
            <a:r>
              <a:rPr lang="id-ID" sz="1200" dirty="0"/>
              <a:t> melibatkan pembuatan dan distribusi </a:t>
            </a:r>
            <a:r>
              <a:rPr lang="id-ID" sz="1200" dirty="0" err="1"/>
              <a:t>token</a:t>
            </a:r>
            <a:r>
              <a:rPr lang="id-ID" sz="1200" dirty="0"/>
              <a:t> digital oleh proyek atau </a:t>
            </a:r>
            <a:r>
              <a:rPr lang="id-ID" sz="1200" dirty="0" err="1"/>
              <a:t>startup</a:t>
            </a:r>
            <a:r>
              <a:rPr lang="id-ID" sz="1200" dirty="0"/>
              <a:t> di platform </a:t>
            </a:r>
            <a:r>
              <a:rPr lang="id-ID" sz="1200" dirty="0" err="1"/>
              <a:t>blockchain</a:t>
            </a:r>
            <a:r>
              <a:rPr lang="id-ID" sz="1200" dirty="0"/>
              <a:t>, menggunakan kontrak pintar untuk otomatisasi transaksi dan mencatat setiap transaksi di buku besar desentralisasi, dengan langkah-langkah termasuk pembuatan </a:t>
            </a:r>
            <a:r>
              <a:rPr lang="id-ID" sz="1200" dirty="0" err="1"/>
              <a:t>token</a:t>
            </a:r>
            <a:r>
              <a:rPr lang="id-ID" sz="1200" dirty="0"/>
              <a:t>, pengaturan penjualan, pembelian oleh investor, kepatuhan regulasi, dan manajemen setelah penjualan.</a:t>
            </a:r>
          </a:p>
        </p:txBody>
      </p:sp>
      <p:pic>
        <p:nvPicPr>
          <p:cNvPr id="3" name="Picture 2" descr="A screenshot of a computer&#10;&#10;Description automatically generated">
            <a:extLst>
              <a:ext uri="{FF2B5EF4-FFF2-40B4-BE49-F238E27FC236}">
                <a16:creationId xmlns:a16="http://schemas.microsoft.com/office/drawing/2014/main" id="{E912D617-0359-E3D4-5E9E-6802D0D01E08}"/>
              </a:ext>
            </a:extLst>
          </p:cNvPr>
          <p:cNvPicPr>
            <a:picLocks noChangeAspect="1"/>
          </p:cNvPicPr>
          <p:nvPr/>
        </p:nvPicPr>
        <p:blipFill rotWithShape="1">
          <a:blip r:embed="rId2">
            <a:extLst>
              <a:ext uri="{28A0092B-C50C-407E-A947-70E740481C1C}">
                <a14:useLocalDpi xmlns:a14="http://schemas.microsoft.com/office/drawing/2010/main" val="0"/>
              </a:ext>
            </a:extLst>
          </a:blip>
          <a:srcRect t="36607" b="40226"/>
          <a:stretch/>
        </p:blipFill>
        <p:spPr bwMode="auto">
          <a:xfrm>
            <a:off x="6708912" y="2876327"/>
            <a:ext cx="5104589" cy="3058092"/>
          </a:xfrm>
          <a:prstGeom prst="rect">
            <a:avLst/>
          </a:prstGeom>
          <a:noFill/>
          <a:ln w="9525" cap="flat" cmpd="sng" algn="ctr">
            <a:solidFill>
              <a:srgbClr val="5B9BD5"/>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10" name="Picture 9" descr="A diagram of a person working on a project&#10;&#10;Description automatically generated">
            <a:extLst>
              <a:ext uri="{FF2B5EF4-FFF2-40B4-BE49-F238E27FC236}">
                <a16:creationId xmlns:a16="http://schemas.microsoft.com/office/drawing/2014/main" id="{027F52CD-B1D1-67B6-572F-2B639A692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52" y="4087406"/>
            <a:ext cx="6444590" cy="2514798"/>
          </a:xfrm>
          <a:prstGeom prst="rect">
            <a:avLst/>
          </a:prstGeom>
        </p:spPr>
      </p:pic>
      <p:pic>
        <p:nvPicPr>
          <p:cNvPr id="13" name="Picture 12" descr="A diagram of a computer program&#10;&#10;Description automatically generated">
            <a:extLst>
              <a:ext uri="{FF2B5EF4-FFF2-40B4-BE49-F238E27FC236}">
                <a16:creationId xmlns:a16="http://schemas.microsoft.com/office/drawing/2014/main" id="{ECB35F9A-8C29-DCFC-0C00-990B2B6BE82F}"/>
              </a:ext>
            </a:extLst>
          </p:cNvPr>
          <p:cNvPicPr>
            <a:picLocks noChangeAspect="1"/>
          </p:cNvPicPr>
          <p:nvPr/>
        </p:nvPicPr>
        <p:blipFill>
          <a:blip r:embed="rId4"/>
          <a:stretch>
            <a:fillRect/>
          </a:stretch>
        </p:blipFill>
        <p:spPr>
          <a:xfrm>
            <a:off x="0" y="866569"/>
            <a:ext cx="7043539" cy="2748127"/>
          </a:xfrm>
          <a:prstGeom prst="rect">
            <a:avLst/>
          </a:prstGeom>
        </p:spPr>
      </p:pic>
    </p:spTree>
    <p:extLst>
      <p:ext uri="{BB962C8B-B14F-4D97-AF65-F5344CB8AC3E}">
        <p14:creationId xmlns:p14="http://schemas.microsoft.com/office/powerpoint/2010/main" val="1458855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D4FC-02D8-5235-AB81-B8F144B0CCE9}"/>
              </a:ext>
            </a:extLst>
          </p:cNvPr>
          <p:cNvSpPr>
            <a:spLocks noGrp="1"/>
          </p:cNvSpPr>
          <p:nvPr>
            <p:ph type="title"/>
          </p:nvPr>
        </p:nvSpPr>
        <p:spPr/>
        <p:txBody>
          <a:bodyPr/>
          <a:lstStyle/>
          <a:p>
            <a:r>
              <a:rPr lang="en-US" dirty="0"/>
              <a:t>Peta </a:t>
            </a:r>
            <a:r>
              <a:rPr lang="en-US" dirty="0" err="1"/>
              <a:t>jalan</a:t>
            </a:r>
            <a:r>
              <a:rPr lang="en-US" dirty="0"/>
              <a:t> </a:t>
            </a:r>
            <a:r>
              <a:rPr lang="en-US" dirty="0" err="1"/>
              <a:t>penelitian</a:t>
            </a:r>
            <a:endParaRPr lang="id-ID" dirty="0"/>
          </a:p>
        </p:txBody>
      </p:sp>
      <p:sp>
        <p:nvSpPr>
          <p:cNvPr id="6" name="TextBox 5">
            <a:extLst>
              <a:ext uri="{FF2B5EF4-FFF2-40B4-BE49-F238E27FC236}">
                <a16:creationId xmlns:a16="http://schemas.microsoft.com/office/drawing/2014/main" id="{3382B33E-8E7C-23D4-14A2-8DD36C7C4D1F}"/>
              </a:ext>
            </a:extLst>
          </p:cNvPr>
          <p:cNvSpPr txBox="1"/>
          <p:nvPr/>
        </p:nvSpPr>
        <p:spPr>
          <a:xfrm>
            <a:off x="4368479" y="3765482"/>
            <a:ext cx="7823521" cy="2585323"/>
          </a:xfrm>
          <a:prstGeom prst="rect">
            <a:avLst/>
          </a:prstGeom>
          <a:noFill/>
        </p:spPr>
        <p:txBody>
          <a:bodyPr wrap="square">
            <a:spAutoFit/>
          </a:bodyPr>
          <a:lstStyle/>
          <a:p>
            <a:r>
              <a:rPr lang="en-US" dirty="0">
                <a:solidFill>
                  <a:srgbClr val="121512"/>
                </a:solidFill>
                <a:latin typeface="-apple-system"/>
              </a:rPr>
              <a:t>Peta </a:t>
            </a:r>
            <a:r>
              <a:rPr lang="en-US" dirty="0" err="1">
                <a:solidFill>
                  <a:srgbClr val="121512"/>
                </a:solidFill>
                <a:latin typeface="-apple-system"/>
              </a:rPr>
              <a:t>jalan</a:t>
            </a:r>
            <a:r>
              <a:rPr lang="en-US" dirty="0">
                <a:solidFill>
                  <a:srgbClr val="121512"/>
                </a:solidFill>
                <a:latin typeface="-apple-system"/>
              </a:rPr>
              <a:t> </a:t>
            </a:r>
            <a:r>
              <a:rPr lang="en-US" dirty="0" err="1">
                <a:solidFill>
                  <a:srgbClr val="121512"/>
                </a:solidFill>
                <a:latin typeface="-apple-system"/>
              </a:rPr>
              <a:t>penelitian</a:t>
            </a:r>
            <a:r>
              <a:rPr lang="en-US" dirty="0">
                <a:solidFill>
                  <a:srgbClr val="121512"/>
                </a:solidFill>
                <a:latin typeface="-apple-system"/>
              </a:rPr>
              <a:t> di bidang </a:t>
            </a:r>
            <a:r>
              <a:rPr lang="en-US" dirty="0" err="1">
                <a:solidFill>
                  <a:srgbClr val="121512"/>
                </a:solidFill>
                <a:latin typeface="-apple-system"/>
              </a:rPr>
              <a:t>teknologi</a:t>
            </a:r>
            <a:r>
              <a:rPr lang="en-US" dirty="0">
                <a:solidFill>
                  <a:srgbClr val="121512"/>
                </a:solidFill>
                <a:latin typeface="-apple-system"/>
              </a:rPr>
              <a:t> pembelajaran </a:t>
            </a:r>
            <a:r>
              <a:rPr lang="en-US" dirty="0" err="1">
                <a:solidFill>
                  <a:srgbClr val="121512"/>
                </a:solidFill>
                <a:latin typeface="-apple-system"/>
              </a:rPr>
              <a:t>dimulai</a:t>
            </a:r>
            <a:r>
              <a:rPr lang="en-US" dirty="0">
                <a:solidFill>
                  <a:srgbClr val="121512"/>
                </a:solidFill>
                <a:latin typeface="-apple-system"/>
              </a:rPr>
              <a:t> </a:t>
            </a:r>
            <a:r>
              <a:rPr lang="en-US" dirty="0" err="1">
                <a:solidFill>
                  <a:srgbClr val="121512"/>
                </a:solidFill>
                <a:latin typeface="-apple-system"/>
              </a:rPr>
              <a:t>dari</a:t>
            </a:r>
            <a:r>
              <a:rPr lang="en-US" dirty="0">
                <a:solidFill>
                  <a:srgbClr val="121512"/>
                </a:solidFill>
                <a:latin typeface="-apple-system"/>
              </a:rPr>
              <a:t> </a:t>
            </a:r>
            <a:r>
              <a:rPr lang="en-US" dirty="0" err="1">
                <a:solidFill>
                  <a:srgbClr val="121512"/>
                </a:solidFill>
                <a:latin typeface="-apple-system"/>
              </a:rPr>
              <a:t>pengembangan</a:t>
            </a:r>
            <a:r>
              <a:rPr lang="en-US" dirty="0">
                <a:solidFill>
                  <a:srgbClr val="121512"/>
                </a:solidFill>
                <a:latin typeface="-apple-system"/>
              </a:rPr>
              <a:t> </a:t>
            </a:r>
            <a:r>
              <a:rPr lang="en-US" dirty="0" err="1">
                <a:solidFill>
                  <a:srgbClr val="121512"/>
                </a:solidFill>
                <a:latin typeface="-apple-system"/>
              </a:rPr>
              <a:t>sistem</a:t>
            </a:r>
            <a:r>
              <a:rPr lang="en-US" dirty="0">
                <a:solidFill>
                  <a:srgbClr val="121512"/>
                </a:solidFill>
                <a:latin typeface="-apple-system"/>
              </a:rPr>
              <a:t> </a:t>
            </a:r>
            <a:r>
              <a:rPr lang="en-US" dirty="0" err="1">
                <a:solidFill>
                  <a:srgbClr val="121512"/>
                </a:solidFill>
                <a:latin typeface="-apple-system"/>
              </a:rPr>
              <a:t>informasi</a:t>
            </a:r>
            <a:r>
              <a:rPr lang="en-US" dirty="0">
                <a:solidFill>
                  <a:srgbClr val="121512"/>
                </a:solidFill>
                <a:latin typeface="-apple-system"/>
              </a:rPr>
              <a:t> akademik dan </a:t>
            </a:r>
            <a:r>
              <a:rPr lang="en-US" dirty="0" err="1">
                <a:solidFill>
                  <a:srgbClr val="121512"/>
                </a:solidFill>
                <a:latin typeface="-apple-system"/>
              </a:rPr>
              <a:t>sistem</a:t>
            </a:r>
            <a:r>
              <a:rPr lang="en-US" dirty="0">
                <a:solidFill>
                  <a:srgbClr val="121512"/>
                </a:solidFill>
                <a:latin typeface="-apple-system"/>
              </a:rPr>
              <a:t> </a:t>
            </a:r>
            <a:r>
              <a:rPr lang="en-US" dirty="0" err="1">
                <a:solidFill>
                  <a:srgbClr val="121512"/>
                </a:solidFill>
                <a:latin typeface="-apple-system"/>
              </a:rPr>
              <a:t>penjadwalan</a:t>
            </a:r>
            <a:r>
              <a:rPr lang="en-US" dirty="0">
                <a:solidFill>
                  <a:srgbClr val="121512"/>
                </a:solidFill>
                <a:latin typeface="-apple-system"/>
              </a:rPr>
              <a:t> </a:t>
            </a:r>
            <a:r>
              <a:rPr lang="en-US" dirty="0" err="1">
                <a:solidFill>
                  <a:srgbClr val="121512"/>
                </a:solidFill>
                <a:latin typeface="-apple-system"/>
              </a:rPr>
              <a:t>antara</a:t>
            </a:r>
            <a:r>
              <a:rPr lang="en-US" dirty="0">
                <a:solidFill>
                  <a:srgbClr val="121512"/>
                </a:solidFill>
                <a:latin typeface="-apple-system"/>
              </a:rPr>
              <a:t> 2008-2014, </a:t>
            </a:r>
            <a:r>
              <a:rPr lang="en-US" dirty="0" err="1">
                <a:solidFill>
                  <a:srgbClr val="121512"/>
                </a:solidFill>
                <a:latin typeface="-apple-system"/>
              </a:rPr>
              <a:t>dilanjutkan</a:t>
            </a:r>
            <a:r>
              <a:rPr lang="en-US" dirty="0">
                <a:solidFill>
                  <a:srgbClr val="121512"/>
                </a:solidFill>
                <a:latin typeface="-apple-system"/>
              </a:rPr>
              <a:t> </a:t>
            </a:r>
            <a:r>
              <a:rPr lang="en-US" dirty="0" err="1">
                <a:solidFill>
                  <a:srgbClr val="121512"/>
                </a:solidFill>
                <a:latin typeface="-apple-system"/>
              </a:rPr>
              <a:t>dengan</a:t>
            </a:r>
            <a:r>
              <a:rPr lang="en-US" dirty="0">
                <a:solidFill>
                  <a:srgbClr val="121512"/>
                </a:solidFill>
                <a:latin typeface="-apple-system"/>
              </a:rPr>
              <a:t> </a:t>
            </a:r>
            <a:r>
              <a:rPr lang="en-US" dirty="0" err="1">
                <a:solidFill>
                  <a:srgbClr val="121512"/>
                </a:solidFill>
                <a:latin typeface="-apple-system"/>
              </a:rPr>
              <a:t>teknologi</a:t>
            </a:r>
            <a:r>
              <a:rPr lang="en-US" dirty="0">
                <a:solidFill>
                  <a:srgbClr val="121512"/>
                </a:solidFill>
                <a:latin typeface="-apple-system"/>
              </a:rPr>
              <a:t> pembelajaran </a:t>
            </a:r>
            <a:r>
              <a:rPr lang="en-US" dirty="0" err="1">
                <a:solidFill>
                  <a:srgbClr val="121512"/>
                </a:solidFill>
                <a:latin typeface="-apple-system"/>
              </a:rPr>
              <a:t>bahasa</a:t>
            </a:r>
            <a:r>
              <a:rPr lang="en-US" dirty="0">
                <a:solidFill>
                  <a:srgbClr val="121512"/>
                </a:solidFill>
                <a:latin typeface="-apple-system"/>
              </a:rPr>
              <a:t> </a:t>
            </a:r>
            <a:r>
              <a:rPr lang="en-US" dirty="0" err="1">
                <a:solidFill>
                  <a:srgbClr val="121512"/>
                </a:solidFill>
                <a:latin typeface="-apple-system"/>
              </a:rPr>
              <a:t>asing</a:t>
            </a:r>
            <a:r>
              <a:rPr lang="en-US" dirty="0">
                <a:solidFill>
                  <a:srgbClr val="121512"/>
                </a:solidFill>
                <a:latin typeface="-apple-system"/>
              </a:rPr>
              <a:t> dan multimedia streaming </a:t>
            </a:r>
            <a:r>
              <a:rPr lang="en-US" dirty="0" err="1">
                <a:solidFill>
                  <a:srgbClr val="121512"/>
                </a:solidFill>
                <a:latin typeface="-apple-system"/>
              </a:rPr>
              <a:t>antara</a:t>
            </a:r>
            <a:r>
              <a:rPr lang="en-US" dirty="0">
                <a:solidFill>
                  <a:srgbClr val="121512"/>
                </a:solidFill>
                <a:latin typeface="-apple-system"/>
              </a:rPr>
              <a:t> 2015-2018, </a:t>
            </a:r>
            <a:r>
              <a:rPr lang="en-US" dirty="0" err="1">
                <a:solidFill>
                  <a:srgbClr val="121512"/>
                </a:solidFill>
                <a:latin typeface="-apple-system"/>
              </a:rPr>
              <a:t>diikuti</a:t>
            </a:r>
            <a:r>
              <a:rPr lang="en-US" dirty="0">
                <a:solidFill>
                  <a:srgbClr val="121512"/>
                </a:solidFill>
                <a:latin typeface="-apple-system"/>
              </a:rPr>
              <a:t> oleh </a:t>
            </a:r>
            <a:r>
              <a:rPr lang="en-US" dirty="0" err="1">
                <a:solidFill>
                  <a:srgbClr val="121512"/>
                </a:solidFill>
                <a:latin typeface="-apple-system"/>
              </a:rPr>
              <a:t>validasi</a:t>
            </a:r>
            <a:r>
              <a:rPr lang="en-US" dirty="0">
                <a:solidFill>
                  <a:srgbClr val="121512"/>
                </a:solidFill>
                <a:latin typeface="-apple-system"/>
              </a:rPr>
              <a:t> </a:t>
            </a:r>
            <a:r>
              <a:rPr lang="en-US" dirty="0" err="1">
                <a:solidFill>
                  <a:srgbClr val="121512"/>
                </a:solidFill>
                <a:latin typeface="-apple-system"/>
              </a:rPr>
              <a:t>mekanisme</a:t>
            </a:r>
            <a:r>
              <a:rPr lang="en-US" dirty="0">
                <a:solidFill>
                  <a:srgbClr val="121512"/>
                </a:solidFill>
                <a:latin typeface="-apple-system"/>
              </a:rPr>
              <a:t> automatic assistance untuk pembelajaran pemrograman </a:t>
            </a:r>
            <a:r>
              <a:rPr lang="en-US" dirty="0" err="1">
                <a:solidFill>
                  <a:srgbClr val="121512"/>
                </a:solidFill>
                <a:latin typeface="-apple-system"/>
              </a:rPr>
              <a:t>antara</a:t>
            </a:r>
            <a:r>
              <a:rPr lang="en-US" dirty="0">
                <a:solidFill>
                  <a:srgbClr val="121512"/>
                </a:solidFill>
                <a:latin typeface="-apple-system"/>
              </a:rPr>
              <a:t> 2019-2020, </a:t>
            </a:r>
            <a:r>
              <a:rPr lang="en-US" dirty="0" err="1">
                <a:solidFill>
                  <a:srgbClr val="121512"/>
                </a:solidFill>
                <a:latin typeface="-apple-system"/>
              </a:rPr>
              <a:t>pengembangan</a:t>
            </a:r>
            <a:r>
              <a:rPr lang="en-US" dirty="0">
                <a:solidFill>
                  <a:srgbClr val="121512"/>
                </a:solidFill>
                <a:latin typeface="-apple-system"/>
              </a:rPr>
              <a:t> auto-grading </a:t>
            </a:r>
            <a:r>
              <a:rPr lang="en-US" dirty="0" err="1">
                <a:solidFill>
                  <a:srgbClr val="121512"/>
                </a:solidFill>
                <a:latin typeface="-apple-system"/>
              </a:rPr>
              <a:t>dari</a:t>
            </a:r>
            <a:r>
              <a:rPr lang="en-US" dirty="0">
                <a:solidFill>
                  <a:srgbClr val="121512"/>
                </a:solidFill>
                <a:latin typeface="-apple-system"/>
              </a:rPr>
              <a:t> 2020-2021, </a:t>
            </a:r>
            <a:r>
              <a:rPr lang="en-US" dirty="0" err="1">
                <a:solidFill>
                  <a:srgbClr val="121512"/>
                </a:solidFill>
                <a:latin typeface="-apple-system"/>
              </a:rPr>
              <a:t>penyediaan</a:t>
            </a:r>
            <a:r>
              <a:rPr lang="en-US" dirty="0">
                <a:solidFill>
                  <a:srgbClr val="121512"/>
                </a:solidFill>
                <a:latin typeface="-apple-system"/>
              </a:rPr>
              <a:t> </a:t>
            </a:r>
            <a:r>
              <a:rPr lang="en-US" dirty="0" err="1">
                <a:solidFill>
                  <a:srgbClr val="121512"/>
                </a:solidFill>
                <a:latin typeface="-apple-system"/>
              </a:rPr>
              <a:t>prototipe</a:t>
            </a:r>
            <a:r>
              <a:rPr lang="en-US" dirty="0">
                <a:solidFill>
                  <a:srgbClr val="121512"/>
                </a:solidFill>
                <a:latin typeface="-apple-system"/>
              </a:rPr>
              <a:t> platform </a:t>
            </a:r>
            <a:r>
              <a:rPr lang="en-US" dirty="0" err="1">
                <a:solidFill>
                  <a:srgbClr val="121512"/>
                </a:solidFill>
                <a:latin typeface="-apple-system"/>
              </a:rPr>
              <a:t>iCAL</a:t>
            </a:r>
            <a:r>
              <a:rPr lang="en-US" dirty="0">
                <a:solidFill>
                  <a:srgbClr val="121512"/>
                </a:solidFill>
                <a:latin typeface="-apple-system"/>
              </a:rPr>
              <a:t> untuk pemrograman mobile </a:t>
            </a:r>
            <a:r>
              <a:rPr lang="en-US" dirty="0" err="1">
                <a:solidFill>
                  <a:srgbClr val="121512"/>
                </a:solidFill>
                <a:latin typeface="-apple-system"/>
              </a:rPr>
              <a:t>antara</a:t>
            </a:r>
            <a:r>
              <a:rPr lang="en-US" dirty="0">
                <a:solidFill>
                  <a:srgbClr val="121512"/>
                </a:solidFill>
                <a:latin typeface="-apple-system"/>
              </a:rPr>
              <a:t> 2022-2027, dan </a:t>
            </a:r>
            <a:r>
              <a:rPr lang="en-US" dirty="0" err="1">
                <a:solidFill>
                  <a:srgbClr val="121512"/>
                </a:solidFill>
                <a:latin typeface="-apple-system"/>
              </a:rPr>
              <a:t>diakhiri</a:t>
            </a:r>
            <a:r>
              <a:rPr lang="en-US" dirty="0">
                <a:solidFill>
                  <a:srgbClr val="121512"/>
                </a:solidFill>
                <a:latin typeface="-apple-system"/>
              </a:rPr>
              <a:t> </a:t>
            </a:r>
            <a:r>
              <a:rPr lang="en-US" dirty="0" err="1">
                <a:solidFill>
                  <a:srgbClr val="121512"/>
                </a:solidFill>
                <a:latin typeface="-apple-system"/>
              </a:rPr>
              <a:t>dengan</a:t>
            </a:r>
            <a:r>
              <a:rPr lang="en-US" dirty="0">
                <a:solidFill>
                  <a:srgbClr val="121512"/>
                </a:solidFill>
                <a:latin typeface="-apple-system"/>
              </a:rPr>
              <a:t> </a:t>
            </a:r>
            <a:r>
              <a:rPr lang="en-US" dirty="0" err="1">
                <a:solidFill>
                  <a:srgbClr val="121512"/>
                </a:solidFill>
                <a:latin typeface="-apple-system"/>
              </a:rPr>
              <a:t>integrasi</a:t>
            </a:r>
            <a:r>
              <a:rPr lang="en-US" dirty="0">
                <a:solidFill>
                  <a:srgbClr val="121512"/>
                </a:solidFill>
                <a:latin typeface="-apple-system"/>
              </a:rPr>
              <a:t> semua </a:t>
            </a:r>
            <a:r>
              <a:rPr lang="en-US" dirty="0" err="1">
                <a:solidFill>
                  <a:srgbClr val="121512"/>
                </a:solidFill>
                <a:latin typeface="-apple-system"/>
              </a:rPr>
              <a:t>prototipe</a:t>
            </a:r>
            <a:r>
              <a:rPr lang="en-US" dirty="0">
                <a:solidFill>
                  <a:srgbClr val="121512"/>
                </a:solidFill>
                <a:latin typeface="-apple-system"/>
              </a:rPr>
              <a:t> menjadi Intelligent </a:t>
            </a:r>
            <a:r>
              <a:rPr lang="en-US" dirty="0" err="1">
                <a:solidFill>
                  <a:srgbClr val="121512"/>
                </a:solidFill>
                <a:latin typeface="-apple-system"/>
              </a:rPr>
              <a:t>Computer-Assisted</a:t>
            </a:r>
            <a:r>
              <a:rPr lang="en-US" dirty="0">
                <a:solidFill>
                  <a:srgbClr val="121512"/>
                </a:solidFill>
                <a:latin typeface="-apple-system"/>
              </a:rPr>
              <a:t> Programming Learning Platform (</a:t>
            </a:r>
            <a:r>
              <a:rPr lang="en-US" dirty="0" err="1">
                <a:solidFill>
                  <a:srgbClr val="121512"/>
                </a:solidFill>
                <a:latin typeface="-apple-system"/>
              </a:rPr>
              <a:t>iCLOP</a:t>
            </a:r>
            <a:r>
              <a:rPr lang="en-US" dirty="0">
                <a:solidFill>
                  <a:srgbClr val="121512"/>
                </a:solidFill>
                <a:latin typeface="-apple-system"/>
              </a:rPr>
              <a:t>) yang siap digunakan oleh </a:t>
            </a:r>
            <a:r>
              <a:rPr lang="en-US" dirty="0" err="1">
                <a:solidFill>
                  <a:srgbClr val="121512"/>
                </a:solidFill>
                <a:latin typeface="-apple-system"/>
              </a:rPr>
              <a:t>masyarakat</a:t>
            </a:r>
            <a:r>
              <a:rPr lang="en-US" dirty="0">
                <a:solidFill>
                  <a:srgbClr val="121512"/>
                </a:solidFill>
                <a:latin typeface="-apple-system"/>
              </a:rPr>
              <a:t> pada 2028-2030.</a:t>
            </a:r>
            <a:endParaRPr lang="id-ID" dirty="0"/>
          </a:p>
        </p:txBody>
      </p:sp>
      <p:pic>
        <p:nvPicPr>
          <p:cNvPr id="3" name="Picture 2">
            <a:extLst>
              <a:ext uri="{FF2B5EF4-FFF2-40B4-BE49-F238E27FC236}">
                <a16:creationId xmlns:a16="http://schemas.microsoft.com/office/drawing/2014/main" id="{D0A4B00D-EF08-1FBC-0B00-E4E62D3289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53" b="7888"/>
          <a:stretch/>
        </p:blipFill>
        <p:spPr bwMode="auto">
          <a:xfrm>
            <a:off x="672989" y="1600572"/>
            <a:ext cx="5598160" cy="26231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639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F63-A6B3-6353-875C-694134C183DB}"/>
              </a:ext>
            </a:extLst>
          </p:cNvPr>
          <p:cNvSpPr>
            <a:spLocks noGrp="1"/>
          </p:cNvSpPr>
          <p:nvPr>
            <p:ph type="title"/>
          </p:nvPr>
        </p:nvSpPr>
        <p:spPr/>
        <p:txBody>
          <a:bodyPr/>
          <a:lstStyle/>
          <a:p>
            <a:r>
              <a:rPr lang="en-US" dirty="0"/>
              <a:t>Java Android Programming Learning Assistance System</a:t>
            </a:r>
            <a:endParaRPr lang="id-ID" dirty="0"/>
          </a:p>
        </p:txBody>
      </p:sp>
      <p:sp>
        <p:nvSpPr>
          <p:cNvPr id="3" name="Content Placeholder 2">
            <a:extLst>
              <a:ext uri="{FF2B5EF4-FFF2-40B4-BE49-F238E27FC236}">
                <a16:creationId xmlns:a16="http://schemas.microsoft.com/office/drawing/2014/main" id="{211A28F4-8696-2975-4269-97DE8467507B}"/>
              </a:ext>
            </a:extLst>
          </p:cNvPr>
          <p:cNvSpPr>
            <a:spLocks noGrp="1"/>
          </p:cNvSpPr>
          <p:nvPr>
            <p:ph idx="1"/>
          </p:nvPr>
        </p:nvSpPr>
        <p:spPr/>
        <p:txBody>
          <a:bodyPr>
            <a:normAutofit/>
          </a:bodyPr>
          <a:lstStyle/>
          <a:p>
            <a:r>
              <a:rPr lang="en-US" dirty="0"/>
              <a:t>8 learning topics</a:t>
            </a:r>
          </a:p>
          <a:p>
            <a:r>
              <a:rPr lang="en-US" dirty="0"/>
              <a:t>UI design self-learning</a:t>
            </a:r>
          </a:p>
          <a:p>
            <a:r>
              <a:rPr lang="en-US" dirty="0"/>
              <a:t>Automatic assistance dan grading</a:t>
            </a:r>
          </a:p>
          <a:p>
            <a:r>
              <a:rPr lang="en-US" dirty="0"/>
              <a:t>Centralized Code Submission System</a:t>
            </a:r>
          </a:p>
        </p:txBody>
      </p:sp>
      <p:pic>
        <p:nvPicPr>
          <p:cNvPr id="14" name="Picture 13" descr="A diagram of a software development process&#10;&#10;Description automatically generated">
            <a:extLst>
              <a:ext uri="{FF2B5EF4-FFF2-40B4-BE49-F238E27FC236}">
                <a16:creationId xmlns:a16="http://schemas.microsoft.com/office/drawing/2014/main" id="{5A6CAA8A-A82D-1614-9949-45266557A639}"/>
              </a:ext>
            </a:extLst>
          </p:cNvPr>
          <p:cNvPicPr>
            <a:picLocks noChangeAspect="1"/>
          </p:cNvPicPr>
          <p:nvPr/>
        </p:nvPicPr>
        <p:blipFill>
          <a:blip r:embed="rId2"/>
          <a:stretch>
            <a:fillRect/>
          </a:stretch>
        </p:blipFill>
        <p:spPr>
          <a:xfrm>
            <a:off x="282446" y="4215130"/>
            <a:ext cx="5732145" cy="2277745"/>
          </a:xfrm>
          <a:prstGeom prst="rect">
            <a:avLst/>
          </a:prstGeom>
        </p:spPr>
      </p:pic>
      <p:pic>
        <p:nvPicPr>
          <p:cNvPr id="15" name="Picture 14">
            <a:extLst>
              <a:ext uri="{FF2B5EF4-FFF2-40B4-BE49-F238E27FC236}">
                <a16:creationId xmlns:a16="http://schemas.microsoft.com/office/drawing/2014/main" id="{176B7F2A-D68E-0B65-C028-A01D9D158E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00888" y="3881306"/>
            <a:ext cx="3329112" cy="2611569"/>
          </a:xfrm>
          <a:prstGeom prst="rect">
            <a:avLst/>
          </a:prstGeom>
          <a:noFill/>
        </p:spPr>
      </p:pic>
      <p:pic>
        <p:nvPicPr>
          <p:cNvPr id="16" name="Picture 15" descr="A screenshot of a computer&#10;&#10;Description automatically generated">
            <a:extLst>
              <a:ext uri="{FF2B5EF4-FFF2-40B4-BE49-F238E27FC236}">
                <a16:creationId xmlns:a16="http://schemas.microsoft.com/office/drawing/2014/main" id="{415A3AB6-D72A-BEA6-D0DC-7F3D8AE3E0FB}"/>
              </a:ext>
            </a:extLst>
          </p:cNvPr>
          <p:cNvPicPr>
            <a:picLocks noChangeAspect="1"/>
          </p:cNvPicPr>
          <p:nvPr/>
        </p:nvPicPr>
        <p:blipFill>
          <a:blip r:embed="rId4"/>
          <a:srcRect l="28327" r="1946"/>
          <a:stretch/>
        </p:blipFill>
        <p:spPr>
          <a:xfrm>
            <a:off x="7603436" y="1428088"/>
            <a:ext cx="3975652" cy="1775460"/>
          </a:xfrm>
          <a:prstGeom prst="rect">
            <a:avLst/>
          </a:prstGeom>
        </p:spPr>
      </p:pic>
    </p:spTree>
    <p:extLst>
      <p:ext uri="{BB962C8B-B14F-4D97-AF65-F5344CB8AC3E}">
        <p14:creationId xmlns:p14="http://schemas.microsoft.com/office/powerpoint/2010/main" val="2517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EEDB-9955-6D97-1BCE-5FC40C417C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1DDEA-FE16-C58B-48D3-34A40A790D97}"/>
              </a:ext>
            </a:extLst>
          </p:cNvPr>
          <p:cNvSpPr>
            <a:spLocks noGrp="1"/>
          </p:cNvSpPr>
          <p:nvPr>
            <p:ph type="title"/>
          </p:nvPr>
        </p:nvSpPr>
        <p:spPr>
          <a:xfrm>
            <a:off x="838200" y="365125"/>
            <a:ext cx="6119191" cy="1325563"/>
          </a:xfrm>
        </p:spPr>
        <p:txBody>
          <a:bodyPr>
            <a:normAutofit fontScale="90000"/>
          </a:bodyPr>
          <a:lstStyle/>
          <a:p>
            <a:r>
              <a:rPr lang="en-US" dirty="0"/>
              <a:t>Flutter Programming Learning Assistance System</a:t>
            </a:r>
            <a:endParaRPr lang="id-ID" dirty="0"/>
          </a:p>
        </p:txBody>
      </p:sp>
      <p:sp>
        <p:nvSpPr>
          <p:cNvPr id="3" name="Content Placeholder 2">
            <a:extLst>
              <a:ext uri="{FF2B5EF4-FFF2-40B4-BE49-F238E27FC236}">
                <a16:creationId xmlns:a16="http://schemas.microsoft.com/office/drawing/2014/main" id="{2854582A-B5FD-0E22-75B5-F402A6AD4221}"/>
              </a:ext>
            </a:extLst>
          </p:cNvPr>
          <p:cNvSpPr>
            <a:spLocks noGrp="1"/>
          </p:cNvSpPr>
          <p:nvPr>
            <p:ph idx="1"/>
          </p:nvPr>
        </p:nvSpPr>
        <p:spPr/>
        <p:txBody>
          <a:bodyPr/>
          <a:lstStyle/>
          <a:p>
            <a:r>
              <a:rPr lang="en-US" dirty="0"/>
              <a:t>4 learning topics</a:t>
            </a:r>
          </a:p>
          <a:p>
            <a:r>
              <a:rPr lang="en-US" dirty="0"/>
              <a:t>Automatic assistance dan grading</a:t>
            </a:r>
          </a:p>
          <a:p>
            <a:r>
              <a:rPr lang="en-US" dirty="0"/>
              <a:t>Centralized Code Submission System</a:t>
            </a:r>
          </a:p>
          <a:p>
            <a:endParaRPr lang="id-ID" dirty="0"/>
          </a:p>
        </p:txBody>
      </p:sp>
      <p:pic>
        <p:nvPicPr>
          <p:cNvPr id="10" name="Picture 9" descr="A diagram of a software development process&#10;&#10;Description automatically generated">
            <a:extLst>
              <a:ext uri="{FF2B5EF4-FFF2-40B4-BE49-F238E27FC236}">
                <a16:creationId xmlns:a16="http://schemas.microsoft.com/office/drawing/2014/main" id="{F622D190-0820-5AF6-9D3E-A5AEEC937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1652" y="365125"/>
            <a:ext cx="4150634" cy="3103123"/>
          </a:xfrm>
          <a:prstGeom prst="rect">
            <a:avLst/>
          </a:prstGeom>
        </p:spPr>
      </p:pic>
      <p:pic>
        <p:nvPicPr>
          <p:cNvPr id="12" name="Picture 11" descr="A screenshot of a computer screen&#10;&#10;Description automatically generated">
            <a:extLst>
              <a:ext uri="{FF2B5EF4-FFF2-40B4-BE49-F238E27FC236}">
                <a16:creationId xmlns:a16="http://schemas.microsoft.com/office/drawing/2014/main" id="{3F2F759B-1809-FF14-2872-308907F0AA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8331" y="3677478"/>
            <a:ext cx="5385129" cy="2936426"/>
          </a:xfrm>
          <a:prstGeom prst="rect">
            <a:avLst/>
          </a:prstGeom>
        </p:spPr>
      </p:pic>
      <p:pic>
        <p:nvPicPr>
          <p:cNvPr id="5" name="Picture 4" descr="A diagram of a task&#10;&#10;Description automatically generated">
            <a:extLst>
              <a:ext uri="{FF2B5EF4-FFF2-40B4-BE49-F238E27FC236}">
                <a16:creationId xmlns:a16="http://schemas.microsoft.com/office/drawing/2014/main" id="{11BB25B5-2055-EC9C-036D-5C8507FEC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042" y="3704992"/>
            <a:ext cx="4465175" cy="2690442"/>
          </a:xfrm>
          <a:prstGeom prst="rect">
            <a:avLst/>
          </a:prstGeom>
        </p:spPr>
      </p:pic>
    </p:spTree>
    <p:extLst>
      <p:ext uri="{BB962C8B-B14F-4D97-AF65-F5344CB8AC3E}">
        <p14:creationId xmlns:p14="http://schemas.microsoft.com/office/powerpoint/2010/main" val="100381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E31E-63B5-01BE-5066-2CCD0EB0898C}"/>
              </a:ext>
            </a:extLst>
          </p:cNvPr>
          <p:cNvSpPr>
            <a:spLocks noGrp="1"/>
          </p:cNvSpPr>
          <p:nvPr>
            <p:ph type="title"/>
          </p:nvPr>
        </p:nvSpPr>
        <p:spPr>
          <a:xfrm>
            <a:off x="98898" y="199856"/>
            <a:ext cx="10515600" cy="481181"/>
          </a:xfrm>
        </p:spPr>
        <p:txBody>
          <a:bodyPr>
            <a:normAutofit fontScale="90000"/>
          </a:bodyPr>
          <a:lstStyle/>
          <a:p>
            <a:r>
              <a:rPr lang="en-US" dirty="0" err="1"/>
              <a:t>Luaran</a:t>
            </a:r>
            <a:r>
              <a:rPr lang="en-US" dirty="0"/>
              <a:t> Lainnya</a:t>
            </a:r>
            <a:endParaRPr lang="id-ID" dirty="0"/>
          </a:p>
        </p:txBody>
      </p:sp>
      <p:sp>
        <p:nvSpPr>
          <p:cNvPr id="3" name="Content Placeholder 2">
            <a:extLst>
              <a:ext uri="{FF2B5EF4-FFF2-40B4-BE49-F238E27FC236}">
                <a16:creationId xmlns:a16="http://schemas.microsoft.com/office/drawing/2014/main" id="{4142BB98-F29E-1AD3-31BB-180660630D46}"/>
              </a:ext>
            </a:extLst>
          </p:cNvPr>
          <p:cNvSpPr>
            <a:spLocks noGrp="1"/>
          </p:cNvSpPr>
          <p:nvPr>
            <p:ph idx="1"/>
          </p:nvPr>
        </p:nvSpPr>
        <p:spPr>
          <a:xfrm>
            <a:off x="194553" y="846306"/>
            <a:ext cx="10087583" cy="5811838"/>
          </a:xfrm>
        </p:spPr>
        <p:txBody>
          <a:bodyPr>
            <a:normAutofit fontScale="47500" lnSpcReduction="20000"/>
          </a:bodyPr>
          <a:lstStyle/>
          <a:p>
            <a:r>
              <a:rPr lang="en-US" dirty="0"/>
              <a:t>Jurnal </a:t>
            </a:r>
            <a:r>
              <a:rPr lang="en-US" dirty="0" err="1"/>
              <a:t>Internasional</a:t>
            </a:r>
            <a:r>
              <a:rPr lang="en-US" dirty="0"/>
              <a:t> </a:t>
            </a:r>
            <a:r>
              <a:rPr lang="en-US" dirty="0" err="1"/>
              <a:t>Bereputasi</a:t>
            </a:r>
            <a:r>
              <a:rPr lang="en-US" dirty="0"/>
              <a:t>:</a:t>
            </a:r>
          </a:p>
          <a:p>
            <a:pPr lvl="1"/>
            <a:r>
              <a:rPr lang="en-US" dirty="0"/>
              <a:t>Syaifudin, Y. W., Siradjuddin, I., Funabiki, N., Liliana, D. Y., </a:t>
            </a:r>
            <a:r>
              <a:rPr lang="en-US" dirty="0" err="1"/>
              <a:t>Kaswar</a:t>
            </a:r>
            <a:r>
              <a:rPr lang="en-US" dirty="0"/>
              <a:t>, A. B., &amp; Mentari, M. (2023). “</a:t>
            </a:r>
            <a:r>
              <a:rPr lang="en-US" i="1" dirty="0"/>
              <a:t>An Interactive Learning System with Automated Assistance for Self-Learning User Interface Design on Android Applications</a:t>
            </a:r>
            <a:r>
              <a:rPr lang="en-US" dirty="0"/>
              <a:t>”. International Journal of Computing and Digital Systems, 13(1), 1397–1407.</a:t>
            </a:r>
          </a:p>
          <a:p>
            <a:pPr lvl="1"/>
            <a:r>
              <a:rPr lang="en-US" dirty="0"/>
              <a:t>Syaifudin, Y. W., Funabiki, N., </a:t>
            </a:r>
            <a:r>
              <a:rPr lang="en-US" dirty="0" err="1"/>
              <a:t>Kaswar</a:t>
            </a:r>
            <a:r>
              <a:rPr lang="en-US" dirty="0"/>
              <a:t>, A. B., </a:t>
            </a:r>
            <a:r>
              <a:rPr lang="en-US" dirty="0" err="1"/>
              <a:t>Fatmawati</a:t>
            </a:r>
            <a:r>
              <a:rPr lang="en-US" dirty="0"/>
              <a:t>, T., Mentari, M., Saputra, P. Y., </a:t>
            </a:r>
            <a:r>
              <a:rPr lang="en-US" dirty="0" err="1"/>
              <a:t>Ariyanto</a:t>
            </a:r>
            <a:r>
              <a:rPr lang="en-US" dirty="0"/>
              <a:t>, Y., &amp; Patta, A. R. (2024). “</a:t>
            </a:r>
            <a:r>
              <a:rPr lang="en-US" i="1" dirty="0"/>
              <a:t>Self-learning Topics for Multiple Activities Mobile Application with Multimedia Integration in Android Programming Learning Assistance System</a:t>
            </a:r>
            <a:r>
              <a:rPr lang="en-US" dirty="0"/>
              <a:t>”. International Journal of Computing and Digital Systems, 16(1), 1-18.</a:t>
            </a:r>
          </a:p>
          <a:p>
            <a:r>
              <a:rPr lang="en-US" dirty="0"/>
              <a:t>Prosiding </a:t>
            </a:r>
            <a:r>
              <a:rPr lang="en-US" dirty="0" err="1"/>
              <a:t>Internasional</a:t>
            </a:r>
            <a:r>
              <a:rPr lang="en-US" dirty="0"/>
              <a:t> </a:t>
            </a:r>
            <a:r>
              <a:rPr lang="en-US" dirty="0" err="1"/>
              <a:t>Bereputasi</a:t>
            </a:r>
            <a:r>
              <a:rPr lang="en-US" dirty="0"/>
              <a:t>:</a:t>
            </a:r>
          </a:p>
          <a:p>
            <a:pPr lvl="1"/>
            <a:r>
              <a:rPr lang="id-ID" b="0" i="0" dirty="0">
                <a:solidFill>
                  <a:srgbClr val="333333"/>
                </a:solidFill>
                <a:effectLst/>
                <a:latin typeface="HelveticaNeue Regular"/>
              </a:rPr>
              <a:t>Y. W. Syaifudin, A. S. </a:t>
            </a:r>
            <a:r>
              <a:rPr lang="id-ID" b="0" i="0" dirty="0" err="1">
                <a:solidFill>
                  <a:srgbClr val="333333"/>
                </a:solidFill>
                <a:effectLst/>
                <a:latin typeface="HelveticaNeue Regular"/>
              </a:rPr>
              <a:t>Hatjrianto</a:t>
            </a:r>
            <a:r>
              <a:rPr lang="id-ID" b="0" i="0" dirty="0">
                <a:solidFill>
                  <a:srgbClr val="333333"/>
                </a:solidFill>
                <a:effectLst/>
                <a:latin typeface="HelveticaNeue Regular"/>
              </a:rPr>
              <a:t>, N. </a:t>
            </a:r>
            <a:r>
              <a:rPr lang="id-ID" b="0" i="0" dirty="0" err="1">
                <a:solidFill>
                  <a:srgbClr val="333333"/>
                </a:solidFill>
                <a:effectLst/>
                <a:latin typeface="HelveticaNeue Regular"/>
              </a:rPr>
              <a:t>Funabiki</a:t>
            </a:r>
            <a:r>
              <a:rPr lang="id-ID" b="0" i="0" dirty="0">
                <a:solidFill>
                  <a:srgbClr val="333333"/>
                </a:solidFill>
                <a:effectLst/>
                <a:latin typeface="HelveticaNeue Regular"/>
              </a:rPr>
              <a:t>, D. Y. Liliana, A. B. </a:t>
            </a:r>
            <a:r>
              <a:rPr lang="id-ID" b="0" i="0" dirty="0" err="1">
                <a:solidFill>
                  <a:srgbClr val="333333"/>
                </a:solidFill>
                <a:effectLst/>
                <a:latin typeface="HelveticaNeue Regular"/>
              </a:rPr>
              <a:t>Kaswar</a:t>
            </a:r>
            <a:r>
              <a:rPr lang="id-ID" b="0" i="0" dirty="0">
                <a:solidFill>
                  <a:srgbClr val="333333"/>
                </a:solidFill>
                <a:effectLst/>
                <a:latin typeface="HelveticaNeue Regular"/>
              </a:rPr>
              <a:t> </a:t>
            </a:r>
            <a:r>
              <a:rPr lang="id-ID" b="0" i="0" dirty="0" err="1">
                <a:solidFill>
                  <a:srgbClr val="333333"/>
                </a:solidFill>
                <a:effectLst/>
                <a:latin typeface="HelveticaNeue Regular"/>
              </a:rPr>
              <a:t>and</a:t>
            </a:r>
            <a:r>
              <a:rPr lang="id-ID" b="0" i="0" dirty="0">
                <a:solidFill>
                  <a:srgbClr val="333333"/>
                </a:solidFill>
                <a:effectLst/>
                <a:latin typeface="HelveticaNeue Regular"/>
              </a:rPr>
              <a:t> U. Nurhasan, "An </a:t>
            </a:r>
            <a:r>
              <a:rPr lang="id-ID" b="0" i="0" dirty="0" err="1">
                <a:solidFill>
                  <a:srgbClr val="333333"/>
                </a:solidFill>
                <a:effectLst/>
                <a:latin typeface="HelveticaNeue Regular"/>
              </a:rPr>
              <a:t>Implementation</a:t>
            </a:r>
            <a:r>
              <a:rPr lang="id-ID" b="0" i="0" dirty="0">
                <a:solidFill>
                  <a:srgbClr val="333333"/>
                </a:solidFill>
                <a:effectLst/>
                <a:latin typeface="HelveticaNeue Regular"/>
              </a:rPr>
              <a:t> </a:t>
            </a:r>
            <a:r>
              <a:rPr lang="id-ID" b="0" i="0" dirty="0" err="1">
                <a:solidFill>
                  <a:srgbClr val="333333"/>
                </a:solidFill>
                <a:effectLst/>
                <a:latin typeface="HelveticaNeue Regular"/>
              </a:rPr>
              <a:t>of</a:t>
            </a:r>
            <a:r>
              <a:rPr lang="id-ID" b="0" i="0" dirty="0">
                <a:solidFill>
                  <a:srgbClr val="333333"/>
                </a:solidFill>
                <a:effectLst/>
                <a:latin typeface="HelveticaNeue Regular"/>
              </a:rPr>
              <a:t> </a:t>
            </a:r>
            <a:r>
              <a:rPr lang="id-ID" b="0" i="0" dirty="0" err="1">
                <a:solidFill>
                  <a:srgbClr val="333333"/>
                </a:solidFill>
                <a:effectLst/>
                <a:latin typeface="HelveticaNeue Regular"/>
              </a:rPr>
              <a:t>Automatic</a:t>
            </a:r>
            <a:r>
              <a:rPr lang="id-ID" b="0" i="0" dirty="0">
                <a:solidFill>
                  <a:srgbClr val="333333"/>
                </a:solidFill>
                <a:effectLst/>
                <a:latin typeface="HelveticaNeue Regular"/>
              </a:rPr>
              <a:t> </a:t>
            </a:r>
            <a:r>
              <a:rPr lang="id-ID" b="0" i="0" dirty="0" err="1">
                <a:solidFill>
                  <a:srgbClr val="333333"/>
                </a:solidFill>
                <a:effectLst/>
                <a:latin typeface="HelveticaNeue Regular"/>
              </a:rPr>
              <a:t>Dart</a:t>
            </a:r>
            <a:r>
              <a:rPr lang="id-ID" b="0" i="0" dirty="0">
                <a:solidFill>
                  <a:srgbClr val="333333"/>
                </a:solidFill>
                <a:effectLst/>
                <a:latin typeface="HelveticaNeue Regular"/>
              </a:rPr>
              <a:t> Code </a:t>
            </a:r>
            <a:r>
              <a:rPr lang="id-ID" b="0" i="0" dirty="0" err="1">
                <a:solidFill>
                  <a:srgbClr val="333333"/>
                </a:solidFill>
                <a:effectLst/>
                <a:latin typeface="HelveticaNeue Regular"/>
              </a:rPr>
              <a:t>Verification</a:t>
            </a:r>
            <a:r>
              <a:rPr lang="id-ID" b="0" i="0" dirty="0">
                <a:solidFill>
                  <a:srgbClr val="333333"/>
                </a:solidFill>
                <a:effectLst/>
                <a:latin typeface="HelveticaNeue Regular"/>
              </a:rPr>
              <a:t> </a:t>
            </a:r>
            <a:r>
              <a:rPr lang="id-ID" b="0" i="0" dirty="0" err="1">
                <a:solidFill>
                  <a:srgbClr val="333333"/>
                </a:solidFill>
                <a:effectLst/>
                <a:latin typeface="HelveticaNeue Regular"/>
              </a:rPr>
              <a:t>for</a:t>
            </a:r>
            <a:r>
              <a:rPr lang="id-ID" b="0" i="0" dirty="0">
                <a:solidFill>
                  <a:srgbClr val="333333"/>
                </a:solidFill>
                <a:effectLst/>
                <a:latin typeface="HelveticaNeue Regular"/>
              </a:rPr>
              <a:t> Mobile </a:t>
            </a:r>
            <a:r>
              <a:rPr lang="id-ID" b="0" i="0" dirty="0" err="1">
                <a:solidFill>
                  <a:srgbClr val="333333"/>
                </a:solidFill>
                <a:effectLst/>
                <a:latin typeface="HelveticaNeue Regular"/>
              </a:rPr>
              <a:t>Application</a:t>
            </a:r>
            <a:r>
              <a:rPr lang="id-ID" b="0" i="0" dirty="0">
                <a:solidFill>
                  <a:srgbClr val="333333"/>
                </a:solidFill>
                <a:effectLst/>
                <a:latin typeface="HelveticaNeue Regular"/>
              </a:rPr>
              <a:t> </a:t>
            </a:r>
            <a:r>
              <a:rPr lang="id-ID" b="0" i="0" dirty="0" err="1">
                <a:solidFill>
                  <a:srgbClr val="333333"/>
                </a:solidFill>
                <a:effectLst/>
                <a:latin typeface="HelveticaNeue Regular"/>
              </a:rPr>
              <a:t>Programming</a:t>
            </a:r>
            <a:r>
              <a:rPr lang="id-ID" b="0" i="0" dirty="0">
                <a:solidFill>
                  <a:srgbClr val="333333"/>
                </a:solidFill>
                <a:effectLst/>
                <a:latin typeface="HelveticaNeue Regular"/>
              </a:rPr>
              <a:t> </a:t>
            </a:r>
            <a:r>
              <a:rPr lang="id-ID" b="0" i="0" dirty="0" err="1">
                <a:solidFill>
                  <a:srgbClr val="333333"/>
                </a:solidFill>
                <a:effectLst/>
                <a:latin typeface="HelveticaNeue Regular"/>
              </a:rPr>
              <a:t>Learning</a:t>
            </a:r>
            <a:r>
              <a:rPr lang="id-ID" b="0" i="0" dirty="0">
                <a:solidFill>
                  <a:srgbClr val="333333"/>
                </a:solidFill>
                <a:effectLst/>
                <a:latin typeface="HelveticaNeue Regular"/>
              </a:rPr>
              <a:t> </a:t>
            </a:r>
            <a:r>
              <a:rPr lang="id-ID" b="0" i="0" dirty="0" err="1">
                <a:solidFill>
                  <a:srgbClr val="333333"/>
                </a:solidFill>
                <a:effectLst/>
                <a:latin typeface="HelveticaNeue Regular"/>
              </a:rPr>
              <a:t>Assistance</a:t>
            </a:r>
            <a:r>
              <a:rPr lang="id-ID" b="0" i="0" dirty="0">
                <a:solidFill>
                  <a:srgbClr val="333333"/>
                </a:solidFill>
                <a:effectLst/>
                <a:latin typeface="HelveticaNeue Regular"/>
              </a:rPr>
              <a:t> System </a:t>
            </a:r>
            <a:r>
              <a:rPr lang="id-ID" b="0" i="0" dirty="0" err="1">
                <a:solidFill>
                  <a:srgbClr val="333333"/>
                </a:solidFill>
                <a:effectLst/>
                <a:latin typeface="HelveticaNeue Regular"/>
              </a:rPr>
              <a:t>Using</a:t>
            </a:r>
            <a:r>
              <a:rPr lang="id-ID" b="0" i="0" dirty="0">
                <a:solidFill>
                  <a:srgbClr val="333333"/>
                </a:solidFill>
                <a:effectLst/>
                <a:latin typeface="HelveticaNeue Regular"/>
              </a:rPr>
              <a:t> </a:t>
            </a:r>
            <a:r>
              <a:rPr lang="id-ID" b="0" i="0" dirty="0" err="1">
                <a:solidFill>
                  <a:srgbClr val="333333"/>
                </a:solidFill>
                <a:effectLst/>
                <a:latin typeface="HelveticaNeue Regular"/>
              </a:rPr>
              <a:t>Flutter</a:t>
            </a:r>
            <a:r>
              <a:rPr lang="id-ID" b="0" i="0" dirty="0">
                <a:solidFill>
                  <a:srgbClr val="333333"/>
                </a:solidFill>
                <a:effectLst/>
                <a:latin typeface="HelveticaNeue Regular"/>
              </a:rPr>
              <a:t>," </a:t>
            </a:r>
            <a:r>
              <a:rPr lang="id-ID" b="0" i="1" dirty="0">
                <a:solidFill>
                  <a:srgbClr val="333333"/>
                </a:solidFill>
                <a:effectLst/>
                <a:latin typeface="HelveticaNeue Regular"/>
              </a:rPr>
              <a:t>2022 International </a:t>
            </a:r>
            <a:r>
              <a:rPr lang="id-ID" b="0" i="1" dirty="0" err="1">
                <a:solidFill>
                  <a:srgbClr val="333333"/>
                </a:solidFill>
                <a:effectLst/>
                <a:latin typeface="HelveticaNeue Regular"/>
              </a:rPr>
              <a:t>Conference</a:t>
            </a:r>
            <a:r>
              <a:rPr lang="id-ID" b="0" i="1" dirty="0">
                <a:solidFill>
                  <a:srgbClr val="333333"/>
                </a:solidFill>
                <a:effectLst/>
                <a:latin typeface="HelveticaNeue Regular"/>
              </a:rPr>
              <a:t> </a:t>
            </a:r>
            <a:r>
              <a:rPr lang="id-ID" b="0" i="1" dirty="0" err="1">
                <a:solidFill>
                  <a:srgbClr val="333333"/>
                </a:solidFill>
                <a:effectLst/>
                <a:latin typeface="HelveticaNeue Regular"/>
              </a:rPr>
              <a:t>on</a:t>
            </a:r>
            <a:r>
              <a:rPr lang="id-ID" b="0" i="1" dirty="0">
                <a:solidFill>
                  <a:srgbClr val="333333"/>
                </a:solidFill>
                <a:effectLst/>
                <a:latin typeface="HelveticaNeue Regular"/>
              </a:rPr>
              <a:t> </a:t>
            </a:r>
            <a:r>
              <a:rPr lang="id-ID" b="0" i="1" dirty="0" err="1">
                <a:solidFill>
                  <a:srgbClr val="333333"/>
                </a:solidFill>
                <a:effectLst/>
                <a:latin typeface="HelveticaNeue Regular"/>
              </a:rPr>
              <a:t>Electrical</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a:t>
            </a:r>
            <a:r>
              <a:rPr lang="id-ID" b="0" i="1" dirty="0" err="1">
                <a:solidFill>
                  <a:srgbClr val="333333"/>
                </a:solidFill>
                <a:effectLst/>
                <a:latin typeface="HelveticaNeue Regular"/>
              </a:rPr>
              <a:t>Information</a:t>
            </a:r>
            <a:r>
              <a:rPr lang="id-ID" b="0" i="1" dirty="0">
                <a:solidFill>
                  <a:srgbClr val="333333"/>
                </a:solidFill>
                <a:effectLst/>
                <a:latin typeface="HelveticaNeue Regular"/>
              </a:rPr>
              <a:t> Technology (IEIT)</a:t>
            </a:r>
            <a:r>
              <a:rPr lang="id-ID" b="0" i="0" dirty="0">
                <a:solidFill>
                  <a:srgbClr val="333333"/>
                </a:solidFill>
                <a:effectLst/>
                <a:latin typeface="HelveticaNeue Regular"/>
              </a:rPr>
              <a:t>, Malang, Indonesia, 2022, </a:t>
            </a:r>
            <a:r>
              <a:rPr lang="id-ID" b="0" i="0" dirty="0" err="1">
                <a:solidFill>
                  <a:srgbClr val="333333"/>
                </a:solidFill>
                <a:effectLst/>
                <a:latin typeface="HelveticaNeue Regular"/>
              </a:rPr>
              <a:t>pp</a:t>
            </a:r>
            <a:r>
              <a:rPr lang="id-ID" b="0" i="0" dirty="0">
                <a:solidFill>
                  <a:srgbClr val="333333"/>
                </a:solidFill>
                <a:effectLst/>
                <a:latin typeface="HelveticaNeue Regular"/>
              </a:rPr>
              <a:t>. 322-326</a:t>
            </a:r>
            <a:r>
              <a:rPr lang="en-US" b="0" i="0" dirty="0">
                <a:solidFill>
                  <a:srgbClr val="333333"/>
                </a:solidFill>
                <a:effectLst/>
                <a:latin typeface="HelveticaNeue Regular"/>
              </a:rPr>
              <a:t>.</a:t>
            </a:r>
          </a:p>
          <a:p>
            <a:pPr lvl="1"/>
            <a:r>
              <a:rPr lang="id-ID" b="0" i="0" dirty="0">
                <a:solidFill>
                  <a:srgbClr val="333333"/>
                </a:solidFill>
                <a:effectLst/>
                <a:latin typeface="HelveticaNeue Regular"/>
              </a:rPr>
              <a:t>Y. W. Syaifudin, M. Mentari, A. B. </a:t>
            </a:r>
            <a:r>
              <a:rPr lang="id-ID" b="0" i="0" dirty="0" err="1">
                <a:solidFill>
                  <a:srgbClr val="333333"/>
                </a:solidFill>
                <a:effectLst/>
                <a:latin typeface="HelveticaNeue Regular"/>
              </a:rPr>
              <a:t>Kaswar</a:t>
            </a:r>
            <a:r>
              <a:rPr lang="id-ID" b="0" i="0" dirty="0">
                <a:solidFill>
                  <a:srgbClr val="333333"/>
                </a:solidFill>
                <a:effectLst/>
                <a:latin typeface="HelveticaNeue Regular"/>
              </a:rPr>
              <a:t>, Y. Ariyanto, U. D. Rosiani </a:t>
            </a:r>
            <a:r>
              <a:rPr lang="id-ID" b="0" i="0" dirty="0" err="1">
                <a:solidFill>
                  <a:srgbClr val="333333"/>
                </a:solidFill>
                <a:effectLst/>
                <a:latin typeface="HelveticaNeue Regular"/>
              </a:rPr>
              <a:t>and</a:t>
            </a:r>
            <a:r>
              <a:rPr lang="id-ID" b="0" i="0" dirty="0">
                <a:solidFill>
                  <a:srgbClr val="333333"/>
                </a:solidFill>
                <a:effectLst/>
                <a:latin typeface="HelveticaNeue Regular"/>
              </a:rPr>
              <a:t> D. Puspitasari, "</a:t>
            </a:r>
            <a:r>
              <a:rPr lang="id-ID" b="0" i="0" dirty="0" err="1">
                <a:solidFill>
                  <a:srgbClr val="333333"/>
                </a:solidFill>
                <a:effectLst/>
                <a:latin typeface="HelveticaNeue Regular"/>
              </a:rPr>
              <a:t>Implementation</a:t>
            </a:r>
            <a:r>
              <a:rPr lang="id-ID" b="0" i="0" dirty="0">
                <a:solidFill>
                  <a:srgbClr val="333333"/>
                </a:solidFill>
                <a:effectLst/>
                <a:latin typeface="HelveticaNeue Regular"/>
              </a:rPr>
              <a:t> </a:t>
            </a:r>
            <a:r>
              <a:rPr lang="id-ID" b="0" i="0" dirty="0" err="1">
                <a:solidFill>
                  <a:srgbClr val="333333"/>
                </a:solidFill>
                <a:effectLst/>
                <a:latin typeface="HelveticaNeue Regular"/>
              </a:rPr>
              <a:t>and</a:t>
            </a:r>
            <a:r>
              <a:rPr lang="id-ID" b="0" i="0" dirty="0">
                <a:solidFill>
                  <a:srgbClr val="333333"/>
                </a:solidFill>
                <a:effectLst/>
                <a:latin typeface="HelveticaNeue Regular"/>
              </a:rPr>
              <a:t> </a:t>
            </a:r>
            <a:r>
              <a:rPr lang="id-ID" b="0" i="0" dirty="0" err="1">
                <a:solidFill>
                  <a:srgbClr val="333333"/>
                </a:solidFill>
                <a:effectLst/>
                <a:latin typeface="HelveticaNeue Regular"/>
              </a:rPr>
              <a:t>Evaluation</a:t>
            </a:r>
            <a:r>
              <a:rPr lang="id-ID" b="0" i="0" dirty="0">
                <a:solidFill>
                  <a:srgbClr val="333333"/>
                </a:solidFill>
                <a:effectLst/>
                <a:latin typeface="HelveticaNeue Regular"/>
              </a:rPr>
              <a:t> </a:t>
            </a:r>
            <a:r>
              <a:rPr lang="id-ID" b="0" i="0" dirty="0" err="1">
                <a:solidFill>
                  <a:srgbClr val="333333"/>
                </a:solidFill>
                <a:effectLst/>
                <a:latin typeface="HelveticaNeue Regular"/>
              </a:rPr>
              <a:t>of</a:t>
            </a:r>
            <a:r>
              <a:rPr lang="id-ID" b="0" i="0" dirty="0">
                <a:solidFill>
                  <a:srgbClr val="333333"/>
                </a:solidFill>
                <a:effectLst/>
                <a:latin typeface="HelveticaNeue Regular"/>
              </a:rPr>
              <a:t> </a:t>
            </a:r>
            <a:r>
              <a:rPr lang="id-ID" b="0" i="0" dirty="0" err="1">
                <a:solidFill>
                  <a:srgbClr val="333333"/>
                </a:solidFill>
                <a:effectLst/>
                <a:latin typeface="HelveticaNeue Regular"/>
              </a:rPr>
              <a:t>Self-learning</a:t>
            </a:r>
            <a:r>
              <a:rPr lang="id-ID" b="0" i="0" dirty="0">
                <a:solidFill>
                  <a:srgbClr val="333333"/>
                </a:solidFill>
                <a:effectLst/>
                <a:latin typeface="HelveticaNeue Regular"/>
              </a:rPr>
              <a:t> </a:t>
            </a:r>
            <a:r>
              <a:rPr lang="id-ID" b="0" i="0" dirty="0" err="1">
                <a:solidFill>
                  <a:srgbClr val="333333"/>
                </a:solidFill>
                <a:effectLst/>
                <a:latin typeface="HelveticaNeue Regular"/>
              </a:rPr>
              <a:t>Topic</a:t>
            </a:r>
            <a:r>
              <a:rPr lang="id-ID" b="0" i="0" dirty="0">
                <a:solidFill>
                  <a:srgbClr val="333333"/>
                </a:solidFill>
                <a:effectLst/>
                <a:latin typeface="HelveticaNeue Regular"/>
              </a:rPr>
              <a:t> </a:t>
            </a:r>
            <a:r>
              <a:rPr lang="id-ID" b="0" i="0" dirty="0" err="1">
                <a:solidFill>
                  <a:srgbClr val="333333"/>
                </a:solidFill>
                <a:effectLst/>
                <a:latin typeface="HelveticaNeue Regular"/>
              </a:rPr>
              <a:t>for</a:t>
            </a:r>
            <a:r>
              <a:rPr lang="id-ID" b="0" i="0" dirty="0">
                <a:solidFill>
                  <a:srgbClr val="333333"/>
                </a:solidFill>
                <a:effectLst/>
                <a:latin typeface="HelveticaNeue Regular"/>
              </a:rPr>
              <a:t> </a:t>
            </a:r>
            <a:r>
              <a:rPr lang="id-ID" b="0" i="0" dirty="0" err="1">
                <a:solidFill>
                  <a:srgbClr val="333333"/>
                </a:solidFill>
                <a:effectLst/>
                <a:latin typeface="HelveticaNeue Regular"/>
              </a:rPr>
              <a:t>SQLite</a:t>
            </a:r>
            <a:r>
              <a:rPr lang="id-ID" b="0" i="0" dirty="0">
                <a:solidFill>
                  <a:srgbClr val="333333"/>
                </a:solidFill>
                <a:effectLst/>
                <a:latin typeface="HelveticaNeue Regular"/>
              </a:rPr>
              <a:t> </a:t>
            </a:r>
            <a:r>
              <a:rPr lang="id-ID" b="0" i="0" dirty="0" err="1">
                <a:solidFill>
                  <a:srgbClr val="333333"/>
                </a:solidFill>
                <a:effectLst/>
                <a:latin typeface="HelveticaNeue Regular"/>
              </a:rPr>
              <a:t>Integration</a:t>
            </a:r>
            <a:r>
              <a:rPr lang="id-ID" b="0" i="0" dirty="0">
                <a:solidFill>
                  <a:srgbClr val="333333"/>
                </a:solidFill>
                <a:effectLst/>
                <a:latin typeface="HelveticaNeue Regular"/>
              </a:rPr>
              <a:t> in </a:t>
            </a:r>
            <a:r>
              <a:rPr lang="id-ID" b="0" i="0" dirty="0" err="1">
                <a:solidFill>
                  <a:srgbClr val="333333"/>
                </a:solidFill>
                <a:effectLst/>
                <a:latin typeface="HelveticaNeue Regular"/>
              </a:rPr>
              <a:t>Flutter</a:t>
            </a:r>
            <a:r>
              <a:rPr lang="id-ID" b="0" i="0" dirty="0">
                <a:solidFill>
                  <a:srgbClr val="333333"/>
                </a:solidFill>
                <a:effectLst/>
                <a:latin typeface="HelveticaNeue Regular"/>
              </a:rPr>
              <a:t> </a:t>
            </a:r>
            <a:r>
              <a:rPr lang="id-ID" b="0" i="0" dirty="0" err="1">
                <a:solidFill>
                  <a:srgbClr val="333333"/>
                </a:solidFill>
                <a:effectLst/>
                <a:latin typeface="HelveticaNeue Regular"/>
              </a:rPr>
              <a:t>Programming</a:t>
            </a:r>
            <a:r>
              <a:rPr lang="id-ID" b="0" i="0" dirty="0">
                <a:solidFill>
                  <a:srgbClr val="333333"/>
                </a:solidFill>
                <a:effectLst/>
                <a:latin typeface="HelveticaNeue Regular"/>
              </a:rPr>
              <a:t> </a:t>
            </a:r>
            <a:r>
              <a:rPr lang="id-ID" b="0" i="0" dirty="0" err="1">
                <a:solidFill>
                  <a:srgbClr val="333333"/>
                </a:solidFill>
                <a:effectLst/>
                <a:latin typeface="HelveticaNeue Regular"/>
              </a:rPr>
              <a:t>Learning</a:t>
            </a:r>
            <a:r>
              <a:rPr lang="id-ID" b="0" i="0" dirty="0">
                <a:solidFill>
                  <a:srgbClr val="333333"/>
                </a:solidFill>
                <a:effectLst/>
                <a:latin typeface="HelveticaNeue Regular"/>
              </a:rPr>
              <a:t> </a:t>
            </a:r>
            <a:r>
              <a:rPr lang="id-ID" b="0" i="0" dirty="0" err="1">
                <a:solidFill>
                  <a:srgbClr val="333333"/>
                </a:solidFill>
                <a:effectLst/>
                <a:latin typeface="HelveticaNeue Regular"/>
              </a:rPr>
              <a:t>Assistance</a:t>
            </a:r>
            <a:r>
              <a:rPr lang="id-ID" b="0" i="0" dirty="0">
                <a:solidFill>
                  <a:srgbClr val="333333"/>
                </a:solidFill>
                <a:effectLst/>
                <a:latin typeface="HelveticaNeue Regular"/>
              </a:rPr>
              <a:t> System," </a:t>
            </a:r>
            <a:r>
              <a:rPr lang="id-ID" b="0" i="1" dirty="0">
                <a:solidFill>
                  <a:srgbClr val="333333"/>
                </a:solidFill>
                <a:effectLst/>
                <a:latin typeface="HelveticaNeue Regular"/>
              </a:rPr>
              <a:t>2023 10th International </a:t>
            </a:r>
            <a:r>
              <a:rPr lang="id-ID" b="0" i="1" dirty="0" err="1">
                <a:solidFill>
                  <a:srgbClr val="333333"/>
                </a:solidFill>
                <a:effectLst/>
                <a:latin typeface="HelveticaNeue Regular"/>
              </a:rPr>
              <a:t>Conference</a:t>
            </a:r>
            <a:r>
              <a:rPr lang="id-ID" b="0" i="1" dirty="0">
                <a:solidFill>
                  <a:srgbClr val="333333"/>
                </a:solidFill>
                <a:effectLst/>
                <a:latin typeface="HelveticaNeue Regular"/>
              </a:rPr>
              <a:t> </a:t>
            </a:r>
            <a:r>
              <a:rPr lang="id-ID" b="0" i="1" dirty="0" err="1">
                <a:solidFill>
                  <a:srgbClr val="333333"/>
                </a:solidFill>
                <a:effectLst/>
                <a:latin typeface="HelveticaNeue Regular"/>
              </a:rPr>
              <a:t>on</a:t>
            </a:r>
            <a:r>
              <a:rPr lang="id-ID" b="0" i="1" dirty="0">
                <a:solidFill>
                  <a:srgbClr val="333333"/>
                </a:solidFill>
                <a:effectLst/>
                <a:latin typeface="HelveticaNeue Regular"/>
              </a:rPr>
              <a:t> </a:t>
            </a:r>
            <a:r>
              <a:rPr lang="id-ID" b="0" i="1" dirty="0" err="1">
                <a:solidFill>
                  <a:srgbClr val="333333"/>
                </a:solidFill>
                <a:effectLst/>
                <a:latin typeface="HelveticaNeue Regular"/>
              </a:rPr>
              <a:t>Electrical</a:t>
            </a:r>
            <a:r>
              <a:rPr lang="id-ID" b="0" i="1" dirty="0">
                <a:solidFill>
                  <a:srgbClr val="333333"/>
                </a:solidFill>
                <a:effectLst/>
                <a:latin typeface="HelveticaNeue Regular"/>
              </a:rPr>
              <a:t> Engineering, </a:t>
            </a:r>
            <a:r>
              <a:rPr lang="id-ID" b="0" i="1" dirty="0" err="1">
                <a:solidFill>
                  <a:srgbClr val="333333"/>
                </a:solidFill>
                <a:effectLst/>
                <a:latin typeface="HelveticaNeue Regular"/>
              </a:rPr>
              <a:t>Computer</a:t>
            </a:r>
            <a:r>
              <a:rPr lang="id-ID" b="0" i="1" dirty="0">
                <a:solidFill>
                  <a:srgbClr val="333333"/>
                </a:solidFill>
                <a:effectLst/>
                <a:latin typeface="HelveticaNeue Regular"/>
              </a:rPr>
              <a:t> </a:t>
            </a:r>
            <a:r>
              <a:rPr lang="id-ID" b="0" i="1" dirty="0" err="1">
                <a:solidFill>
                  <a:srgbClr val="333333"/>
                </a:solidFill>
                <a:effectLst/>
                <a:latin typeface="HelveticaNeue Regular"/>
              </a:rPr>
              <a:t>Science</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a:t>
            </a:r>
            <a:r>
              <a:rPr lang="id-ID" b="0" i="1" dirty="0" err="1">
                <a:solidFill>
                  <a:srgbClr val="333333"/>
                </a:solidFill>
                <a:effectLst/>
                <a:latin typeface="HelveticaNeue Regular"/>
              </a:rPr>
              <a:t>Informatics</a:t>
            </a:r>
            <a:r>
              <a:rPr lang="id-ID" b="0" i="1" dirty="0">
                <a:solidFill>
                  <a:srgbClr val="333333"/>
                </a:solidFill>
                <a:effectLst/>
                <a:latin typeface="HelveticaNeue Regular"/>
              </a:rPr>
              <a:t> (EECSI)</a:t>
            </a:r>
            <a:r>
              <a:rPr lang="id-ID" b="0" i="0" dirty="0">
                <a:solidFill>
                  <a:srgbClr val="333333"/>
                </a:solidFill>
                <a:effectLst/>
                <a:latin typeface="HelveticaNeue Regular"/>
              </a:rPr>
              <a:t>, Palembang, Indonesia, 2023, </a:t>
            </a:r>
            <a:r>
              <a:rPr lang="id-ID" b="0" i="0" dirty="0" err="1">
                <a:solidFill>
                  <a:srgbClr val="333333"/>
                </a:solidFill>
                <a:effectLst/>
                <a:latin typeface="HelveticaNeue Regular"/>
              </a:rPr>
              <a:t>pp</a:t>
            </a:r>
            <a:r>
              <a:rPr lang="id-ID" b="0" i="0" dirty="0">
                <a:solidFill>
                  <a:srgbClr val="333333"/>
                </a:solidFill>
                <a:effectLst/>
                <a:latin typeface="HelveticaNeue Regular"/>
              </a:rPr>
              <a:t>. 589-594</a:t>
            </a:r>
            <a:r>
              <a:rPr lang="en-US" b="0" i="0" dirty="0">
                <a:solidFill>
                  <a:srgbClr val="333333"/>
                </a:solidFill>
                <a:effectLst/>
                <a:latin typeface="HelveticaNeue Regular"/>
              </a:rPr>
              <a:t>.</a:t>
            </a:r>
          </a:p>
          <a:p>
            <a:pPr lvl="1"/>
            <a:r>
              <a:rPr lang="id-ID" b="0" i="0" dirty="0">
                <a:solidFill>
                  <a:srgbClr val="333333"/>
                </a:solidFill>
                <a:effectLst/>
                <a:latin typeface="HelveticaNeue Regular"/>
              </a:rPr>
              <a:t>Y. W. Syaifudin, I. F. Rozi, A. B. </a:t>
            </a:r>
            <a:r>
              <a:rPr lang="id-ID" b="0" i="0" dirty="0" err="1">
                <a:solidFill>
                  <a:srgbClr val="333333"/>
                </a:solidFill>
                <a:effectLst/>
                <a:latin typeface="HelveticaNeue Regular"/>
              </a:rPr>
              <a:t>Kaswar</a:t>
            </a:r>
            <a:r>
              <a:rPr lang="id-ID" b="0" i="0" dirty="0">
                <a:solidFill>
                  <a:srgbClr val="333333"/>
                </a:solidFill>
                <a:effectLst/>
                <a:latin typeface="HelveticaNeue Regular"/>
              </a:rPr>
              <a:t>, N. </a:t>
            </a:r>
            <a:r>
              <a:rPr lang="id-ID" b="0" i="0" dirty="0" err="1">
                <a:solidFill>
                  <a:srgbClr val="333333"/>
                </a:solidFill>
                <a:effectLst/>
                <a:latin typeface="HelveticaNeue Regular"/>
              </a:rPr>
              <a:t>Funabiki</a:t>
            </a:r>
            <a:r>
              <a:rPr lang="id-ID" b="0" i="0" dirty="0">
                <a:solidFill>
                  <a:srgbClr val="333333"/>
                </a:solidFill>
                <a:effectLst/>
                <a:latin typeface="HelveticaNeue Regular"/>
              </a:rPr>
              <a:t>, T. Fatmawati </a:t>
            </a:r>
            <a:r>
              <a:rPr lang="id-ID" b="0" i="0" dirty="0" err="1">
                <a:solidFill>
                  <a:srgbClr val="333333"/>
                </a:solidFill>
                <a:effectLst/>
                <a:latin typeface="HelveticaNeue Regular"/>
              </a:rPr>
              <a:t>and</a:t>
            </a:r>
            <a:r>
              <a:rPr lang="id-ID" b="0" i="0" dirty="0">
                <a:solidFill>
                  <a:srgbClr val="333333"/>
                </a:solidFill>
                <a:effectLst/>
                <a:latin typeface="HelveticaNeue Regular"/>
              </a:rPr>
              <a:t> I. </a:t>
            </a:r>
            <a:r>
              <a:rPr lang="id-ID" b="0" i="0" dirty="0" err="1">
                <a:solidFill>
                  <a:srgbClr val="333333"/>
                </a:solidFill>
                <a:effectLst/>
                <a:latin typeface="HelveticaNeue Regular"/>
              </a:rPr>
              <a:t>Siradjuddin</a:t>
            </a:r>
            <a:r>
              <a:rPr lang="id-ID" b="0" i="0" dirty="0">
                <a:solidFill>
                  <a:srgbClr val="333333"/>
                </a:solidFill>
                <a:effectLst/>
                <a:latin typeface="HelveticaNeue Regular"/>
              </a:rPr>
              <a:t>, "An </a:t>
            </a:r>
            <a:r>
              <a:rPr lang="id-ID" b="0" i="0" dirty="0" err="1">
                <a:solidFill>
                  <a:srgbClr val="333333"/>
                </a:solidFill>
                <a:effectLst/>
                <a:latin typeface="HelveticaNeue Regular"/>
              </a:rPr>
              <a:t>Implementation</a:t>
            </a:r>
            <a:r>
              <a:rPr lang="id-ID" b="0" i="0" dirty="0">
                <a:solidFill>
                  <a:srgbClr val="333333"/>
                </a:solidFill>
                <a:effectLst/>
                <a:latin typeface="HelveticaNeue Regular"/>
              </a:rPr>
              <a:t> </a:t>
            </a:r>
            <a:r>
              <a:rPr lang="id-ID" b="0" i="0" dirty="0" err="1">
                <a:solidFill>
                  <a:srgbClr val="333333"/>
                </a:solidFill>
                <a:effectLst/>
                <a:latin typeface="HelveticaNeue Regular"/>
              </a:rPr>
              <a:t>of</a:t>
            </a:r>
            <a:r>
              <a:rPr lang="id-ID" b="0" i="0" dirty="0">
                <a:solidFill>
                  <a:srgbClr val="333333"/>
                </a:solidFill>
                <a:effectLst/>
                <a:latin typeface="HelveticaNeue Regular"/>
              </a:rPr>
              <a:t> Android </a:t>
            </a:r>
            <a:r>
              <a:rPr lang="id-ID" b="0" i="0" dirty="0" err="1">
                <a:solidFill>
                  <a:srgbClr val="333333"/>
                </a:solidFill>
                <a:effectLst/>
                <a:latin typeface="HelveticaNeue Regular"/>
              </a:rPr>
              <a:t>Programming</a:t>
            </a:r>
            <a:r>
              <a:rPr lang="id-ID" b="0" i="0" dirty="0">
                <a:solidFill>
                  <a:srgbClr val="333333"/>
                </a:solidFill>
                <a:effectLst/>
                <a:latin typeface="HelveticaNeue Regular"/>
              </a:rPr>
              <a:t> </a:t>
            </a:r>
            <a:r>
              <a:rPr lang="id-ID" b="0" i="0" dirty="0" err="1">
                <a:solidFill>
                  <a:srgbClr val="333333"/>
                </a:solidFill>
                <a:effectLst/>
                <a:latin typeface="HelveticaNeue Regular"/>
              </a:rPr>
              <a:t>Self-learning</a:t>
            </a:r>
            <a:r>
              <a:rPr lang="id-ID" b="0" i="0" dirty="0">
                <a:solidFill>
                  <a:srgbClr val="333333"/>
                </a:solidFill>
                <a:effectLst/>
                <a:latin typeface="HelveticaNeue Regular"/>
              </a:rPr>
              <a:t> </a:t>
            </a:r>
            <a:r>
              <a:rPr lang="id-ID" b="0" i="0" dirty="0" err="1">
                <a:solidFill>
                  <a:srgbClr val="333333"/>
                </a:solidFill>
                <a:effectLst/>
                <a:latin typeface="HelveticaNeue Regular"/>
              </a:rPr>
              <a:t>Topic</a:t>
            </a:r>
            <a:r>
              <a:rPr lang="id-ID" b="0" i="0" dirty="0">
                <a:solidFill>
                  <a:srgbClr val="333333"/>
                </a:solidFill>
                <a:effectLst/>
                <a:latin typeface="HelveticaNeue Regular"/>
              </a:rPr>
              <a:t> </a:t>
            </a:r>
            <a:r>
              <a:rPr lang="id-ID" b="0" i="0" dirty="0" err="1">
                <a:solidFill>
                  <a:srgbClr val="333333"/>
                </a:solidFill>
                <a:effectLst/>
                <a:latin typeface="HelveticaNeue Regular"/>
              </a:rPr>
              <a:t>for</a:t>
            </a:r>
            <a:r>
              <a:rPr lang="id-ID" b="0" i="0" dirty="0">
                <a:solidFill>
                  <a:srgbClr val="333333"/>
                </a:solidFill>
                <a:effectLst/>
                <a:latin typeface="HelveticaNeue Regular"/>
              </a:rPr>
              <a:t> </a:t>
            </a:r>
            <a:r>
              <a:rPr lang="id-ID" b="0" i="0" dirty="0" err="1">
                <a:solidFill>
                  <a:srgbClr val="333333"/>
                </a:solidFill>
                <a:effectLst/>
                <a:latin typeface="HelveticaNeue Regular"/>
              </a:rPr>
              <a:t>Developing</a:t>
            </a:r>
            <a:r>
              <a:rPr lang="id-ID" b="0" i="0" dirty="0">
                <a:solidFill>
                  <a:srgbClr val="333333"/>
                </a:solidFill>
                <a:effectLst/>
                <a:latin typeface="HelveticaNeue Regular"/>
              </a:rPr>
              <a:t> Online </a:t>
            </a:r>
            <a:r>
              <a:rPr lang="id-ID" b="0" i="0" dirty="0" err="1">
                <a:solidFill>
                  <a:srgbClr val="333333"/>
                </a:solidFill>
                <a:effectLst/>
                <a:latin typeface="HelveticaNeue Regular"/>
              </a:rPr>
              <a:t>Database</a:t>
            </a:r>
            <a:r>
              <a:rPr lang="id-ID" b="0" i="0" dirty="0">
                <a:solidFill>
                  <a:srgbClr val="333333"/>
                </a:solidFill>
                <a:effectLst/>
                <a:latin typeface="HelveticaNeue Regular"/>
              </a:rPr>
              <a:t> </a:t>
            </a:r>
            <a:r>
              <a:rPr lang="id-ID" b="0" i="0" dirty="0" err="1">
                <a:solidFill>
                  <a:srgbClr val="333333"/>
                </a:solidFill>
                <a:effectLst/>
                <a:latin typeface="HelveticaNeue Regular"/>
              </a:rPr>
              <a:t>Application</a:t>
            </a:r>
            <a:r>
              <a:rPr lang="id-ID" b="0" i="0" dirty="0">
                <a:solidFill>
                  <a:srgbClr val="333333"/>
                </a:solidFill>
                <a:effectLst/>
                <a:latin typeface="HelveticaNeue Regular"/>
              </a:rPr>
              <a:t> </a:t>
            </a:r>
            <a:r>
              <a:rPr lang="id-ID" b="0" i="0" dirty="0" err="1">
                <a:solidFill>
                  <a:srgbClr val="333333"/>
                </a:solidFill>
                <a:effectLst/>
                <a:latin typeface="HelveticaNeue Regular"/>
              </a:rPr>
              <a:t>Using</a:t>
            </a:r>
            <a:r>
              <a:rPr lang="id-ID" b="0" i="0" dirty="0">
                <a:solidFill>
                  <a:srgbClr val="333333"/>
                </a:solidFill>
                <a:effectLst/>
                <a:latin typeface="HelveticaNeue Regular"/>
              </a:rPr>
              <a:t> </a:t>
            </a:r>
            <a:r>
              <a:rPr lang="id-ID" b="0" i="0" dirty="0" err="1">
                <a:solidFill>
                  <a:srgbClr val="333333"/>
                </a:solidFill>
                <a:effectLst/>
                <a:latin typeface="HelveticaNeue Regular"/>
              </a:rPr>
              <a:t>Firebase</a:t>
            </a:r>
            <a:r>
              <a:rPr lang="id-ID" b="0" i="0" dirty="0">
                <a:solidFill>
                  <a:srgbClr val="333333"/>
                </a:solidFill>
                <a:effectLst/>
                <a:latin typeface="HelveticaNeue Regular"/>
              </a:rPr>
              <a:t>," </a:t>
            </a:r>
            <a:r>
              <a:rPr lang="id-ID" b="0" i="1" dirty="0">
                <a:solidFill>
                  <a:srgbClr val="333333"/>
                </a:solidFill>
                <a:effectLst/>
                <a:latin typeface="HelveticaNeue Regular"/>
              </a:rPr>
              <a:t>2023 </a:t>
            </a:r>
            <a:r>
              <a:rPr lang="id-ID" b="0" i="1" dirty="0" err="1">
                <a:solidFill>
                  <a:srgbClr val="333333"/>
                </a:solidFill>
                <a:effectLst/>
                <a:latin typeface="HelveticaNeue Regular"/>
              </a:rPr>
              <a:t>Sixth</a:t>
            </a:r>
            <a:r>
              <a:rPr lang="id-ID" b="0" i="1" dirty="0">
                <a:solidFill>
                  <a:srgbClr val="333333"/>
                </a:solidFill>
                <a:effectLst/>
                <a:latin typeface="HelveticaNeue Regular"/>
              </a:rPr>
              <a:t> International </a:t>
            </a:r>
            <a:r>
              <a:rPr lang="id-ID" b="0" i="1" dirty="0" err="1">
                <a:solidFill>
                  <a:srgbClr val="333333"/>
                </a:solidFill>
                <a:effectLst/>
                <a:latin typeface="HelveticaNeue Regular"/>
              </a:rPr>
              <a:t>Conference</a:t>
            </a:r>
            <a:r>
              <a:rPr lang="id-ID" b="0" i="1" dirty="0">
                <a:solidFill>
                  <a:srgbClr val="333333"/>
                </a:solidFill>
                <a:effectLst/>
                <a:latin typeface="HelveticaNeue Regular"/>
              </a:rPr>
              <a:t> </a:t>
            </a:r>
            <a:r>
              <a:rPr lang="id-ID" b="0" i="1" dirty="0" err="1">
                <a:solidFill>
                  <a:srgbClr val="333333"/>
                </a:solidFill>
                <a:effectLst/>
                <a:latin typeface="HelveticaNeue Regular"/>
              </a:rPr>
              <a:t>on</a:t>
            </a:r>
            <a:r>
              <a:rPr lang="id-ID" b="0" i="1" dirty="0">
                <a:solidFill>
                  <a:srgbClr val="333333"/>
                </a:solidFill>
                <a:effectLst/>
                <a:latin typeface="HelveticaNeue Regular"/>
              </a:rPr>
              <a:t> </a:t>
            </a:r>
            <a:r>
              <a:rPr lang="id-ID" b="0" i="1" dirty="0" err="1">
                <a:solidFill>
                  <a:srgbClr val="333333"/>
                </a:solidFill>
                <a:effectLst/>
                <a:latin typeface="HelveticaNeue Regular"/>
              </a:rPr>
              <a:t>Vocational</a:t>
            </a:r>
            <a:r>
              <a:rPr lang="id-ID" b="0" i="1" dirty="0">
                <a:solidFill>
                  <a:srgbClr val="333333"/>
                </a:solidFill>
                <a:effectLst/>
                <a:latin typeface="HelveticaNeue Regular"/>
              </a:rPr>
              <a:t> </a:t>
            </a:r>
            <a:r>
              <a:rPr lang="id-ID" b="0" i="1" dirty="0" err="1">
                <a:solidFill>
                  <a:srgbClr val="333333"/>
                </a:solidFill>
                <a:effectLst/>
                <a:latin typeface="HelveticaNeue Regular"/>
              </a:rPr>
              <a:t>Education</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a:t>
            </a:r>
            <a:r>
              <a:rPr lang="id-ID" b="0" i="1" dirty="0" err="1">
                <a:solidFill>
                  <a:srgbClr val="333333"/>
                </a:solidFill>
                <a:effectLst/>
                <a:latin typeface="HelveticaNeue Regular"/>
              </a:rPr>
              <a:t>Electrical</a:t>
            </a:r>
            <a:r>
              <a:rPr lang="id-ID" b="0" i="1" dirty="0">
                <a:solidFill>
                  <a:srgbClr val="333333"/>
                </a:solidFill>
                <a:effectLst/>
                <a:latin typeface="HelveticaNeue Regular"/>
              </a:rPr>
              <a:t> Engineering (ICVEE)</a:t>
            </a:r>
            <a:r>
              <a:rPr lang="id-ID" b="0" i="0" dirty="0">
                <a:solidFill>
                  <a:srgbClr val="333333"/>
                </a:solidFill>
                <a:effectLst/>
                <a:latin typeface="HelveticaNeue Regular"/>
              </a:rPr>
              <a:t>, Surabaya, Indonesia, 2023, </a:t>
            </a:r>
            <a:r>
              <a:rPr lang="id-ID" b="0" i="0" dirty="0" err="1">
                <a:solidFill>
                  <a:srgbClr val="333333"/>
                </a:solidFill>
                <a:effectLst/>
                <a:latin typeface="HelveticaNeue Regular"/>
              </a:rPr>
              <a:t>pp</a:t>
            </a:r>
            <a:r>
              <a:rPr lang="id-ID" b="0" i="0" dirty="0">
                <a:solidFill>
                  <a:srgbClr val="333333"/>
                </a:solidFill>
                <a:effectLst/>
                <a:latin typeface="HelveticaNeue Regular"/>
              </a:rPr>
              <a:t>. 109-114</a:t>
            </a:r>
            <a:r>
              <a:rPr lang="en-US" b="0" i="0" dirty="0">
                <a:solidFill>
                  <a:srgbClr val="333333"/>
                </a:solidFill>
                <a:effectLst/>
                <a:latin typeface="HelveticaNeue Regular"/>
              </a:rPr>
              <a:t>.</a:t>
            </a:r>
          </a:p>
          <a:p>
            <a:pPr lvl="1"/>
            <a:r>
              <a:rPr lang="id-ID" b="0" i="0" dirty="0">
                <a:solidFill>
                  <a:srgbClr val="333333"/>
                </a:solidFill>
                <a:effectLst/>
                <a:latin typeface="HelveticaNeue Regular"/>
              </a:rPr>
              <a:t>Y. W. Syaifudin, D. Y. Liliana, A. B. </a:t>
            </a:r>
            <a:r>
              <a:rPr lang="id-ID" b="0" i="0" dirty="0" err="1">
                <a:solidFill>
                  <a:srgbClr val="333333"/>
                </a:solidFill>
                <a:effectLst/>
                <a:latin typeface="HelveticaNeue Regular"/>
              </a:rPr>
              <a:t>Kaswar</a:t>
            </a:r>
            <a:r>
              <a:rPr lang="id-ID" b="0" i="0" dirty="0">
                <a:solidFill>
                  <a:srgbClr val="333333"/>
                </a:solidFill>
                <a:effectLst/>
                <a:latin typeface="HelveticaNeue Regular"/>
              </a:rPr>
              <a:t>, T. Fatmawati, N. </a:t>
            </a:r>
            <a:r>
              <a:rPr lang="id-ID" b="0" i="0" dirty="0" err="1">
                <a:solidFill>
                  <a:srgbClr val="333333"/>
                </a:solidFill>
                <a:effectLst/>
                <a:latin typeface="HelveticaNeue Regular"/>
              </a:rPr>
              <a:t>Funabiki</a:t>
            </a:r>
            <a:r>
              <a:rPr lang="id-ID" b="0" i="0" dirty="0">
                <a:solidFill>
                  <a:srgbClr val="333333"/>
                </a:solidFill>
                <a:effectLst/>
                <a:latin typeface="HelveticaNeue Regular"/>
              </a:rPr>
              <a:t> </a:t>
            </a:r>
            <a:r>
              <a:rPr lang="id-ID" b="0" i="0" dirty="0" err="1">
                <a:solidFill>
                  <a:srgbClr val="333333"/>
                </a:solidFill>
                <a:effectLst/>
                <a:latin typeface="HelveticaNeue Regular"/>
              </a:rPr>
              <a:t>and</a:t>
            </a:r>
            <a:r>
              <a:rPr lang="id-ID" b="0" i="0" dirty="0">
                <a:solidFill>
                  <a:srgbClr val="333333"/>
                </a:solidFill>
                <a:effectLst/>
                <a:latin typeface="HelveticaNeue Regular"/>
              </a:rPr>
              <a:t> I. </a:t>
            </a:r>
            <a:r>
              <a:rPr lang="id-ID" b="0" i="0" dirty="0" err="1">
                <a:solidFill>
                  <a:srgbClr val="333333"/>
                </a:solidFill>
                <a:effectLst/>
                <a:latin typeface="HelveticaNeue Regular"/>
              </a:rPr>
              <a:t>Siradjuddin</a:t>
            </a:r>
            <a:r>
              <a:rPr lang="id-ID" b="0" i="0" dirty="0">
                <a:solidFill>
                  <a:srgbClr val="333333"/>
                </a:solidFill>
                <a:effectLst/>
                <a:latin typeface="HelveticaNeue Regular"/>
              </a:rPr>
              <a:t>, "</a:t>
            </a:r>
            <a:r>
              <a:rPr lang="id-ID" b="0" i="0" dirty="0" err="1">
                <a:solidFill>
                  <a:srgbClr val="333333"/>
                </a:solidFill>
                <a:effectLst/>
                <a:latin typeface="HelveticaNeue Regular"/>
              </a:rPr>
              <a:t>Generating</a:t>
            </a:r>
            <a:r>
              <a:rPr lang="id-ID" b="0" i="0" dirty="0">
                <a:solidFill>
                  <a:srgbClr val="333333"/>
                </a:solidFill>
                <a:effectLst/>
                <a:latin typeface="HelveticaNeue Regular"/>
              </a:rPr>
              <a:t> </a:t>
            </a:r>
            <a:r>
              <a:rPr lang="id-ID" b="0" i="0" dirty="0" err="1">
                <a:solidFill>
                  <a:srgbClr val="333333"/>
                </a:solidFill>
                <a:effectLst/>
                <a:latin typeface="HelveticaNeue Regular"/>
              </a:rPr>
              <a:t>Automated</a:t>
            </a:r>
            <a:r>
              <a:rPr lang="id-ID" b="0" i="0" dirty="0">
                <a:solidFill>
                  <a:srgbClr val="333333"/>
                </a:solidFill>
                <a:effectLst/>
                <a:latin typeface="HelveticaNeue Regular"/>
              </a:rPr>
              <a:t> </a:t>
            </a:r>
            <a:r>
              <a:rPr lang="id-ID" b="0" i="0" dirty="0" err="1">
                <a:solidFill>
                  <a:srgbClr val="333333"/>
                </a:solidFill>
                <a:effectLst/>
                <a:latin typeface="HelveticaNeue Regular"/>
              </a:rPr>
              <a:t>Assistance</a:t>
            </a:r>
            <a:r>
              <a:rPr lang="id-ID" b="0" i="0" dirty="0">
                <a:solidFill>
                  <a:srgbClr val="333333"/>
                </a:solidFill>
                <a:effectLst/>
                <a:latin typeface="HelveticaNeue Regular"/>
              </a:rPr>
              <a:t> </a:t>
            </a:r>
            <a:r>
              <a:rPr lang="id-ID" b="0" i="0" dirty="0" err="1">
                <a:solidFill>
                  <a:srgbClr val="333333"/>
                </a:solidFill>
                <a:effectLst/>
                <a:latin typeface="HelveticaNeue Regular"/>
              </a:rPr>
              <a:t>Mechanism</a:t>
            </a:r>
            <a:r>
              <a:rPr lang="id-ID" b="0" i="0" dirty="0">
                <a:solidFill>
                  <a:srgbClr val="333333"/>
                </a:solidFill>
                <a:effectLst/>
                <a:latin typeface="HelveticaNeue Regular"/>
              </a:rPr>
              <a:t> in Android </a:t>
            </a:r>
            <a:r>
              <a:rPr lang="id-ID" b="0" i="0" dirty="0" err="1">
                <a:solidFill>
                  <a:srgbClr val="333333"/>
                </a:solidFill>
                <a:effectLst/>
                <a:latin typeface="HelveticaNeue Regular"/>
              </a:rPr>
              <a:t>Programming</a:t>
            </a:r>
            <a:r>
              <a:rPr lang="id-ID" b="0" i="0" dirty="0">
                <a:solidFill>
                  <a:srgbClr val="333333"/>
                </a:solidFill>
                <a:effectLst/>
                <a:latin typeface="HelveticaNeue Regular"/>
              </a:rPr>
              <a:t> </a:t>
            </a:r>
            <a:r>
              <a:rPr lang="id-ID" b="0" i="0" dirty="0" err="1">
                <a:solidFill>
                  <a:srgbClr val="333333"/>
                </a:solidFill>
                <a:effectLst/>
                <a:latin typeface="HelveticaNeue Regular"/>
              </a:rPr>
              <a:t>Self-learning</a:t>
            </a:r>
            <a:r>
              <a:rPr lang="id-ID" b="0" i="0" dirty="0">
                <a:solidFill>
                  <a:srgbClr val="333333"/>
                </a:solidFill>
                <a:effectLst/>
                <a:latin typeface="HelveticaNeue Regular"/>
              </a:rPr>
              <a:t> System </a:t>
            </a:r>
            <a:r>
              <a:rPr lang="id-ID" b="0" i="0" dirty="0" err="1">
                <a:solidFill>
                  <a:srgbClr val="333333"/>
                </a:solidFill>
                <a:effectLst/>
                <a:latin typeface="HelveticaNeue Regular"/>
              </a:rPr>
              <a:t>Using</a:t>
            </a:r>
            <a:r>
              <a:rPr lang="id-ID" b="0" i="0" dirty="0">
                <a:solidFill>
                  <a:srgbClr val="333333"/>
                </a:solidFill>
                <a:effectLst/>
                <a:latin typeface="HelveticaNeue Regular"/>
              </a:rPr>
              <a:t> </a:t>
            </a:r>
            <a:r>
              <a:rPr lang="id-ID" b="0" i="0" dirty="0" err="1">
                <a:solidFill>
                  <a:srgbClr val="333333"/>
                </a:solidFill>
                <a:effectLst/>
                <a:latin typeface="HelveticaNeue Regular"/>
              </a:rPr>
              <a:t>Automatic</a:t>
            </a:r>
            <a:r>
              <a:rPr lang="id-ID" b="0" i="0" dirty="0">
                <a:solidFill>
                  <a:srgbClr val="333333"/>
                </a:solidFill>
                <a:effectLst/>
                <a:latin typeface="HelveticaNeue Regular"/>
              </a:rPr>
              <a:t> Testing </a:t>
            </a:r>
            <a:r>
              <a:rPr lang="id-ID" b="0" i="0" dirty="0" err="1">
                <a:solidFill>
                  <a:srgbClr val="333333"/>
                </a:solidFill>
                <a:effectLst/>
                <a:latin typeface="HelveticaNeue Regular"/>
              </a:rPr>
              <a:t>Tools</a:t>
            </a:r>
            <a:r>
              <a:rPr lang="id-ID" b="0" i="0" dirty="0">
                <a:solidFill>
                  <a:srgbClr val="333333"/>
                </a:solidFill>
                <a:effectLst/>
                <a:latin typeface="HelveticaNeue Regular"/>
              </a:rPr>
              <a:t>," </a:t>
            </a:r>
            <a:r>
              <a:rPr lang="id-ID" b="0" i="1" dirty="0">
                <a:solidFill>
                  <a:srgbClr val="333333"/>
                </a:solidFill>
                <a:effectLst/>
                <a:latin typeface="HelveticaNeue Regular"/>
              </a:rPr>
              <a:t>2023 International </a:t>
            </a:r>
            <a:r>
              <a:rPr lang="id-ID" b="0" i="1" dirty="0" err="1">
                <a:solidFill>
                  <a:srgbClr val="333333"/>
                </a:solidFill>
                <a:effectLst/>
                <a:latin typeface="HelveticaNeue Regular"/>
              </a:rPr>
              <a:t>Conference</a:t>
            </a:r>
            <a:r>
              <a:rPr lang="id-ID" b="0" i="1" dirty="0">
                <a:solidFill>
                  <a:srgbClr val="333333"/>
                </a:solidFill>
                <a:effectLst/>
                <a:latin typeface="HelveticaNeue Regular"/>
              </a:rPr>
              <a:t> </a:t>
            </a:r>
            <a:r>
              <a:rPr lang="id-ID" b="0" i="1" dirty="0" err="1">
                <a:solidFill>
                  <a:srgbClr val="333333"/>
                </a:solidFill>
                <a:effectLst/>
                <a:latin typeface="HelveticaNeue Regular"/>
              </a:rPr>
              <a:t>on</a:t>
            </a:r>
            <a:r>
              <a:rPr lang="id-ID" b="0" i="1" dirty="0">
                <a:solidFill>
                  <a:srgbClr val="333333"/>
                </a:solidFill>
                <a:effectLst/>
                <a:latin typeface="HelveticaNeue Regular"/>
              </a:rPr>
              <a:t> </a:t>
            </a:r>
            <a:r>
              <a:rPr lang="id-ID" b="0" i="1" dirty="0" err="1">
                <a:solidFill>
                  <a:srgbClr val="333333"/>
                </a:solidFill>
                <a:effectLst/>
                <a:latin typeface="HelveticaNeue Regular"/>
              </a:rPr>
              <a:t>Innovation</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a:t>
            </a:r>
            <a:r>
              <a:rPr lang="id-ID" b="0" i="1" dirty="0" err="1">
                <a:solidFill>
                  <a:srgbClr val="333333"/>
                </a:solidFill>
                <a:effectLst/>
                <a:latin typeface="HelveticaNeue Regular"/>
              </a:rPr>
              <a:t>Intelligence</a:t>
            </a:r>
            <a:r>
              <a:rPr lang="id-ID" b="0" i="1" dirty="0">
                <a:solidFill>
                  <a:srgbClr val="333333"/>
                </a:solidFill>
                <a:effectLst/>
                <a:latin typeface="HelveticaNeue Regular"/>
              </a:rPr>
              <a:t> </a:t>
            </a:r>
            <a:r>
              <a:rPr lang="id-ID" b="0" i="1" dirty="0" err="1">
                <a:solidFill>
                  <a:srgbClr val="333333"/>
                </a:solidFill>
                <a:effectLst/>
                <a:latin typeface="HelveticaNeue Regular"/>
              </a:rPr>
              <a:t>for</a:t>
            </a:r>
            <a:r>
              <a:rPr lang="id-ID" b="0" i="1" dirty="0">
                <a:solidFill>
                  <a:srgbClr val="333333"/>
                </a:solidFill>
                <a:effectLst/>
                <a:latin typeface="HelveticaNeue Regular"/>
              </a:rPr>
              <a:t> </a:t>
            </a:r>
            <a:r>
              <a:rPr lang="id-ID" b="0" i="1" dirty="0" err="1">
                <a:solidFill>
                  <a:srgbClr val="333333"/>
                </a:solidFill>
                <a:effectLst/>
                <a:latin typeface="HelveticaNeue Regular"/>
              </a:rPr>
              <a:t>Informatics</a:t>
            </a:r>
            <a:r>
              <a:rPr lang="id-ID" b="0" i="1" dirty="0">
                <a:solidFill>
                  <a:srgbClr val="333333"/>
                </a:solidFill>
                <a:effectLst/>
                <a:latin typeface="HelveticaNeue Regular"/>
              </a:rPr>
              <a:t>, </a:t>
            </a:r>
            <a:r>
              <a:rPr lang="id-ID" b="0" i="1" dirty="0" err="1">
                <a:solidFill>
                  <a:srgbClr val="333333"/>
                </a:solidFill>
                <a:effectLst/>
                <a:latin typeface="HelveticaNeue Regular"/>
              </a:rPr>
              <a:t>Computing</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Technologies (3ICT)</a:t>
            </a:r>
            <a:r>
              <a:rPr lang="id-ID" b="0" i="0" dirty="0">
                <a:solidFill>
                  <a:srgbClr val="333333"/>
                </a:solidFill>
                <a:effectLst/>
                <a:latin typeface="HelveticaNeue Regular"/>
              </a:rPr>
              <a:t>, </a:t>
            </a:r>
            <a:r>
              <a:rPr lang="id-ID" b="0" i="0" dirty="0" err="1">
                <a:solidFill>
                  <a:srgbClr val="333333"/>
                </a:solidFill>
                <a:effectLst/>
                <a:latin typeface="HelveticaNeue Regular"/>
              </a:rPr>
              <a:t>Sakheer</a:t>
            </a:r>
            <a:r>
              <a:rPr lang="id-ID" b="0" i="0" dirty="0">
                <a:solidFill>
                  <a:srgbClr val="333333"/>
                </a:solidFill>
                <a:effectLst/>
                <a:latin typeface="HelveticaNeue Regular"/>
              </a:rPr>
              <a:t>, Bahrain, 2023, </a:t>
            </a:r>
            <a:r>
              <a:rPr lang="id-ID" b="0" i="0" dirty="0" err="1">
                <a:solidFill>
                  <a:srgbClr val="333333"/>
                </a:solidFill>
                <a:effectLst/>
                <a:latin typeface="HelveticaNeue Regular"/>
              </a:rPr>
              <a:t>pp</a:t>
            </a:r>
            <a:r>
              <a:rPr lang="id-ID" b="0" i="0" dirty="0">
                <a:solidFill>
                  <a:srgbClr val="333333"/>
                </a:solidFill>
                <a:effectLst/>
                <a:latin typeface="HelveticaNeue Regular"/>
              </a:rPr>
              <a:t>. 445-450</a:t>
            </a:r>
            <a:r>
              <a:rPr lang="en-US" dirty="0">
                <a:solidFill>
                  <a:srgbClr val="333333"/>
                </a:solidFill>
                <a:latin typeface="HelveticaNeue Regular"/>
              </a:rPr>
              <a:t>.</a:t>
            </a:r>
          </a:p>
          <a:p>
            <a:pPr lvl="1"/>
            <a:r>
              <a:rPr lang="id-ID" b="0" i="0" dirty="0">
                <a:solidFill>
                  <a:srgbClr val="333333"/>
                </a:solidFill>
                <a:effectLst/>
                <a:latin typeface="HelveticaNeue Regular"/>
              </a:rPr>
              <a:t>Y. W. Syaifudin, P. Y. Saputra, T. Fatmawati, N. I. Susanti, A. R. Patta </a:t>
            </a:r>
            <a:r>
              <a:rPr lang="id-ID" b="0" i="0" dirty="0" err="1">
                <a:solidFill>
                  <a:srgbClr val="333333"/>
                </a:solidFill>
                <a:effectLst/>
                <a:latin typeface="HelveticaNeue Regular"/>
              </a:rPr>
              <a:t>and</a:t>
            </a:r>
            <a:r>
              <a:rPr lang="id-ID" b="0" i="0" dirty="0">
                <a:solidFill>
                  <a:srgbClr val="333333"/>
                </a:solidFill>
                <a:effectLst/>
                <a:latin typeface="HelveticaNeue Regular"/>
              </a:rPr>
              <a:t> A. </a:t>
            </a:r>
            <a:r>
              <a:rPr lang="id-ID" b="0" i="0" dirty="0" err="1">
                <a:solidFill>
                  <a:srgbClr val="333333"/>
                </a:solidFill>
                <a:effectLst/>
                <a:latin typeface="HelveticaNeue Regular"/>
              </a:rPr>
              <a:t>Calvina</a:t>
            </a:r>
            <a:r>
              <a:rPr lang="id-ID" b="0" i="0" dirty="0">
                <a:solidFill>
                  <a:srgbClr val="333333"/>
                </a:solidFill>
                <a:effectLst/>
                <a:latin typeface="HelveticaNeue Regular"/>
              </a:rPr>
              <a:t>, "</a:t>
            </a:r>
            <a:r>
              <a:rPr lang="id-ID" b="0" i="0" dirty="0" err="1">
                <a:solidFill>
                  <a:srgbClr val="333333"/>
                </a:solidFill>
                <a:effectLst/>
                <a:latin typeface="HelveticaNeue Regular"/>
              </a:rPr>
              <a:t>Application</a:t>
            </a:r>
            <a:r>
              <a:rPr lang="id-ID" b="0" i="0" dirty="0">
                <a:solidFill>
                  <a:srgbClr val="333333"/>
                </a:solidFill>
                <a:effectLst/>
                <a:latin typeface="HelveticaNeue Regular"/>
              </a:rPr>
              <a:t> </a:t>
            </a:r>
            <a:r>
              <a:rPr lang="id-ID" b="0" i="0" dirty="0" err="1">
                <a:solidFill>
                  <a:srgbClr val="333333"/>
                </a:solidFill>
                <a:effectLst/>
                <a:latin typeface="HelveticaNeue Regular"/>
              </a:rPr>
              <a:t>of</a:t>
            </a:r>
            <a:r>
              <a:rPr lang="id-ID" b="0" i="0" dirty="0">
                <a:solidFill>
                  <a:srgbClr val="333333"/>
                </a:solidFill>
                <a:effectLst/>
                <a:latin typeface="HelveticaNeue Regular"/>
              </a:rPr>
              <a:t> Unit Testing </a:t>
            </a:r>
            <a:r>
              <a:rPr lang="id-ID" b="0" i="0" dirty="0" err="1">
                <a:solidFill>
                  <a:srgbClr val="333333"/>
                </a:solidFill>
                <a:effectLst/>
                <a:latin typeface="HelveticaNeue Regular"/>
              </a:rPr>
              <a:t>and</a:t>
            </a:r>
            <a:r>
              <a:rPr lang="id-ID" b="0" i="0" dirty="0">
                <a:solidFill>
                  <a:srgbClr val="333333"/>
                </a:solidFill>
                <a:effectLst/>
                <a:latin typeface="HelveticaNeue Regular"/>
              </a:rPr>
              <a:t> </a:t>
            </a:r>
            <a:r>
              <a:rPr lang="id-ID" b="0" i="0" dirty="0" err="1">
                <a:solidFill>
                  <a:srgbClr val="333333"/>
                </a:solidFill>
                <a:effectLst/>
                <a:latin typeface="HelveticaNeue Regular"/>
              </a:rPr>
              <a:t>Integration</a:t>
            </a:r>
            <a:r>
              <a:rPr lang="id-ID" b="0" i="0" dirty="0">
                <a:solidFill>
                  <a:srgbClr val="333333"/>
                </a:solidFill>
                <a:effectLst/>
                <a:latin typeface="HelveticaNeue Regular"/>
              </a:rPr>
              <a:t> Testing </a:t>
            </a:r>
            <a:r>
              <a:rPr lang="id-ID" b="0" i="0" dirty="0" err="1">
                <a:solidFill>
                  <a:srgbClr val="333333"/>
                </a:solidFill>
                <a:effectLst/>
                <a:latin typeface="HelveticaNeue Regular"/>
              </a:rPr>
              <a:t>for</a:t>
            </a:r>
            <a:r>
              <a:rPr lang="id-ID" b="0" i="0" dirty="0">
                <a:solidFill>
                  <a:srgbClr val="333333"/>
                </a:solidFill>
                <a:effectLst/>
                <a:latin typeface="HelveticaNeue Regular"/>
              </a:rPr>
              <a:t> </a:t>
            </a:r>
            <a:r>
              <a:rPr lang="id-ID" b="0" i="0" dirty="0" err="1">
                <a:solidFill>
                  <a:srgbClr val="333333"/>
                </a:solidFill>
                <a:effectLst/>
                <a:latin typeface="HelveticaNeue Regular"/>
              </a:rPr>
              <a:t>Automatic</a:t>
            </a:r>
            <a:r>
              <a:rPr lang="id-ID" b="0" i="0" dirty="0">
                <a:solidFill>
                  <a:srgbClr val="333333"/>
                </a:solidFill>
                <a:effectLst/>
                <a:latin typeface="HelveticaNeue Regular"/>
              </a:rPr>
              <a:t> </a:t>
            </a:r>
            <a:r>
              <a:rPr lang="id-ID" b="0" i="0" dirty="0" err="1">
                <a:solidFill>
                  <a:srgbClr val="333333"/>
                </a:solidFill>
                <a:effectLst/>
                <a:latin typeface="HelveticaNeue Regular"/>
              </a:rPr>
              <a:t>Grading</a:t>
            </a:r>
            <a:r>
              <a:rPr lang="id-ID" b="0" i="0" dirty="0">
                <a:solidFill>
                  <a:srgbClr val="333333"/>
                </a:solidFill>
                <a:effectLst/>
                <a:latin typeface="HelveticaNeue Regular"/>
              </a:rPr>
              <a:t> </a:t>
            </a:r>
            <a:r>
              <a:rPr lang="id-ID" b="0" i="0" dirty="0" err="1">
                <a:solidFill>
                  <a:srgbClr val="333333"/>
                </a:solidFill>
                <a:effectLst/>
                <a:latin typeface="HelveticaNeue Regular"/>
              </a:rPr>
              <a:t>Mechanism</a:t>
            </a:r>
            <a:r>
              <a:rPr lang="id-ID" b="0" i="0" dirty="0">
                <a:solidFill>
                  <a:srgbClr val="333333"/>
                </a:solidFill>
                <a:effectLst/>
                <a:latin typeface="HelveticaNeue Regular"/>
              </a:rPr>
              <a:t> in Android </a:t>
            </a:r>
            <a:r>
              <a:rPr lang="id-ID" b="0" i="0" dirty="0" err="1">
                <a:solidFill>
                  <a:srgbClr val="333333"/>
                </a:solidFill>
                <a:effectLst/>
                <a:latin typeface="HelveticaNeue Regular"/>
              </a:rPr>
              <a:t>Programming</a:t>
            </a:r>
            <a:r>
              <a:rPr lang="id-ID" b="0" i="0" dirty="0">
                <a:solidFill>
                  <a:srgbClr val="333333"/>
                </a:solidFill>
                <a:effectLst/>
                <a:latin typeface="HelveticaNeue Regular"/>
              </a:rPr>
              <a:t> </a:t>
            </a:r>
            <a:r>
              <a:rPr lang="id-ID" b="0" i="0" dirty="0" err="1">
                <a:solidFill>
                  <a:srgbClr val="333333"/>
                </a:solidFill>
                <a:effectLst/>
                <a:latin typeface="HelveticaNeue Regular"/>
              </a:rPr>
              <a:t>Learning</a:t>
            </a:r>
            <a:r>
              <a:rPr lang="id-ID" b="0" i="0" dirty="0">
                <a:solidFill>
                  <a:srgbClr val="333333"/>
                </a:solidFill>
                <a:effectLst/>
                <a:latin typeface="HelveticaNeue Regular"/>
              </a:rPr>
              <a:t> </a:t>
            </a:r>
            <a:r>
              <a:rPr lang="id-ID" b="0" i="0" dirty="0" err="1">
                <a:solidFill>
                  <a:srgbClr val="333333"/>
                </a:solidFill>
                <a:effectLst/>
                <a:latin typeface="HelveticaNeue Regular"/>
              </a:rPr>
              <a:t>Assistance</a:t>
            </a:r>
            <a:r>
              <a:rPr lang="id-ID" b="0" i="0" dirty="0">
                <a:solidFill>
                  <a:srgbClr val="333333"/>
                </a:solidFill>
                <a:effectLst/>
                <a:latin typeface="HelveticaNeue Regular"/>
              </a:rPr>
              <a:t> System," </a:t>
            </a:r>
            <a:r>
              <a:rPr lang="id-ID" b="0" i="1" dirty="0">
                <a:solidFill>
                  <a:srgbClr val="333333"/>
                </a:solidFill>
                <a:effectLst/>
                <a:latin typeface="HelveticaNeue Regular"/>
              </a:rPr>
              <a:t>2024 ASU International </a:t>
            </a:r>
            <a:r>
              <a:rPr lang="id-ID" b="0" i="1" dirty="0" err="1">
                <a:solidFill>
                  <a:srgbClr val="333333"/>
                </a:solidFill>
                <a:effectLst/>
                <a:latin typeface="HelveticaNeue Regular"/>
              </a:rPr>
              <a:t>Conference</a:t>
            </a:r>
            <a:r>
              <a:rPr lang="id-ID" b="0" i="1" dirty="0">
                <a:solidFill>
                  <a:srgbClr val="333333"/>
                </a:solidFill>
                <a:effectLst/>
                <a:latin typeface="HelveticaNeue Regular"/>
              </a:rPr>
              <a:t> in </a:t>
            </a:r>
            <a:r>
              <a:rPr lang="id-ID" b="0" i="1" dirty="0" err="1">
                <a:solidFill>
                  <a:srgbClr val="333333"/>
                </a:solidFill>
                <a:effectLst/>
                <a:latin typeface="HelveticaNeue Regular"/>
              </a:rPr>
              <a:t>Emerging</a:t>
            </a:r>
            <a:r>
              <a:rPr lang="id-ID" b="0" i="1" dirty="0">
                <a:solidFill>
                  <a:srgbClr val="333333"/>
                </a:solidFill>
                <a:effectLst/>
                <a:latin typeface="HelveticaNeue Regular"/>
              </a:rPr>
              <a:t> Technologies </a:t>
            </a:r>
            <a:r>
              <a:rPr lang="id-ID" b="0" i="1" dirty="0" err="1">
                <a:solidFill>
                  <a:srgbClr val="333333"/>
                </a:solidFill>
                <a:effectLst/>
                <a:latin typeface="HelveticaNeue Regular"/>
              </a:rPr>
              <a:t>for</a:t>
            </a:r>
            <a:r>
              <a:rPr lang="id-ID" b="0" i="1" dirty="0">
                <a:solidFill>
                  <a:srgbClr val="333333"/>
                </a:solidFill>
                <a:effectLst/>
                <a:latin typeface="HelveticaNeue Regular"/>
              </a:rPr>
              <a:t> </a:t>
            </a:r>
            <a:r>
              <a:rPr lang="id-ID" b="0" i="1" dirty="0" err="1">
                <a:solidFill>
                  <a:srgbClr val="333333"/>
                </a:solidFill>
                <a:effectLst/>
                <a:latin typeface="HelveticaNeue Regular"/>
              </a:rPr>
              <a:t>Sustainability</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a:t>
            </a:r>
            <a:r>
              <a:rPr lang="id-ID" b="0" i="1" dirty="0" err="1">
                <a:solidFill>
                  <a:srgbClr val="333333"/>
                </a:solidFill>
                <a:effectLst/>
                <a:latin typeface="HelveticaNeue Regular"/>
              </a:rPr>
              <a:t>Intelligent</a:t>
            </a:r>
            <a:r>
              <a:rPr lang="id-ID" b="0" i="1" dirty="0">
                <a:solidFill>
                  <a:srgbClr val="333333"/>
                </a:solidFill>
                <a:effectLst/>
                <a:latin typeface="HelveticaNeue Regular"/>
              </a:rPr>
              <a:t> Systems (ICETSIS)</a:t>
            </a:r>
            <a:r>
              <a:rPr lang="id-ID" b="0" i="0" dirty="0">
                <a:solidFill>
                  <a:srgbClr val="333333"/>
                </a:solidFill>
                <a:effectLst/>
                <a:latin typeface="HelveticaNeue Regular"/>
              </a:rPr>
              <a:t>, Manama, Bahrain, 2024, </a:t>
            </a:r>
            <a:r>
              <a:rPr lang="id-ID" b="0" i="0" dirty="0" err="1">
                <a:solidFill>
                  <a:srgbClr val="333333"/>
                </a:solidFill>
                <a:effectLst/>
                <a:latin typeface="HelveticaNeue Regular"/>
              </a:rPr>
              <a:t>pp</a:t>
            </a:r>
            <a:r>
              <a:rPr lang="id-ID" b="0" i="0" dirty="0">
                <a:solidFill>
                  <a:srgbClr val="333333"/>
                </a:solidFill>
                <a:effectLst/>
                <a:latin typeface="HelveticaNeue Regular"/>
              </a:rPr>
              <a:t>. 1883-1887</a:t>
            </a:r>
            <a:r>
              <a:rPr lang="en-US" b="0" i="0" dirty="0">
                <a:solidFill>
                  <a:srgbClr val="333333"/>
                </a:solidFill>
                <a:effectLst/>
                <a:latin typeface="HelveticaNeue Regular"/>
              </a:rPr>
              <a:t>.</a:t>
            </a:r>
          </a:p>
          <a:p>
            <a:pPr lvl="1"/>
            <a:r>
              <a:rPr lang="id-ID" b="0" i="0" dirty="0">
                <a:solidFill>
                  <a:srgbClr val="333333"/>
                </a:solidFill>
                <a:effectLst/>
                <a:latin typeface="HelveticaNeue Regular"/>
              </a:rPr>
              <a:t>Y. W. Syaifudin, D. D. </a:t>
            </a:r>
            <a:r>
              <a:rPr lang="id-ID" b="0" i="0" dirty="0" err="1">
                <a:solidFill>
                  <a:srgbClr val="333333"/>
                </a:solidFill>
                <a:effectLst/>
                <a:latin typeface="HelveticaNeue Regular"/>
              </a:rPr>
              <a:t>Yapenrui</a:t>
            </a:r>
            <a:r>
              <a:rPr lang="id-ID" b="0" i="0" dirty="0">
                <a:solidFill>
                  <a:srgbClr val="333333"/>
                </a:solidFill>
                <a:effectLst/>
                <a:latin typeface="HelveticaNeue Regular"/>
              </a:rPr>
              <a:t>, Noprianto, N. </a:t>
            </a:r>
            <a:r>
              <a:rPr lang="id-ID" b="0" i="0" dirty="0" err="1">
                <a:solidFill>
                  <a:srgbClr val="333333"/>
                </a:solidFill>
                <a:effectLst/>
                <a:latin typeface="HelveticaNeue Regular"/>
              </a:rPr>
              <a:t>Funabiki</a:t>
            </a:r>
            <a:r>
              <a:rPr lang="id-ID" b="0" i="0" dirty="0">
                <a:solidFill>
                  <a:srgbClr val="333333"/>
                </a:solidFill>
                <a:effectLst/>
                <a:latin typeface="HelveticaNeue Regular"/>
              </a:rPr>
              <a:t>, I. </a:t>
            </a:r>
            <a:r>
              <a:rPr lang="id-ID" b="0" i="0" dirty="0" err="1">
                <a:solidFill>
                  <a:srgbClr val="333333"/>
                </a:solidFill>
                <a:effectLst/>
                <a:latin typeface="HelveticaNeue Regular"/>
              </a:rPr>
              <a:t>Siradjuddin</a:t>
            </a:r>
            <a:r>
              <a:rPr lang="id-ID" b="0" i="0" dirty="0">
                <a:solidFill>
                  <a:srgbClr val="333333"/>
                </a:solidFill>
                <a:effectLst/>
                <a:latin typeface="HelveticaNeue Regular"/>
              </a:rPr>
              <a:t> </a:t>
            </a:r>
            <a:r>
              <a:rPr lang="id-ID" b="0" i="0" dirty="0" err="1">
                <a:solidFill>
                  <a:srgbClr val="333333"/>
                </a:solidFill>
                <a:effectLst/>
                <a:latin typeface="HelveticaNeue Regular"/>
              </a:rPr>
              <a:t>and</a:t>
            </a:r>
            <a:r>
              <a:rPr lang="id-ID" b="0" i="0" dirty="0">
                <a:solidFill>
                  <a:srgbClr val="333333"/>
                </a:solidFill>
                <a:effectLst/>
                <a:latin typeface="HelveticaNeue Regular"/>
              </a:rPr>
              <a:t> H. N. Chasanah, "</a:t>
            </a:r>
            <a:r>
              <a:rPr lang="id-ID" b="0" i="0" dirty="0" err="1">
                <a:solidFill>
                  <a:srgbClr val="333333"/>
                </a:solidFill>
                <a:effectLst/>
                <a:latin typeface="HelveticaNeue Regular"/>
              </a:rPr>
              <a:t>Implementation</a:t>
            </a:r>
            <a:r>
              <a:rPr lang="id-ID" b="0" i="0" dirty="0">
                <a:solidFill>
                  <a:srgbClr val="333333"/>
                </a:solidFill>
                <a:effectLst/>
                <a:latin typeface="HelveticaNeue Regular"/>
              </a:rPr>
              <a:t> </a:t>
            </a:r>
            <a:r>
              <a:rPr lang="id-ID" b="0" i="0" dirty="0" err="1">
                <a:solidFill>
                  <a:srgbClr val="333333"/>
                </a:solidFill>
                <a:effectLst/>
                <a:latin typeface="HelveticaNeue Regular"/>
              </a:rPr>
              <a:t>of</a:t>
            </a:r>
            <a:r>
              <a:rPr lang="id-ID" b="0" i="0" dirty="0">
                <a:solidFill>
                  <a:srgbClr val="333333"/>
                </a:solidFill>
                <a:effectLst/>
                <a:latin typeface="HelveticaNeue Regular"/>
              </a:rPr>
              <a:t> </a:t>
            </a:r>
            <a:r>
              <a:rPr lang="id-ID" b="0" i="0" dirty="0" err="1">
                <a:solidFill>
                  <a:srgbClr val="333333"/>
                </a:solidFill>
                <a:effectLst/>
                <a:latin typeface="HelveticaNeue Regular"/>
              </a:rPr>
              <a:t>Self-Learning</a:t>
            </a:r>
            <a:r>
              <a:rPr lang="id-ID" b="0" i="0" dirty="0">
                <a:solidFill>
                  <a:srgbClr val="333333"/>
                </a:solidFill>
                <a:effectLst/>
                <a:latin typeface="HelveticaNeue Regular"/>
              </a:rPr>
              <a:t> </a:t>
            </a:r>
            <a:r>
              <a:rPr lang="id-ID" b="0" i="0" dirty="0" err="1">
                <a:solidFill>
                  <a:srgbClr val="333333"/>
                </a:solidFill>
                <a:effectLst/>
                <a:latin typeface="HelveticaNeue Regular"/>
              </a:rPr>
              <a:t>Topic</a:t>
            </a:r>
            <a:r>
              <a:rPr lang="id-ID" b="0" i="0" dirty="0">
                <a:solidFill>
                  <a:srgbClr val="333333"/>
                </a:solidFill>
                <a:effectLst/>
                <a:latin typeface="HelveticaNeue Regular"/>
              </a:rPr>
              <a:t> </a:t>
            </a:r>
            <a:r>
              <a:rPr lang="id-ID" b="0" i="0" dirty="0" err="1">
                <a:solidFill>
                  <a:srgbClr val="333333"/>
                </a:solidFill>
                <a:effectLst/>
                <a:latin typeface="HelveticaNeue Regular"/>
              </a:rPr>
              <a:t>for</a:t>
            </a:r>
            <a:r>
              <a:rPr lang="id-ID" b="0" i="0" dirty="0">
                <a:solidFill>
                  <a:srgbClr val="333333"/>
                </a:solidFill>
                <a:effectLst/>
                <a:latin typeface="HelveticaNeue Regular"/>
              </a:rPr>
              <a:t> </a:t>
            </a:r>
            <a:r>
              <a:rPr lang="id-ID" b="0" i="0" dirty="0" err="1">
                <a:solidFill>
                  <a:srgbClr val="333333"/>
                </a:solidFill>
                <a:effectLst/>
                <a:latin typeface="HelveticaNeue Regular"/>
              </a:rPr>
              <a:t>Developing</a:t>
            </a:r>
            <a:r>
              <a:rPr lang="id-ID" b="0" i="0" dirty="0">
                <a:solidFill>
                  <a:srgbClr val="333333"/>
                </a:solidFill>
                <a:effectLst/>
                <a:latin typeface="HelveticaNeue Regular"/>
              </a:rPr>
              <a:t> </a:t>
            </a:r>
            <a:r>
              <a:rPr lang="id-ID" b="0" i="0" dirty="0" err="1">
                <a:solidFill>
                  <a:srgbClr val="333333"/>
                </a:solidFill>
                <a:effectLst/>
                <a:latin typeface="HelveticaNeue Regular"/>
              </a:rPr>
              <a:t>Interactive</a:t>
            </a:r>
            <a:r>
              <a:rPr lang="id-ID" b="0" i="0" dirty="0">
                <a:solidFill>
                  <a:srgbClr val="333333"/>
                </a:solidFill>
                <a:effectLst/>
                <a:latin typeface="HelveticaNeue Regular"/>
              </a:rPr>
              <a:t> Mobile </a:t>
            </a:r>
            <a:r>
              <a:rPr lang="id-ID" b="0" i="0" dirty="0" err="1">
                <a:solidFill>
                  <a:srgbClr val="333333"/>
                </a:solidFill>
                <a:effectLst/>
                <a:latin typeface="HelveticaNeue Regular"/>
              </a:rPr>
              <a:t>Application</a:t>
            </a:r>
            <a:r>
              <a:rPr lang="id-ID" b="0" i="0" dirty="0">
                <a:solidFill>
                  <a:srgbClr val="333333"/>
                </a:solidFill>
                <a:effectLst/>
                <a:latin typeface="HelveticaNeue Regular"/>
              </a:rPr>
              <a:t> in </a:t>
            </a:r>
            <a:r>
              <a:rPr lang="id-ID" b="0" i="0" dirty="0" err="1">
                <a:solidFill>
                  <a:srgbClr val="333333"/>
                </a:solidFill>
                <a:effectLst/>
                <a:latin typeface="HelveticaNeue Regular"/>
              </a:rPr>
              <a:t>Flutter</a:t>
            </a:r>
            <a:r>
              <a:rPr lang="id-ID" b="0" i="0" dirty="0">
                <a:solidFill>
                  <a:srgbClr val="333333"/>
                </a:solidFill>
                <a:effectLst/>
                <a:latin typeface="HelveticaNeue Regular"/>
              </a:rPr>
              <a:t> </a:t>
            </a:r>
            <a:r>
              <a:rPr lang="id-ID" b="0" i="0" dirty="0" err="1">
                <a:solidFill>
                  <a:srgbClr val="333333"/>
                </a:solidFill>
                <a:effectLst/>
                <a:latin typeface="HelveticaNeue Regular"/>
              </a:rPr>
              <a:t>Programming</a:t>
            </a:r>
            <a:r>
              <a:rPr lang="id-ID" b="0" i="0" dirty="0">
                <a:solidFill>
                  <a:srgbClr val="333333"/>
                </a:solidFill>
                <a:effectLst/>
                <a:latin typeface="HelveticaNeue Regular"/>
              </a:rPr>
              <a:t> </a:t>
            </a:r>
            <a:r>
              <a:rPr lang="id-ID" b="0" i="0" dirty="0" err="1">
                <a:solidFill>
                  <a:srgbClr val="333333"/>
                </a:solidFill>
                <a:effectLst/>
                <a:latin typeface="HelveticaNeue Regular"/>
              </a:rPr>
              <a:t>Learning</a:t>
            </a:r>
            <a:r>
              <a:rPr lang="id-ID" b="0" i="0" dirty="0">
                <a:solidFill>
                  <a:srgbClr val="333333"/>
                </a:solidFill>
                <a:effectLst/>
                <a:latin typeface="HelveticaNeue Regular"/>
              </a:rPr>
              <a:t> </a:t>
            </a:r>
            <a:r>
              <a:rPr lang="id-ID" b="0" i="0" dirty="0" err="1">
                <a:solidFill>
                  <a:srgbClr val="333333"/>
                </a:solidFill>
                <a:effectLst/>
                <a:latin typeface="HelveticaNeue Regular"/>
              </a:rPr>
              <a:t>Assistance</a:t>
            </a:r>
            <a:r>
              <a:rPr lang="id-ID" b="0" i="0" dirty="0">
                <a:solidFill>
                  <a:srgbClr val="333333"/>
                </a:solidFill>
                <a:effectLst/>
                <a:latin typeface="HelveticaNeue Regular"/>
              </a:rPr>
              <a:t> System," </a:t>
            </a:r>
            <a:r>
              <a:rPr lang="id-ID" b="0" i="1" dirty="0">
                <a:solidFill>
                  <a:srgbClr val="333333"/>
                </a:solidFill>
                <a:effectLst/>
                <a:latin typeface="HelveticaNeue Regular"/>
              </a:rPr>
              <a:t>2024 ASU International </a:t>
            </a:r>
            <a:r>
              <a:rPr lang="id-ID" b="0" i="1" dirty="0" err="1">
                <a:solidFill>
                  <a:srgbClr val="333333"/>
                </a:solidFill>
                <a:effectLst/>
                <a:latin typeface="HelveticaNeue Regular"/>
              </a:rPr>
              <a:t>Conference</a:t>
            </a:r>
            <a:r>
              <a:rPr lang="id-ID" b="0" i="1" dirty="0">
                <a:solidFill>
                  <a:srgbClr val="333333"/>
                </a:solidFill>
                <a:effectLst/>
                <a:latin typeface="HelveticaNeue Regular"/>
              </a:rPr>
              <a:t> in </a:t>
            </a:r>
            <a:r>
              <a:rPr lang="id-ID" b="0" i="1" dirty="0" err="1">
                <a:solidFill>
                  <a:srgbClr val="333333"/>
                </a:solidFill>
                <a:effectLst/>
                <a:latin typeface="HelveticaNeue Regular"/>
              </a:rPr>
              <a:t>Emerging</a:t>
            </a:r>
            <a:r>
              <a:rPr lang="id-ID" b="0" i="1" dirty="0">
                <a:solidFill>
                  <a:srgbClr val="333333"/>
                </a:solidFill>
                <a:effectLst/>
                <a:latin typeface="HelveticaNeue Regular"/>
              </a:rPr>
              <a:t> Technologies </a:t>
            </a:r>
            <a:r>
              <a:rPr lang="id-ID" b="0" i="1" dirty="0" err="1">
                <a:solidFill>
                  <a:srgbClr val="333333"/>
                </a:solidFill>
                <a:effectLst/>
                <a:latin typeface="HelveticaNeue Regular"/>
              </a:rPr>
              <a:t>for</a:t>
            </a:r>
            <a:r>
              <a:rPr lang="id-ID" b="0" i="1" dirty="0">
                <a:solidFill>
                  <a:srgbClr val="333333"/>
                </a:solidFill>
                <a:effectLst/>
                <a:latin typeface="HelveticaNeue Regular"/>
              </a:rPr>
              <a:t> </a:t>
            </a:r>
            <a:r>
              <a:rPr lang="id-ID" b="0" i="1" dirty="0" err="1">
                <a:solidFill>
                  <a:srgbClr val="333333"/>
                </a:solidFill>
                <a:effectLst/>
                <a:latin typeface="HelveticaNeue Regular"/>
              </a:rPr>
              <a:t>Sustainability</a:t>
            </a:r>
            <a:r>
              <a:rPr lang="id-ID" b="0" i="1" dirty="0">
                <a:solidFill>
                  <a:srgbClr val="333333"/>
                </a:solidFill>
                <a:effectLst/>
                <a:latin typeface="HelveticaNeue Regular"/>
              </a:rPr>
              <a:t> </a:t>
            </a:r>
            <a:r>
              <a:rPr lang="id-ID" b="0" i="1" dirty="0" err="1">
                <a:solidFill>
                  <a:srgbClr val="333333"/>
                </a:solidFill>
                <a:effectLst/>
                <a:latin typeface="HelveticaNeue Regular"/>
              </a:rPr>
              <a:t>and</a:t>
            </a:r>
            <a:r>
              <a:rPr lang="id-ID" b="0" i="1" dirty="0">
                <a:solidFill>
                  <a:srgbClr val="333333"/>
                </a:solidFill>
                <a:effectLst/>
                <a:latin typeface="HelveticaNeue Regular"/>
              </a:rPr>
              <a:t> </a:t>
            </a:r>
            <a:r>
              <a:rPr lang="id-ID" b="0" i="1" dirty="0" err="1">
                <a:solidFill>
                  <a:srgbClr val="333333"/>
                </a:solidFill>
                <a:effectLst/>
                <a:latin typeface="HelveticaNeue Regular"/>
              </a:rPr>
              <a:t>Intelligent</a:t>
            </a:r>
            <a:r>
              <a:rPr lang="id-ID" b="0" i="1" dirty="0">
                <a:solidFill>
                  <a:srgbClr val="333333"/>
                </a:solidFill>
                <a:effectLst/>
                <a:latin typeface="HelveticaNeue Regular"/>
              </a:rPr>
              <a:t> Systems (ICETSIS)</a:t>
            </a:r>
            <a:r>
              <a:rPr lang="id-ID" b="0" i="0" dirty="0">
                <a:solidFill>
                  <a:srgbClr val="333333"/>
                </a:solidFill>
                <a:effectLst/>
                <a:latin typeface="HelveticaNeue Regular"/>
              </a:rPr>
              <a:t>, Manama, Bahrain, 2024, </a:t>
            </a:r>
            <a:r>
              <a:rPr lang="id-ID" b="0" i="0" dirty="0" err="1">
                <a:solidFill>
                  <a:srgbClr val="333333"/>
                </a:solidFill>
                <a:effectLst/>
                <a:latin typeface="HelveticaNeue Regular"/>
              </a:rPr>
              <a:t>pp</a:t>
            </a:r>
            <a:r>
              <a:rPr lang="id-ID" b="0" i="0" dirty="0">
                <a:solidFill>
                  <a:srgbClr val="333333"/>
                </a:solidFill>
                <a:effectLst/>
                <a:latin typeface="HelveticaNeue Regular"/>
              </a:rPr>
              <a:t>. 1103-1107</a:t>
            </a:r>
            <a:r>
              <a:rPr lang="en-US" dirty="0">
                <a:solidFill>
                  <a:srgbClr val="333333"/>
                </a:solidFill>
                <a:latin typeface="HelveticaNeue Regular"/>
              </a:rPr>
              <a:t>.</a:t>
            </a:r>
            <a:endParaRPr lang="en-US" dirty="0"/>
          </a:p>
          <a:p>
            <a:r>
              <a:rPr lang="en-US" dirty="0"/>
              <a:t>HKI:</a:t>
            </a:r>
          </a:p>
          <a:p>
            <a:pPr lvl="1"/>
            <a:r>
              <a:rPr lang="en-US" dirty="0"/>
              <a:t>Paten </a:t>
            </a:r>
            <a:r>
              <a:rPr lang="en-US" dirty="0" err="1"/>
              <a:t>Sederhana</a:t>
            </a:r>
            <a:r>
              <a:rPr lang="en-US" dirty="0"/>
              <a:t>: S00202307045 (2023) “</a:t>
            </a:r>
            <a:r>
              <a:rPr lang="pt-BR" dirty="0"/>
              <a:t>METODE PENILAIAN VALIDITAS KODE PROGRAM APLIKASI MOBILE SECARA OTOMATIS PADA SERVER</a:t>
            </a:r>
            <a:r>
              <a:rPr lang="en-US" dirty="0"/>
              <a:t>”.</a:t>
            </a:r>
          </a:p>
          <a:p>
            <a:pPr lvl="1"/>
            <a:r>
              <a:rPr lang="en-US" dirty="0"/>
              <a:t>Hak </a:t>
            </a:r>
            <a:r>
              <a:rPr lang="en-US" dirty="0" err="1"/>
              <a:t>Cipta</a:t>
            </a:r>
            <a:r>
              <a:rPr lang="en-US" dirty="0"/>
              <a:t>:  EC00202252823 (2022) “APLAS for XML”</a:t>
            </a:r>
          </a:p>
          <a:p>
            <a:pPr lvl="1"/>
            <a:r>
              <a:rPr lang="en-US" dirty="0"/>
              <a:t>Hak </a:t>
            </a:r>
            <a:r>
              <a:rPr lang="en-US" dirty="0" err="1"/>
              <a:t>Cipta</a:t>
            </a:r>
            <a:r>
              <a:rPr lang="en-US" dirty="0"/>
              <a:t>: EC002024225436 (2024) “Web FPLAS – Flutter Programming Learning Assistance System”</a:t>
            </a:r>
          </a:p>
          <a:p>
            <a:r>
              <a:rPr lang="en-US" dirty="0"/>
              <a:t>Buku Referensi:</a:t>
            </a:r>
          </a:p>
          <a:p>
            <a:pPr lvl="1"/>
            <a:r>
              <a:rPr lang="en-US" dirty="0"/>
              <a:t>2023, “</a:t>
            </a:r>
            <a:r>
              <a:rPr lang="id-ID" dirty="0"/>
              <a:t>Mudah belajar dasar pemrograman </a:t>
            </a:r>
            <a:r>
              <a:rPr lang="id-ID" dirty="0" err="1"/>
              <a:t>mobile</a:t>
            </a:r>
            <a:r>
              <a:rPr lang="id-ID" dirty="0"/>
              <a:t> dengan android studio</a:t>
            </a:r>
            <a:r>
              <a:rPr lang="en-US" dirty="0"/>
              <a:t>”, ISBN: </a:t>
            </a:r>
            <a:r>
              <a:rPr lang="id-ID" dirty="0"/>
              <a:t>978-623-130-305-9</a:t>
            </a:r>
            <a:endParaRPr lang="en-US" dirty="0"/>
          </a:p>
          <a:p>
            <a:pPr lvl="1"/>
            <a:r>
              <a:rPr lang="en-US" dirty="0"/>
              <a:t>2024, “Dasar </a:t>
            </a:r>
            <a:r>
              <a:rPr lang="en-US" dirty="0" err="1"/>
              <a:t>pengembangan</a:t>
            </a:r>
            <a:r>
              <a:rPr lang="en-US" dirty="0"/>
              <a:t> </a:t>
            </a:r>
            <a:r>
              <a:rPr lang="en-US" dirty="0" err="1"/>
              <a:t>aplikasi</a:t>
            </a:r>
            <a:r>
              <a:rPr lang="en-US" dirty="0"/>
              <a:t> android </a:t>
            </a:r>
            <a:r>
              <a:rPr lang="en-US" dirty="0" err="1"/>
              <a:t>dengan</a:t>
            </a:r>
            <a:r>
              <a:rPr lang="en-US" dirty="0"/>
              <a:t> firebase”, ISBN: 978-623-502-159-1</a:t>
            </a:r>
          </a:p>
          <a:p>
            <a:pPr lvl="1"/>
            <a:r>
              <a:rPr lang="en-US" dirty="0"/>
              <a:t>2024, “Dasar framework Flutter untuk </a:t>
            </a:r>
            <a:r>
              <a:rPr lang="en-US" dirty="0" err="1"/>
              <a:t>aplikasi</a:t>
            </a:r>
            <a:r>
              <a:rPr lang="en-US" dirty="0"/>
              <a:t> Android”, ISBN: 978-623-502-313-7</a:t>
            </a:r>
          </a:p>
          <a:p>
            <a:pPr lvl="1"/>
            <a:endParaRPr lang="en-US" dirty="0"/>
          </a:p>
          <a:p>
            <a:pPr lvl="1"/>
            <a:endParaRPr lang="id-ID" dirty="0"/>
          </a:p>
        </p:txBody>
      </p:sp>
      <p:pic>
        <p:nvPicPr>
          <p:cNvPr id="4098" name="Picture 2">
            <a:extLst>
              <a:ext uri="{FF2B5EF4-FFF2-40B4-BE49-F238E27FC236}">
                <a16:creationId xmlns:a16="http://schemas.microsoft.com/office/drawing/2014/main" id="{94838D60-D786-50BF-1965-697082F659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46"/>
          <a:stretch/>
        </p:blipFill>
        <p:spPr bwMode="auto">
          <a:xfrm>
            <a:off x="9144690" y="440446"/>
            <a:ext cx="2605277" cy="385638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63DF4E6-724B-DC9B-25C9-47B3842DE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2870" y="2561171"/>
            <a:ext cx="2726249" cy="38563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DCA307F-D495-B7C0-03EE-13B96EBBCFB0}"/>
              </a:ext>
            </a:extLst>
          </p:cNvPr>
          <p:cNvPicPr>
            <a:picLocks noChangeAspect="1"/>
          </p:cNvPicPr>
          <p:nvPr/>
        </p:nvPicPr>
        <p:blipFill>
          <a:blip r:embed="rId4"/>
          <a:stretch>
            <a:fillRect/>
          </a:stretch>
        </p:blipFill>
        <p:spPr>
          <a:xfrm>
            <a:off x="9565167" y="3349439"/>
            <a:ext cx="2467903" cy="3429000"/>
          </a:xfrm>
          <a:prstGeom prst="rect">
            <a:avLst/>
          </a:prstGeom>
        </p:spPr>
      </p:pic>
    </p:spTree>
    <p:extLst>
      <p:ext uri="{BB962C8B-B14F-4D97-AF65-F5344CB8AC3E}">
        <p14:creationId xmlns:p14="http://schemas.microsoft.com/office/powerpoint/2010/main" val="2341992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4265-98E6-EC27-7C33-71452520AB99}"/>
              </a:ext>
            </a:extLst>
          </p:cNvPr>
          <p:cNvSpPr>
            <a:spLocks noGrp="1"/>
          </p:cNvSpPr>
          <p:nvPr>
            <p:ph type="title"/>
          </p:nvPr>
        </p:nvSpPr>
        <p:spPr/>
        <p:txBody>
          <a:bodyPr/>
          <a:lstStyle/>
          <a:p>
            <a:r>
              <a:rPr lang="en-US" dirty="0"/>
              <a:t>Bahan background</a:t>
            </a:r>
            <a:endParaRPr lang="id-ID" dirty="0"/>
          </a:p>
        </p:txBody>
      </p:sp>
      <p:pic>
        <p:nvPicPr>
          <p:cNvPr id="2050" name="Picture 2" descr="Training Android Programming Fundamentals | Toko Kece Unesa">
            <a:extLst>
              <a:ext uri="{FF2B5EF4-FFF2-40B4-BE49-F238E27FC236}">
                <a16:creationId xmlns:a16="http://schemas.microsoft.com/office/drawing/2014/main" id="{274C9F88-8428-1DBE-3783-3590B49A1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8" y="4205702"/>
            <a:ext cx="4876800" cy="25812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Step-by-Step Guide to Learn Your First Programming Language">
            <a:extLst>
              <a:ext uri="{FF2B5EF4-FFF2-40B4-BE49-F238E27FC236}">
                <a16:creationId xmlns:a16="http://schemas.microsoft.com/office/drawing/2014/main" id="{C687A066-5409-FB1D-9E85-5D43A57B3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3234" y="239714"/>
            <a:ext cx="6188765" cy="3237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351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163</TotalTime>
  <Words>1303</Words>
  <Application>Microsoft Office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-apple-system</vt:lpstr>
      <vt:lpstr>HelveticaNeue Regular</vt:lpstr>
      <vt:lpstr>TimesNewRomanPSMT</vt:lpstr>
      <vt:lpstr>Aptos</vt:lpstr>
      <vt:lpstr>Aptos Display</vt:lpstr>
      <vt:lpstr>Arial</vt:lpstr>
      <vt:lpstr>Calibri</vt:lpstr>
      <vt:lpstr>Montserrat</vt:lpstr>
      <vt:lpstr>Office Theme</vt:lpstr>
      <vt:lpstr>Buat desain poster ukuran</vt:lpstr>
      <vt:lpstr>Contoh</vt:lpstr>
      <vt:lpstr>Judul</vt:lpstr>
      <vt:lpstr>Identitas</vt:lpstr>
      <vt:lpstr>Resume</vt:lpstr>
      <vt:lpstr>Model sistem</vt:lpstr>
      <vt:lpstr>Peta jalan penelitian</vt:lpstr>
      <vt:lpstr>Java Android Programming Learning Assistance System</vt:lpstr>
      <vt:lpstr>Flutter Programming Learning Assistance System</vt:lpstr>
      <vt:lpstr>Luaran Lainnya</vt:lpstr>
      <vt:lpstr>Bahan background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 WS</dc:creator>
  <cp:lastModifiedBy>Yan WS</cp:lastModifiedBy>
  <cp:revision>10</cp:revision>
  <dcterms:created xsi:type="dcterms:W3CDTF">2024-12-05T03:20:29Z</dcterms:created>
  <dcterms:modified xsi:type="dcterms:W3CDTF">2024-12-06T08:26:53Z</dcterms:modified>
</cp:coreProperties>
</file>