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0" r:id="rId5"/>
    <p:sldId id="258" r:id="rId6"/>
    <p:sldId id="259" r:id="rId7"/>
    <p:sldId id="261" r:id="rId8"/>
    <p:sldId id="264" r:id="rId9"/>
    <p:sldId id="266" r:id="rId10"/>
    <p:sldId id="267" r:id="rId11"/>
    <p:sldId id="265" r:id="rId1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9" d="100"/>
          <a:sy n="89" d="100"/>
        </p:scale>
        <p:origin x="891"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E26E-43A0-83CB-18AE-27CC26677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ED6D3B2C-9B3C-26F2-0D81-D0527E48F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B8202740-B046-CD9D-BEDD-FE9B45D3458E}"/>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5" name="Footer Placeholder 4">
            <a:extLst>
              <a:ext uri="{FF2B5EF4-FFF2-40B4-BE49-F238E27FC236}">
                <a16:creationId xmlns:a16="http://schemas.microsoft.com/office/drawing/2014/main" id="{ABD7E8F5-8927-B356-339C-DCE32F4C5A5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3921708-800C-4402-78CF-B89D1A28ACD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4386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815-1348-B35A-127B-E331D9A04F12}"/>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E3A65080-95C7-C5DD-34F9-B248B5061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FD291D9-B43D-E887-9B3C-9ED45E14FA7A}"/>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5" name="Footer Placeholder 4">
            <a:extLst>
              <a:ext uri="{FF2B5EF4-FFF2-40B4-BE49-F238E27FC236}">
                <a16:creationId xmlns:a16="http://schemas.microsoft.com/office/drawing/2014/main" id="{A7A55D0B-CAC5-642D-D20E-6009C763A6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308E4C8-673B-E399-B09B-8828162E19DE}"/>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5307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05B1-208D-E174-F744-228C05AEB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EB869390-A982-4447-C95F-C294B6C69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54DC07-5FFE-08D4-B312-15BDC432455A}"/>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5" name="Footer Placeholder 4">
            <a:extLst>
              <a:ext uri="{FF2B5EF4-FFF2-40B4-BE49-F238E27FC236}">
                <a16:creationId xmlns:a16="http://schemas.microsoft.com/office/drawing/2014/main" id="{90B2765E-73BD-A0AB-EA16-DF3EAFC8001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3D7C07C-C34F-BA80-6085-19156AE2A34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76808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9A2-A7EF-3180-385F-BE9A0974381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23C88722-A621-D8C1-C0EA-9D2192CD6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9C9218B3-CF53-089D-DD58-FCAB4D6845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898EB3A2-2A16-81F8-D4FD-F0136000EC2A}"/>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6" name="Footer Placeholder 5">
            <a:extLst>
              <a:ext uri="{FF2B5EF4-FFF2-40B4-BE49-F238E27FC236}">
                <a16:creationId xmlns:a16="http://schemas.microsoft.com/office/drawing/2014/main" id="{9DFBF2B3-6992-6313-2200-32AAA9DE22B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9E49A8B-C2F2-029D-CA4C-050CCFB8D66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91086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6EA8-4D0C-CD83-CA22-015CDF613D4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AF5679D-09B3-4903-F4D6-C99F7529B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B533B-DE26-6E0F-11A7-A4A606ACD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999EDE-6B83-E1D9-7134-247BAD225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89715-6582-B09E-E880-4077886E1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B917CE50-5BFA-CC1B-8193-4A44408C3E09}"/>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8" name="Footer Placeholder 7">
            <a:extLst>
              <a:ext uri="{FF2B5EF4-FFF2-40B4-BE49-F238E27FC236}">
                <a16:creationId xmlns:a16="http://schemas.microsoft.com/office/drawing/2014/main" id="{20AAB8B5-38FD-E4CA-6961-C908FC69B42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A6D2B3E-49BC-8187-42AC-5E3705F648E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10786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A768-883E-C269-5E04-A3B4437C6C5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5FA3112D-BA02-1A4B-7A1F-1CEFF48B461E}"/>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4" name="Footer Placeholder 3">
            <a:extLst>
              <a:ext uri="{FF2B5EF4-FFF2-40B4-BE49-F238E27FC236}">
                <a16:creationId xmlns:a16="http://schemas.microsoft.com/office/drawing/2014/main" id="{B7E07DE2-5155-9A95-C4BD-26CAF2902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A1CDC66A-AAB6-B9E0-40A2-49724C119EE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9291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B4BB5-61A1-AE55-4EEC-C08E3C7E2AC9}"/>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3" name="Footer Placeholder 2">
            <a:extLst>
              <a:ext uri="{FF2B5EF4-FFF2-40B4-BE49-F238E27FC236}">
                <a16:creationId xmlns:a16="http://schemas.microsoft.com/office/drawing/2014/main" id="{DACDE05C-C701-0A1B-0D5E-A65252F7698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ADB98864-1363-D605-46D1-72833064B72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61933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EEE6-92B3-2D4C-A77B-F80A4032C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50751178-E92C-F995-2473-D53B35E55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CB245EFF-D851-32E6-6680-11FD18E84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46E0A-F793-69B0-71DD-D0EDE3A06AEF}"/>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6" name="Footer Placeholder 5">
            <a:extLst>
              <a:ext uri="{FF2B5EF4-FFF2-40B4-BE49-F238E27FC236}">
                <a16:creationId xmlns:a16="http://schemas.microsoft.com/office/drawing/2014/main" id="{3B1F4B4F-EA44-D290-B861-9D067167C15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59E743-52BD-7864-3613-10A05D70D9B8}"/>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25817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E4FE-0A1B-01CD-58AE-B2D1555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ECC21CD7-7DAC-A987-03DA-17064AE2C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BFE0A2DC-80C4-53A0-23BA-3CCDF847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E3FE85-F0F3-5627-695E-3F2712807D12}"/>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6" name="Footer Placeholder 5">
            <a:extLst>
              <a:ext uri="{FF2B5EF4-FFF2-40B4-BE49-F238E27FC236}">
                <a16:creationId xmlns:a16="http://schemas.microsoft.com/office/drawing/2014/main" id="{58394787-AF2C-F7AF-EC83-0CDC9421E72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C19A17D-0CB6-3CEC-5A7C-17F07198A4D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402675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3176-C14A-6379-4B2A-F8A90A1BA714}"/>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95CBBBC-B0EF-B5F0-6E6C-4C683A253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A2D6087-4FEA-8F4E-F393-FD424FA87595}"/>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5" name="Footer Placeholder 4">
            <a:extLst>
              <a:ext uri="{FF2B5EF4-FFF2-40B4-BE49-F238E27FC236}">
                <a16:creationId xmlns:a16="http://schemas.microsoft.com/office/drawing/2014/main" id="{F5728039-69E9-EE9E-5AE0-78E8D51DF5E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7EE694CF-855C-3B49-DAC0-CC33FCA312F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7597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6CB2C-9FBF-3BC1-ABDD-8E828D663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B9F3E2F-2261-89B3-FCC8-85054947B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2C864CA-DC0C-9D08-93F2-9EBDB575EE49}"/>
              </a:ext>
            </a:extLst>
          </p:cNvPr>
          <p:cNvSpPr>
            <a:spLocks noGrp="1"/>
          </p:cNvSpPr>
          <p:nvPr>
            <p:ph type="dt" sz="half" idx="10"/>
          </p:nvPr>
        </p:nvSpPr>
        <p:spPr/>
        <p:txBody>
          <a:bodyPr/>
          <a:lstStyle/>
          <a:p>
            <a:fld id="{3FC259D9-6AA2-4FD8-9DB3-3084D6164E87}" type="datetimeFigureOut">
              <a:rPr lang="id-ID" smtClean="0"/>
              <a:t>09/12/2024</a:t>
            </a:fld>
            <a:endParaRPr lang="id-ID"/>
          </a:p>
        </p:txBody>
      </p:sp>
      <p:sp>
        <p:nvSpPr>
          <p:cNvPr id="5" name="Footer Placeholder 4">
            <a:extLst>
              <a:ext uri="{FF2B5EF4-FFF2-40B4-BE49-F238E27FC236}">
                <a16:creationId xmlns:a16="http://schemas.microsoft.com/office/drawing/2014/main" id="{46AF1ABE-8EE2-DF3F-0B6A-1CF50A5FE1C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DED8869-745D-B44F-92A9-EE4EE72DECBF}"/>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30800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0FDC6-9F40-B0DB-8213-54B263C87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8CC4831-7BFA-E813-15E6-2FE18DF0B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C572E95-83FB-6A05-EE8D-9EFCDE2ED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C259D9-6AA2-4FD8-9DB3-3084D6164E87}" type="datetimeFigureOut">
              <a:rPr lang="id-ID" smtClean="0"/>
              <a:t>09/12/2024</a:t>
            </a:fld>
            <a:endParaRPr lang="id-ID"/>
          </a:p>
        </p:txBody>
      </p:sp>
      <p:sp>
        <p:nvSpPr>
          <p:cNvPr id="5" name="Footer Placeholder 4">
            <a:extLst>
              <a:ext uri="{FF2B5EF4-FFF2-40B4-BE49-F238E27FC236}">
                <a16:creationId xmlns:a16="http://schemas.microsoft.com/office/drawing/2014/main" id="{59D4543F-EF09-FCF5-0A83-E593F24E3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9A3460D4-8BA5-6B8A-CAEC-B6662C9B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A2D16-AD92-4EDF-A5B8-ED150B20D672}" type="slidenum">
              <a:rPr lang="id-ID" smtClean="0"/>
              <a:t>‹#›</a:t>
            </a:fld>
            <a:endParaRPr lang="id-ID"/>
          </a:p>
        </p:txBody>
      </p:sp>
    </p:spTree>
    <p:extLst>
      <p:ext uri="{BB962C8B-B14F-4D97-AF65-F5344CB8AC3E}">
        <p14:creationId xmlns:p14="http://schemas.microsoft.com/office/powerpoint/2010/main" val="419970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qulis@polinema.ac.id"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8B2-6C6E-FDEF-FEE3-B676EA5EBEF9}"/>
              </a:ext>
            </a:extLst>
          </p:cNvPr>
          <p:cNvSpPr>
            <a:spLocks noGrp="1"/>
          </p:cNvSpPr>
          <p:nvPr>
            <p:ph type="ctrTitle"/>
          </p:nvPr>
        </p:nvSpPr>
        <p:spPr/>
        <p:txBody>
          <a:bodyPr/>
          <a:lstStyle/>
          <a:p>
            <a:r>
              <a:rPr lang="en-US" dirty="0"/>
              <a:t>Buat </a:t>
            </a:r>
            <a:r>
              <a:rPr lang="en-US" dirty="0" err="1"/>
              <a:t>desain</a:t>
            </a:r>
            <a:r>
              <a:rPr lang="en-US" dirty="0"/>
              <a:t> poster </a:t>
            </a:r>
            <a:r>
              <a:rPr lang="en-US" dirty="0" err="1"/>
              <a:t>ukuran</a:t>
            </a:r>
            <a:endParaRPr lang="id-ID" dirty="0"/>
          </a:p>
        </p:txBody>
      </p:sp>
      <p:sp>
        <p:nvSpPr>
          <p:cNvPr id="3" name="Subtitle 2">
            <a:extLst>
              <a:ext uri="{FF2B5EF4-FFF2-40B4-BE49-F238E27FC236}">
                <a16:creationId xmlns:a16="http://schemas.microsoft.com/office/drawing/2014/main" id="{D789E6D2-BD57-DAF8-BDC8-F1BE445C7A15}"/>
              </a:ext>
            </a:extLst>
          </p:cNvPr>
          <p:cNvSpPr>
            <a:spLocks noGrp="1"/>
          </p:cNvSpPr>
          <p:nvPr>
            <p:ph type="subTitle" idx="1"/>
          </p:nvPr>
        </p:nvSpPr>
        <p:spPr/>
        <p:txBody>
          <a:bodyPr>
            <a:normAutofit/>
          </a:bodyPr>
          <a:lstStyle/>
          <a:p>
            <a:r>
              <a:rPr lang="id-ID" sz="2800" b="0" i="0" dirty="0">
                <a:solidFill>
                  <a:srgbClr val="000000"/>
                </a:solidFill>
                <a:effectLst/>
                <a:latin typeface="TimesNewRomanPSMT"/>
              </a:rPr>
              <a:t>Poster/X-</a:t>
            </a:r>
            <a:r>
              <a:rPr lang="id-ID" sz="2800" b="0" i="0" dirty="0" err="1">
                <a:solidFill>
                  <a:srgbClr val="000000"/>
                </a:solidFill>
                <a:effectLst/>
                <a:latin typeface="TimesNewRomanPSMT"/>
              </a:rPr>
              <a:t>banner</a:t>
            </a:r>
            <a:r>
              <a:rPr lang="id-ID" sz="2800" b="0" i="0" dirty="0">
                <a:solidFill>
                  <a:srgbClr val="000000"/>
                </a:solidFill>
                <a:effectLst/>
                <a:latin typeface="TimesNewRomanPSMT"/>
              </a:rPr>
              <a:t> dibuat dengan ukuran 160cm x 60cm</a:t>
            </a:r>
            <a:r>
              <a:rPr lang="id-ID" sz="3600" dirty="0"/>
              <a:t> </a:t>
            </a:r>
          </a:p>
        </p:txBody>
      </p:sp>
    </p:spTree>
    <p:extLst>
      <p:ext uri="{BB962C8B-B14F-4D97-AF65-F5344CB8AC3E}">
        <p14:creationId xmlns:p14="http://schemas.microsoft.com/office/powerpoint/2010/main" val="156029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8670-4A76-AC5A-D4AA-F75FA3BA8B54}"/>
              </a:ext>
            </a:extLst>
          </p:cNvPr>
          <p:cNvSpPr>
            <a:spLocks noGrp="1"/>
          </p:cNvSpPr>
          <p:nvPr>
            <p:ph type="title"/>
          </p:nvPr>
        </p:nvSpPr>
        <p:spPr/>
        <p:txBody>
          <a:bodyPr/>
          <a:lstStyle/>
          <a:p>
            <a:r>
              <a:rPr lang="en-US" dirty="0"/>
              <a:t>Contoh</a:t>
            </a:r>
            <a:endParaRPr lang="id-ID" dirty="0"/>
          </a:p>
        </p:txBody>
      </p:sp>
      <p:pic>
        <p:nvPicPr>
          <p:cNvPr id="7" name="Picture 6">
            <a:extLst>
              <a:ext uri="{FF2B5EF4-FFF2-40B4-BE49-F238E27FC236}">
                <a16:creationId xmlns:a16="http://schemas.microsoft.com/office/drawing/2014/main" id="{F6C7DE19-6DDF-C81C-C6AA-09084D2B9669}"/>
              </a:ext>
            </a:extLst>
          </p:cNvPr>
          <p:cNvPicPr>
            <a:picLocks noChangeAspect="1"/>
          </p:cNvPicPr>
          <p:nvPr/>
        </p:nvPicPr>
        <p:blipFill>
          <a:blip r:embed="rId2"/>
          <a:stretch>
            <a:fillRect/>
          </a:stretch>
        </p:blipFill>
        <p:spPr>
          <a:xfrm>
            <a:off x="7487707" y="0"/>
            <a:ext cx="4707317" cy="6858000"/>
          </a:xfrm>
          <a:prstGeom prst="rect">
            <a:avLst/>
          </a:prstGeom>
        </p:spPr>
      </p:pic>
      <p:pic>
        <p:nvPicPr>
          <p:cNvPr id="1030" name="Picture 6" descr="Galeri Poster Skripsi - Prodi Sistem Informasi Undiksha">
            <a:extLst>
              <a:ext uri="{FF2B5EF4-FFF2-40B4-BE49-F238E27FC236}">
                <a16:creationId xmlns:a16="http://schemas.microsoft.com/office/drawing/2014/main" id="{8A83C366-3FD6-B2FA-81A3-66E61EAB4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427" y="-68094"/>
            <a:ext cx="4851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aleri Poster Skripsi - Prodi Sistem Informasi Undiksha">
            <a:extLst>
              <a:ext uri="{FF2B5EF4-FFF2-40B4-BE49-F238E27FC236}">
                <a16:creationId xmlns:a16="http://schemas.microsoft.com/office/drawing/2014/main" id="{909B0CF5-49EA-280B-60A1-A662160FE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127" y="0"/>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4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A313-F675-E6D7-48B1-E407AF5F8AAA}"/>
              </a:ext>
            </a:extLst>
          </p:cNvPr>
          <p:cNvSpPr>
            <a:spLocks noGrp="1"/>
          </p:cNvSpPr>
          <p:nvPr>
            <p:ph type="title"/>
          </p:nvPr>
        </p:nvSpPr>
        <p:spPr/>
        <p:txBody>
          <a:bodyPr/>
          <a:lstStyle/>
          <a:p>
            <a:r>
              <a:rPr lang="en-US" dirty="0"/>
              <a:t>Judul</a:t>
            </a:r>
            <a:endParaRPr lang="id-ID" dirty="0"/>
          </a:p>
        </p:txBody>
      </p:sp>
      <p:sp>
        <p:nvSpPr>
          <p:cNvPr id="3" name="Content Placeholder 2">
            <a:extLst>
              <a:ext uri="{FF2B5EF4-FFF2-40B4-BE49-F238E27FC236}">
                <a16:creationId xmlns:a16="http://schemas.microsoft.com/office/drawing/2014/main" id="{8E8AB909-A2CA-CE75-0617-98AB3A4BBAC7}"/>
              </a:ext>
            </a:extLst>
          </p:cNvPr>
          <p:cNvSpPr>
            <a:spLocks noGrp="1"/>
          </p:cNvSpPr>
          <p:nvPr>
            <p:ph idx="1"/>
          </p:nvPr>
        </p:nvSpPr>
        <p:spPr/>
        <p:txBody>
          <a:bodyPr/>
          <a:lstStyle/>
          <a:p>
            <a:r>
              <a:rPr lang="en-US" dirty="0" err="1"/>
              <a:t>Penelitian</a:t>
            </a:r>
            <a:r>
              <a:rPr lang="en-US" dirty="0"/>
              <a:t> Produk </a:t>
            </a:r>
            <a:r>
              <a:rPr lang="en-US" dirty="0" err="1"/>
              <a:t>Vokasi</a:t>
            </a:r>
            <a:endParaRPr lang="en-US" dirty="0"/>
          </a:p>
          <a:p>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Inovasi</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Intelligent </a:t>
            </a:r>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Computer-Assisted</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Learning pada Platform Pembelajaran Pemrograman Aplikasi Mobile </a:t>
            </a:r>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Dengan</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a:t>
            </a:r>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Menerapkan</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Mekanisme Unit Testing Dan Integration Testing</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d-ID" dirty="0"/>
          </a:p>
        </p:txBody>
      </p:sp>
      <p:pic>
        <p:nvPicPr>
          <p:cNvPr id="4098" name="Picture 2">
            <a:extLst>
              <a:ext uri="{FF2B5EF4-FFF2-40B4-BE49-F238E27FC236}">
                <a16:creationId xmlns:a16="http://schemas.microsoft.com/office/drawing/2014/main" id="{6C1F305D-9855-4830-0220-31644CCB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519" y="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Polinema – Himpunan Penerjemah Indonesia">
            <a:extLst>
              <a:ext uri="{FF2B5EF4-FFF2-40B4-BE49-F238E27FC236}">
                <a16:creationId xmlns:a16="http://schemas.microsoft.com/office/drawing/2014/main" id="{512F80BA-5556-F2FF-EA91-5EE2FA675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2268" y="3429000"/>
            <a:ext cx="214312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77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F5BE-A316-7A81-7D9A-4F4C6E2D1E75}"/>
              </a:ext>
            </a:extLst>
          </p:cNvPr>
          <p:cNvSpPr>
            <a:spLocks noGrp="1"/>
          </p:cNvSpPr>
          <p:nvPr>
            <p:ph type="title"/>
          </p:nvPr>
        </p:nvSpPr>
        <p:spPr/>
        <p:txBody>
          <a:bodyPr/>
          <a:lstStyle/>
          <a:p>
            <a:r>
              <a:rPr lang="en-US" dirty="0" err="1"/>
              <a:t>Identitas</a:t>
            </a:r>
            <a:endParaRPr lang="id-ID" dirty="0"/>
          </a:p>
        </p:txBody>
      </p:sp>
      <p:sp>
        <p:nvSpPr>
          <p:cNvPr id="3" name="Content Placeholder 2">
            <a:extLst>
              <a:ext uri="{FF2B5EF4-FFF2-40B4-BE49-F238E27FC236}">
                <a16:creationId xmlns:a16="http://schemas.microsoft.com/office/drawing/2014/main" id="{ABB147A2-2AA3-B5DD-1770-EB8758C45368}"/>
              </a:ext>
            </a:extLst>
          </p:cNvPr>
          <p:cNvSpPr>
            <a:spLocks noGrp="1"/>
          </p:cNvSpPr>
          <p:nvPr>
            <p:ph idx="1"/>
          </p:nvPr>
        </p:nvSpPr>
        <p:spPr>
          <a:xfrm>
            <a:off x="1741250" y="1825625"/>
            <a:ext cx="9612549" cy="4351338"/>
          </a:xfrm>
        </p:spPr>
        <p:txBody>
          <a:bodyPr>
            <a:normAutofit lnSpcReduction="10000"/>
          </a:bodyPr>
          <a:lstStyle/>
          <a:p>
            <a:r>
              <a:rPr lang="en-US" dirty="0"/>
              <a:t>Ketua </a:t>
            </a:r>
            <a:r>
              <a:rPr lang="en-US" dirty="0" err="1"/>
              <a:t>Peneliti</a:t>
            </a:r>
            <a:r>
              <a:rPr lang="en-US" dirty="0"/>
              <a:t>:</a:t>
            </a:r>
          </a:p>
          <a:p>
            <a:pPr lvl="1"/>
            <a:r>
              <a:rPr lang="en-US" dirty="0"/>
              <a:t>Ir. Yan Watequlis Syaifudin, ST., M.MT., Ph.D.</a:t>
            </a:r>
          </a:p>
          <a:p>
            <a:pPr lvl="1"/>
            <a:r>
              <a:rPr lang="en-US" dirty="0" err="1"/>
              <a:t>Laboratorium</a:t>
            </a:r>
            <a:r>
              <a:rPr lang="en-US" dirty="0"/>
              <a:t> Applied Informatics, Jurusan Teknologi </a:t>
            </a:r>
            <a:r>
              <a:rPr lang="en-US" dirty="0" err="1"/>
              <a:t>Informasi</a:t>
            </a:r>
            <a:r>
              <a:rPr lang="en-US" dirty="0"/>
              <a:t>, </a:t>
            </a:r>
            <a:r>
              <a:rPr lang="en-US" dirty="0" err="1"/>
              <a:t>Politeknik</a:t>
            </a:r>
            <a:r>
              <a:rPr lang="en-US" dirty="0"/>
              <a:t> Negeri Malang</a:t>
            </a:r>
          </a:p>
          <a:p>
            <a:pPr lvl="1"/>
            <a:r>
              <a:rPr lang="en-US" dirty="0"/>
              <a:t>Email: </a:t>
            </a:r>
            <a:r>
              <a:rPr lang="en-US" dirty="0">
                <a:hlinkClick r:id="rId2"/>
              </a:rPr>
              <a:t>qulis@polinema.ac.id</a:t>
            </a:r>
            <a:r>
              <a:rPr lang="en-US" dirty="0"/>
              <a:t>, tel. 082131552688</a:t>
            </a:r>
          </a:p>
          <a:p>
            <a:r>
              <a:rPr lang="en-US" dirty="0"/>
              <a:t>Anggota 1</a:t>
            </a:r>
          </a:p>
          <a:p>
            <a:pPr lvl="1"/>
            <a:r>
              <a:rPr lang="en-US" dirty="0"/>
              <a:t>Dr. Dewi </a:t>
            </a:r>
            <a:r>
              <a:rPr lang="en-US" dirty="0" err="1"/>
              <a:t>Yanti</a:t>
            </a:r>
            <a:r>
              <a:rPr lang="en-US" dirty="0"/>
              <a:t> Liliana, </a:t>
            </a:r>
            <a:r>
              <a:rPr lang="en-US" dirty="0" err="1"/>
              <a:t>S.Kom</a:t>
            </a:r>
            <a:r>
              <a:rPr lang="en-US" dirty="0"/>
              <a:t>., </a:t>
            </a:r>
            <a:r>
              <a:rPr lang="en-US" dirty="0" err="1"/>
              <a:t>M.Kom</a:t>
            </a:r>
            <a:r>
              <a:rPr lang="en-US" dirty="0"/>
              <a:t>.</a:t>
            </a:r>
          </a:p>
          <a:p>
            <a:pPr lvl="1"/>
            <a:r>
              <a:rPr lang="en-US" dirty="0" err="1"/>
              <a:t>Politeknik</a:t>
            </a:r>
            <a:r>
              <a:rPr lang="en-US" dirty="0"/>
              <a:t> Negeri Jakarta</a:t>
            </a:r>
          </a:p>
          <a:p>
            <a:r>
              <a:rPr lang="en-US" dirty="0"/>
              <a:t>Anggota 2</a:t>
            </a:r>
          </a:p>
          <a:p>
            <a:pPr lvl="1"/>
            <a:r>
              <a:rPr lang="en-US" dirty="0"/>
              <a:t>Ando Baso </a:t>
            </a:r>
            <a:r>
              <a:rPr lang="en-US" dirty="0" err="1"/>
              <a:t>Kaswar</a:t>
            </a:r>
            <a:endParaRPr lang="en-US" dirty="0"/>
          </a:p>
          <a:p>
            <a:pPr lvl="1"/>
            <a:r>
              <a:rPr lang="en-US" dirty="0"/>
              <a:t>Universitas Negeri Makassar</a:t>
            </a:r>
            <a:endParaRPr lang="id-ID" dirty="0"/>
          </a:p>
        </p:txBody>
      </p:sp>
      <p:pic>
        <p:nvPicPr>
          <p:cNvPr id="2050" name="Picture 2" descr="Yan Watequlis Syaifudin - Chief Technology Officer - PT Digital Solusi Grup  | LinkedIn">
            <a:extLst>
              <a:ext uri="{FF2B5EF4-FFF2-40B4-BE49-F238E27FC236}">
                <a16:creationId xmlns:a16="http://schemas.microsoft.com/office/drawing/2014/main" id="{C8E4F68A-BFC6-F6DD-A142-7AF05C9EC6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48" y="1905138"/>
            <a:ext cx="1321904" cy="13219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ewi Yanti LILIANA | Associate Professor | Doctor of Engineering |  Politeknik Negeri Jakarta, Jakarta | PNJ | Department of Informatics |  Research profile">
            <a:extLst>
              <a:ext uri="{FF2B5EF4-FFF2-40B4-BE49-F238E27FC236}">
                <a16:creationId xmlns:a16="http://schemas.microsoft.com/office/drawing/2014/main" id="{B45A0E8D-F813-9829-14FB-3BCBB2C72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248" y="3379115"/>
            <a:ext cx="1321905" cy="13219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di KASWAR | Master of Technology | Universitas Negeri Makassar, Makassar  | UNM | Teknik Komputer | Research profile">
            <a:extLst>
              <a:ext uri="{FF2B5EF4-FFF2-40B4-BE49-F238E27FC236}">
                <a16:creationId xmlns:a16="http://schemas.microsoft.com/office/drawing/2014/main" id="{AA1B3289-B454-F617-45DB-AC6B931D5C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248" y="4856870"/>
            <a:ext cx="1321904" cy="132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8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4C8E-90CE-C3FE-CF32-4A9B0F689E86}"/>
              </a:ext>
            </a:extLst>
          </p:cNvPr>
          <p:cNvSpPr>
            <a:spLocks noGrp="1"/>
          </p:cNvSpPr>
          <p:nvPr>
            <p:ph type="title"/>
          </p:nvPr>
        </p:nvSpPr>
        <p:spPr/>
        <p:txBody>
          <a:bodyPr/>
          <a:lstStyle/>
          <a:p>
            <a:r>
              <a:rPr lang="en-US" dirty="0"/>
              <a:t>Resume</a:t>
            </a:r>
            <a:endParaRPr lang="id-ID" dirty="0"/>
          </a:p>
        </p:txBody>
      </p:sp>
      <p:sp>
        <p:nvSpPr>
          <p:cNvPr id="3" name="Content Placeholder 2">
            <a:extLst>
              <a:ext uri="{FF2B5EF4-FFF2-40B4-BE49-F238E27FC236}">
                <a16:creationId xmlns:a16="http://schemas.microsoft.com/office/drawing/2014/main" id="{6CC54657-777D-A729-821C-C5FD380AA719}"/>
              </a:ext>
            </a:extLst>
          </p:cNvPr>
          <p:cNvSpPr>
            <a:spLocks noGrp="1"/>
          </p:cNvSpPr>
          <p:nvPr>
            <p:ph idx="1"/>
          </p:nvPr>
        </p:nvSpPr>
        <p:spPr>
          <a:xfrm>
            <a:off x="838200" y="1825625"/>
            <a:ext cx="6311630" cy="4667250"/>
          </a:xfrm>
        </p:spPr>
        <p:txBody>
          <a:bodyPr>
            <a:normAutofit fontScale="55000" lnSpcReduction="20000"/>
          </a:bodyPr>
          <a:lstStyle/>
          <a:p>
            <a:pPr algn="l"/>
            <a:r>
              <a:rPr lang="en-US" b="0" i="0" dirty="0">
                <a:solidFill>
                  <a:srgbClr val="121512"/>
                </a:solidFill>
                <a:effectLst/>
                <a:latin typeface="-apple-system"/>
              </a:rPr>
              <a:t>Perkembangan </a:t>
            </a:r>
            <a:r>
              <a:rPr lang="id-ID" b="0" i="0" dirty="0">
                <a:solidFill>
                  <a:srgbClr val="121512"/>
                </a:solidFill>
                <a:effectLst/>
                <a:latin typeface="-apple-system"/>
              </a:rPr>
              <a:t>ekonomi digital</a:t>
            </a:r>
            <a:r>
              <a:rPr lang="en-US" b="0" i="0" dirty="0">
                <a:solidFill>
                  <a:srgbClr val="121512"/>
                </a:solidFill>
                <a:effectLst/>
                <a:latin typeface="-apple-system"/>
              </a:rPr>
              <a:t> </a:t>
            </a:r>
            <a:r>
              <a:rPr lang="en-US" b="0" i="0" dirty="0" err="1">
                <a:solidFill>
                  <a:srgbClr val="121512"/>
                </a:solidFill>
                <a:effectLst/>
                <a:latin typeface="-apple-system"/>
              </a:rPr>
              <a:t>telah</a:t>
            </a:r>
            <a:r>
              <a:rPr lang="en-US" b="0" i="0" dirty="0">
                <a:solidFill>
                  <a:srgbClr val="121512"/>
                </a:solidFill>
                <a:effectLst/>
                <a:latin typeface="-apple-system"/>
              </a:rPr>
              <a:t> </a:t>
            </a:r>
            <a:r>
              <a:rPr lang="en-US" b="0" i="0" dirty="0" err="1">
                <a:solidFill>
                  <a:srgbClr val="121512"/>
                </a:solidFill>
                <a:effectLst/>
                <a:latin typeface="-apple-system"/>
              </a:rPr>
              <a:t>meningkatkan</a:t>
            </a:r>
            <a:r>
              <a:rPr lang="id-ID" b="0" i="0" dirty="0">
                <a:solidFill>
                  <a:srgbClr val="121512"/>
                </a:solidFill>
                <a:effectLst/>
                <a:latin typeface="-apple-system"/>
              </a:rPr>
              <a:t> popularitas </a:t>
            </a:r>
            <a:r>
              <a:rPr lang="id-ID" b="0" i="0" dirty="0" err="1">
                <a:solidFill>
                  <a:srgbClr val="121512"/>
                </a:solidFill>
                <a:effectLst/>
                <a:latin typeface="-apple-system"/>
              </a:rPr>
              <a:t>smartphone</a:t>
            </a:r>
            <a:r>
              <a:rPr lang="id-ID" b="0" i="0" dirty="0">
                <a:solidFill>
                  <a:srgbClr val="121512"/>
                </a:solidFill>
                <a:effectLst/>
                <a:latin typeface="-apple-system"/>
              </a:rPr>
              <a:t>, </a:t>
            </a:r>
            <a:r>
              <a:rPr lang="en-US" b="0" i="0" dirty="0">
                <a:solidFill>
                  <a:srgbClr val="121512"/>
                </a:solidFill>
                <a:effectLst/>
                <a:latin typeface="-apple-system"/>
              </a:rPr>
              <a:t>yang </a:t>
            </a:r>
            <a:r>
              <a:rPr lang="id-ID" b="0" i="0" dirty="0">
                <a:solidFill>
                  <a:srgbClr val="121512"/>
                </a:solidFill>
                <a:effectLst/>
                <a:latin typeface="-apple-system"/>
              </a:rPr>
              <a:t>menjadikan keahlian pemrograman aplikasi </a:t>
            </a:r>
            <a:r>
              <a:rPr lang="id-ID" b="0" i="0" dirty="0" err="1">
                <a:solidFill>
                  <a:srgbClr val="121512"/>
                </a:solidFill>
                <a:effectLst/>
                <a:latin typeface="-apple-system"/>
              </a:rPr>
              <a:t>mobile</a:t>
            </a:r>
            <a:r>
              <a:rPr lang="id-ID" b="0" i="0" dirty="0">
                <a:solidFill>
                  <a:srgbClr val="121512"/>
                </a:solidFill>
                <a:effectLst/>
                <a:latin typeface="-apple-system"/>
              </a:rPr>
              <a:t> sebagai salah satu yang paling dibutuhkan dalam industri IT. Android telah menjadi pemimpin pasar di antara sistem operasi, mengalahkan sistem operasi PC tradisional. Untuk memenuhi permintaan yang meningkat ini, banyak universitas dan lembaga pelatihan saat ini menawarkan kursus pemrograman </a:t>
            </a:r>
            <a:r>
              <a:rPr lang="id-ID" b="0" i="0" dirty="0" err="1">
                <a:solidFill>
                  <a:srgbClr val="121512"/>
                </a:solidFill>
                <a:effectLst/>
                <a:latin typeface="-apple-system"/>
              </a:rPr>
              <a:t>mobile</a:t>
            </a:r>
            <a:r>
              <a:rPr lang="id-ID" b="0" i="0" dirty="0">
                <a:solidFill>
                  <a:srgbClr val="121512"/>
                </a:solidFill>
                <a:effectLst/>
                <a:latin typeface="-apple-system"/>
              </a:rPr>
              <a:t>. Namun, pembelajaran pemrograman </a:t>
            </a:r>
            <a:r>
              <a:rPr lang="id-ID" b="0" i="0" dirty="0" err="1">
                <a:solidFill>
                  <a:srgbClr val="121512"/>
                </a:solidFill>
                <a:effectLst/>
                <a:latin typeface="-apple-system"/>
              </a:rPr>
              <a:t>mobile</a:t>
            </a:r>
            <a:r>
              <a:rPr lang="id-ID" b="0" i="0" dirty="0">
                <a:solidFill>
                  <a:srgbClr val="121512"/>
                </a:solidFill>
                <a:effectLst/>
                <a:latin typeface="-apple-system"/>
              </a:rPr>
              <a:t> dihadapkan pada berbagai tantangan, termasuk materi yang kompleks dan berbiaya tinggi untuk pengajaran tatap muka. Pembelajaran daring selama pandemi juga terbukti kurang efektif, dan pengajar mengalami kesulitan dalam mengoreksi kode program siswa yang jumlahnya besar, membutuhkan waktu lama untuk memastikan kualitas pendidikan.</a:t>
            </a:r>
          </a:p>
          <a:p>
            <a:pPr algn="l"/>
            <a:r>
              <a:rPr lang="id-ID" b="0" i="0" dirty="0">
                <a:solidFill>
                  <a:srgbClr val="121512"/>
                </a:solidFill>
                <a:effectLst/>
                <a:latin typeface="-apple-system"/>
              </a:rPr>
              <a:t>Untuk mengatasi berbagai kendala dalam pembelajaran pemrograman </a:t>
            </a:r>
            <a:r>
              <a:rPr lang="id-ID" b="0" i="0" dirty="0" err="1">
                <a:solidFill>
                  <a:srgbClr val="121512"/>
                </a:solidFill>
                <a:effectLst/>
                <a:latin typeface="-apple-system"/>
              </a:rPr>
              <a:t>mobile</a:t>
            </a:r>
            <a:r>
              <a:rPr lang="id-ID" b="0" i="0" dirty="0">
                <a:solidFill>
                  <a:srgbClr val="121512"/>
                </a:solidFill>
                <a:effectLst/>
                <a:latin typeface="-apple-system"/>
              </a:rPr>
              <a:t>, penelitian ini mengembangkan prototipe </a:t>
            </a:r>
            <a:r>
              <a:rPr lang="id-ID" b="1" i="0" dirty="0">
                <a:solidFill>
                  <a:srgbClr val="121512"/>
                </a:solidFill>
                <a:effectLst/>
                <a:latin typeface="-apple-system"/>
              </a:rPr>
              <a:t>Platform Pembelajaran Mandiri untuk Aplikasi Mobile dengan Java dan </a:t>
            </a:r>
            <a:r>
              <a:rPr lang="id-ID" b="1" i="0" dirty="0" err="1">
                <a:solidFill>
                  <a:srgbClr val="121512"/>
                </a:solidFill>
                <a:effectLst/>
                <a:latin typeface="-apple-system"/>
              </a:rPr>
              <a:t>Flutter</a:t>
            </a:r>
            <a:r>
              <a:rPr lang="id-ID" b="0" i="0" dirty="0">
                <a:solidFill>
                  <a:srgbClr val="121512"/>
                </a:solidFill>
                <a:effectLst/>
                <a:latin typeface="-apple-system"/>
              </a:rPr>
              <a:t>, yang dilengkapi fitur </a:t>
            </a:r>
            <a:r>
              <a:rPr lang="id-ID" b="0" i="0" dirty="0" err="1">
                <a:solidFill>
                  <a:srgbClr val="121512"/>
                </a:solidFill>
                <a:effectLst/>
                <a:latin typeface="-apple-system"/>
              </a:rPr>
              <a:t>automated</a:t>
            </a:r>
            <a:r>
              <a:rPr lang="id-ID" b="0" i="0" dirty="0">
                <a:solidFill>
                  <a:srgbClr val="121512"/>
                </a:solidFill>
                <a:effectLst/>
                <a:latin typeface="-apple-system"/>
              </a:rPr>
              <a:t> </a:t>
            </a:r>
            <a:r>
              <a:rPr lang="id-ID" b="0" i="0" dirty="0" err="1">
                <a:solidFill>
                  <a:srgbClr val="121512"/>
                </a:solidFill>
                <a:effectLst/>
                <a:latin typeface="-apple-system"/>
              </a:rPr>
              <a:t>assistance</a:t>
            </a:r>
            <a:r>
              <a:rPr lang="id-ID" b="0" i="0" dirty="0">
                <a:solidFill>
                  <a:srgbClr val="121512"/>
                </a:solidFill>
                <a:effectLst/>
                <a:latin typeface="-apple-system"/>
              </a:rPr>
              <a:t> dan auto </a:t>
            </a:r>
            <a:r>
              <a:rPr lang="id-ID" b="0" i="0" dirty="0" err="1">
                <a:solidFill>
                  <a:srgbClr val="121512"/>
                </a:solidFill>
                <a:effectLst/>
                <a:latin typeface="-apple-system"/>
              </a:rPr>
              <a:t>grading</a:t>
            </a:r>
            <a:r>
              <a:rPr lang="id-ID" b="0" i="0" dirty="0">
                <a:solidFill>
                  <a:srgbClr val="121512"/>
                </a:solidFill>
                <a:effectLst/>
                <a:latin typeface="-apple-system"/>
              </a:rPr>
              <a:t>. Platform ini memungkinkan mahasiswa belajar mandiri, dengan materi yang mencakup delapan topik Java Android, empat topik </a:t>
            </a:r>
            <a:r>
              <a:rPr lang="id-ID" b="0" i="0" dirty="0" err="1">
                <a:solidFill>
                  <a:srgbClr val="121512"/>
                </a:solidFill>
                <a:effectLst/>
                <a:latin typeface="-apple-system"/>
              </a:rPr>
              <a:t>Flutter</a:t>
            </a:r>
            <a:r>
              <a:rPr lang="id-ID" b="0" i="0" dirty="0">
                <a:solidFill>
                  <a:srgbClr val="121512"/>
                </a:solidFill>
                <a:effectLst/>
                <a:latin typeface="-apple-system"/>
              </a:rPr>
              <a:t>, dan dua puluh materi desain UI dengan XML. Penilaian dan verifikasi kode dilakukan secara otomatis dan </a:t>
            </a:r>
            <a:r>
              <a:rPr lang="id-ID" b="0" i="0" dirty="0" err="1">
                <a:solidFill>
                  <a:srgbClr val="121512"/>
                </a:solidFill>
                <a:effectLst/>
                <a:latin typeface="-apple-system"/>
              </a:rPr>
              <a:t>sentralis</a:t>
            </a:r>
            <a:r>
              <a:rPr lang="id-ID" b="0" i="0" dirty="0">
                <a:solidFill>
                  <a:srgbClr val="121512"/>
                </a:solidFill>
                <a:effectLst/>
                <a:latin typeface="-apple-system"/>
              </a:rPr>
              <a:t>, mendukung mahasiswa mengirim kode mereka ke server untuk dinilai. Integrasi metodologi </a:t>
            </a:r>
            <a:r>
              <a:rPr lang="id-ID" b="0" i="0" dirty="0" err="1">
                <a:solidFill>
                  <a:srgbClr val="121512"/>
                </a:solidFill>
                <a:effectLst/>
                <a:latin typeface="-apple-system"/>
              </a:rPr>
              <a:t>Test-Driven</a:t>
            </a:r>
            <a:r>
              <a:rPr lang="id-ID" b="0" i="0" dirty="0">
                <a:solidFill>
                  <a:srgbClr val="121512"/>
                </a:solidFill>
                <a:effectLst/>
                <a:latin typeface="-apple-system"/>
              </a:rPr>
              <a:t> Development (TDD) dalam platform ini meningkatkan keterampilan siswa dengan menekankan penulisan kasus uji sebelum pengembangan kode. Adopsi TDD memungkinkan siswa memodifikasi kode untuk memenuhi spesifikasi yang ditetapkan, dan penggunaan </a:t>
            </a:r>
            <a:r>
              <a:rPr lang="id-ID" b="0" i="0" dirty="0" err="1">
                <a:solidFill>
                  <a:srgbClr val="121512"/>
                </a:solidFill>
                <a:effectLst/>
                <a:latin typeface="-apple-system"/>
              </a:rPr>
              <a:t>framework</a:t>
            </a:r>
            <a:r>
              <a:rPr lang="id-ID" b="0" i="0" dirty="0">
                <a:solidFill>
                  <a:srgbClr val="121512"/>
                </a:solidFill>
                <a:effectLst/>
                <a:latin typeface="-apple-system"/>
              </a:rPr>
              <a:t> pengujian otomatis seperti </a:t>
            </a:r>
            <a:r>
              <a:rPr lang="id-ID" b="0" i="0" dirty="0" err="1">
                <a:solidFill>
                  <a:srgbClr val="121512"/>
                </a:solidFill>
                <a:effectLst/>
                <a:latin typeface="-apple-system"/>
              </a:rPr>
              <a:t>JUnit</a:t>
            </a:r>
            <a:r>
              <a:rPr lang="id-ID" b="0" i="0" dirty="0">
                <a:solidFill>
                  <a:srgbClr val="121512"/>
                </a:solidFill>
                <a:effectLst/>
                <a:latin typeface="-apple-system"/>
              </a:rPr>
              <a:t> dan </a:t>
            </a:r>
            <a:r>
              <a:rPr lang="id-ID" b="0" i="0" dirty="0" err="1">
                <a:solidFill>
                  <a:srgbClr val="121512"/>
                </a:solidFill>
                <a:effectLst/>
                <a:latin typeface="-apple-system"/>
              </a:rPr>
              <a:t>Flutter</a:t>
            </a:r>
            <a:r>
              <a:rPr lang="id-ID" b="0" i="0" dirty="0">
                <a:solidFill>
                  <a:srgbClr val="121512"/>
                </a:solidFill>
                <a:effectLst/>
                <a:latin typeface="-apple-system"/>
              </a:rPr>
              <a:t> </a:t>
            </a:r>
            <a:r>
              <a:rPr lang="id-ID" b="0" i="0" dirty="0" err="1">
                <a:solidFill>
                  <a:srgbClr val="121512"/>
                </a:solidFill>
                <a:effectLst/>
                <a:latin typeface="-apple-system"/>
              </a:rPr>
              <a:t>Test</a:t>
            </a:r>
            <a:r>
              <a:rPr lang="id-ID" b="0" i="0" dirty="0">
                <a:solidFill>
                  <a:srgbClr val="121512"/>
                </a:solidFill>
                <a:effectLst/>
                <a:latin typeface="-apple-system"/>
              </a:rPr>
              <a:t> memastikan proses verifikasi berjalan lebih efisien dan terukur.</a:t>
            </a:r>
          </a:p>
        </p:txBody>
      </p:sp>
      <p:pic>
        <p:nvPicPr>
          <p:cNvPr id="4" name="Picture 3" descr="Diagram&#10;&#10;Description automatically generated">
            <a:extLst>
              <a:ext uri="{FF2B5EF4-FFF2-40B4-BE49-F238E27FC236}">
                <a16:creationId xmlns:a16="http://schemas.microsoft.com/office/drawing/2014/main" id="{C7FD0C2E-4C7D-4903-B0D8-16EC181465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00661" y="216089"/>
            <a:ext cx="4589145" cy="1633855"/>
          </a:xfrm>
          <a:prstGeom prst="rect">
            <a:avLst/>
          </a:prstGeom>
          <a:noFill/>
          <a:ln>
            <a:noFill/>
          </a:ln>
        </p:spPr>
      </p:pic>
      <p:grpSp>
        <p:nvGrpSpPr>
          <p:cNvPr id="9" name="Group 8">
            <a:extLst>
              <a:ext uri="{FF2B5EF4-FFF2-40B4-BE49-F238E27FC236}">
                <a16:creationId xmlns:a16="http://schemas.microsoft.com/office/drawing/2014/main" id="{E58AA6DD-4851-DF61-5920-D22F05D38D06}"/>
              </a:ext>
            </a:extLst>
          </p:cNvPr>
          <p:cNvGrpSpPr/>
          <p:nvPr/>
        </p:nvGrpSpPr>
        <p:grpSpPr>
          <a:xfrm>
            <a:off x="7833866" y="2759837"/>
            <a:ext cx="3936305" cy="2981654"/>
            <a:chOff x="7833866" y="2759837"/>
            <a:chExt cx="3936305" cy="2981654"/>
          </a:xfrm>
        </p:grpSpPr>
        <p:pic>
          <p:nvPicPr>
            <p:cNvPr id="8" name="Picture 7" descr="A diagram of testing&#10;&#10;Description automatically generated">
              <a:extLst>
                <a:ext uri="{FF2B5EF4-FFF2-40B4-BE49-F238E27FC236}">
                  <a16:creationId xmlns:a16="http://schemas.microsoft.com/office/drawing/2014/main" id="{913F80A6-EB80-F2ED-5AC7-3C3D907B3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3866" y="3374202"/>
              <a:ext cx="3936305" cy="2367289"/>
            </a:xfrm>
            <a:prstGeom prst="rect">
              <a:avLst/>
            </a:prstGeom>
          </p:spPr>
        </p:pic>
        <p:pic>
          <p:nvPicPr>
            <p:cNvPr id="3074" name="Picture 2" descr="Tutorial Membuat Aplikasi Menggunakan Flutter Untuk Pemula - UR">
              <a:extLst>
                <a:ext uri="{FF2B5EF4-FFF2-40B4-BE49-F238E27FC236}">
                  <a16:creationId xmlns:a16="http://schemas.microsoft.com/office/drawing/2014/main" id="{E4FC95F5-8B99-A256-B7B6-D7346CA4F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3866" y="2759837"/>
              <a:ext cx="1855007" cy="5294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130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540-C93E-856E-3328-4B1F79C7A3E7}"/>
              </a:ext>
            </a:extLst>
          </p:cNvPr>
          <p:cNvSpPr>
            <a:spLocks noGrp="1"/>
          </p:cNvSpPr>
          <p:nvPr>
            <p:ph type="title"/>
          </p:nvPr>
        </p:nvSpPr>
        <p:spPr>
          <a:xfrm>
            <a:off x="440633" y="255796"/>
            <a:ext cx="8822635" cy="558456"/>
          </a:xfrm>
        </p:spPr>
        <p:txBody>
          <a:bodyPr>
            <a:normAutofit fontScale="90000"/>
          </a:bodyPr>
          <a:lstStyle/>
          <a:p>
            <a:r>
              <a:rPr lang="en-US" dirty="0"/>
              <a:t>Model </a:t>
            </a:r>
            <a:r>
              <a:rPr lang="en-US" dirty="0" err="1"/>
              <a:t>sistem</a:t>
            </a:r>
            <a:endParaRPr lang="id-ID" dirty="0"/>
          </a:p>
        </p:txBody>
      </p:sp>
      <p:pic>
        <p:nvPicPr>
          <p:cNvPr id="3" name="Picture 2" descr="A screenshot of a computer&#10;&#10;Description automatically generated">
            <a:extLst>
              <a:ext uri="{FF2B5EF4-FFF2-40B4-BE49-F238E27FC236}">
                <a16:creationId xmlns:a16="http://schemas.microsoft.com/office/drawing/2014/main" id="{E912D617-0359-E3D4-5E9E-6802D0D01E08}"/>
              </a:ext>
            </a:extLst>
          </p:cNvPr>
          <p:cNvPicPr>
            <a:picLocks noChangeAspect="1"/>
          </p:cNvPicPr>
          <p:nvPr/>
        </p:nvPicPr>
        <p:blipFill rotWithShape="1">
          <a:blip r:embed="rId2">
            <a:extLst>
              <a:ext uri="{28A0092B-C50C-407E-A947-70E740481C1C}">
                <a14:useLocalDpi xmlns:a14="http://schemas.microsoft.com/office/drawing/2010/main" val="0"/>
              </a:ext>
            </a:extLst>
          </a:blip>
          <a:srcRect t="36607" b="40226"/>
          <a:stretch/>
        </p:blipFill>
        <p:spPr bwMode="auto">
          <a:xfrm>
            <a:off x="6708912" y="2876327"/>
            <a:ext cx="5104589" cy="3058092"/>
          </a:xfrm>
          <a:prstGeom prst="rect">
            <a:avLst/>
          </a:prstGeom>
          <a:noFill/>
          <a:ln w="9525" cap="flat" cmpd="sng" algn="ctr">
            <a:solidFill>
              <a:srgbClr val="5B9BD5"/>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10" name="Picture 9" descr="A diagram of a person working on a project&#10;&#10;Description automatically generated">
            <a:extLst>
              <a:ext uri="{FF2B5EF4-FFF2-40B4-BE49-F238E27FC236}">
                <a16:creationId xmlns:a16="http://schemas.microsoft.com/office/drawing/2014/main" id="{027F52CD-B1D1-67B6-572F-2B639A692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2" y="3756665"/>
            <a:ext cx="6444590" cy="2514798"/>
          </a:xfrm>
          <a:prstGeom prst="rect">
            <a:avLst/>
          </a:prstGeom>
        </p:spPr>
      </p:pic>
      <p:pic>
        <p:nvPicPr>
          <p:cNvPr id="13" name="Picture 12" descr="A diagram of a computer program&#10;&#10;Description automatically generated">
            <a:extLst>
              <a:ext uri="{FF2B5EF4-FFF2-40B4-BE49-F238E27FC236}">
                <a16:creationId xmlns:a16="http://schemas.microsoft.com/office/drawing/2014/main" id="{ECB35F9A-8C29-DCFC-0C00-990B2B6BE82F}"/>
              </a:ext>
            </a:extLst>
          </p:cNvPr>
          <p:cNvPicPr>
            <a:picLocks noChangeAspect="1"/>
          </p:cNvPicPr>
          <p:nvPr/>
        </p:nvPicPr>
        <p:blipFill>
          <a:blip r:embed="rId4"/>
          <a:stretch>
            <a:fillRect/>
          </a:stretch>
        </p:blipFill>
        <p:spPr>
          <a:xfrm>
            <a:off x="0" y="866569"/>
            <a:ext cx="7043539" cy="2748127"/>
          </a:xfrm>
          <a:prstGeom prst="rect">
            <a:avLst/>
          </a:prstGeom>
        </p:spPr>
      </p:pic>
      <p:sp>
        <p:nvSpPr>
          <p:cNvPr id="5" name="TextBox 4">
            <a:extLst>
              <a:ext uri="{FF2B5EF4-FFF2-40B4-BE49-F238E27FC236}">
                <a16:creationId xmlns:a16="http://schemas.microsoft.com/office/drawing/2014/main" id="{AD887C31-AC5C-18CA-EB0B-B2D5E933BA73}"/>
              </a:ext>
            </a:extLst>
          </p:cNvPr>
          <p:cNvSpPr txBox="1"/>
          <p:nvPr/>
        </p:nvSpPr>
        <p:spPr>
          <a:xfrm>
            <a:off x="7043539" y="255796"/>
            <a:ext cx="6094378" cy="2585323"/>
          </a:xfrm>
          <a:prstGeom prst="rect">
            <a:avLst/>
          </a:prstGeom>
          <a:noFill/>
        </p:spPr>
        <p:txBody>
          <a:bodyPr wrap="square">
            <a:spAutoFit/>
          </a:bodyPr>
          <a:lstStyle/>
          <a:p>
            <a:r>
              <a:rPr lang="en-US" b="0" i="0" dirty="0" err="1">
                <a:solidFill>
                  <a:srgbClr val="121512"/>
                </a:solidFill>
                <a:effectLst/>
                <a:latin typeface="-apple-system"/>
              </a:rPr>
              <a:t>Penggabungan</a:t>
            </a:r>
            <a:r>
              <a:rPr lang="en-US" b="0" i="0" dirty="0">
                <a:solidFill>
                  <a:srgbClr val="121512"/>
                </a:solidFill>
                <a:effectLst/>
                <a:latin typeface="-apple-system"/>
              </a:rPr>
              <a:t> </a:t>
            </a:r>
            <a:r>
              <a:rPr lang="id-ID" b="0" i="0" dirty="0">
                <a:solidFill>
                  <a:srgbClr val="121512"/>
                </a:solidFill>
                <a:effectLst/>
                <a:latin typeface="-apple-system"/>
              </a:rPr>
              <a:t>prinsip </a:t>
            </a:r>
            <a:r>
              <a:rPr lang="en-US" b="0" i="0" dirty="0">
                <a:solidFill>
                  <a:srgbClr val="121512"/>
                </a:solidFill>
                <a:effectLst/>
                <a:latin typeface="-apple-system"/>
              </a:rPr>
              <a:t>Computer Assisted Learning</a:t>
            </a:r>
            <a:r>
              <a:rPr lang="id-ID" b="0" i="0" dirty="0">
                <a:solidFill>
                  <a:srgbClr val="121512"/>
                </a:solidFill>
                <a:effectLst/>
                <a:latin typeface="-apple-system"/>
              </a:rPr>
              <a:t> (CAL) dengan </a:t>
            </a:r>
            <a:r>
              <a:rPr lang="en-US" b="0" i="0" dirty="0" err="1">
                <a:solidFill>
                  <a:srgbClr val="121512"/>
                </a:solidFill>
                <a:effectLst/>
                <a:latin typeface="-apple-system"/>
              </a:rPr>
              <a:t>asistensi</a:t>
            </a:r>
            <a:r>
              <a:rPr lang="id-ID" b="0" i="0" dirty="0">
                <a:solidFill>
                  <a:srgbClr val="121512"/>
                </a:solidFill>
                <a:effectLst/>
                <a:latin typeface="-apple-system"/>
              </a:rPr>
              <a:t> otomatis mendukung </a:t>
            </a:r>
            <a:r>
              <a:rPr lang="en-US" b="0" i="0" dirty="0">
                <a:solidFill>
                  <a:srgbClr val="121512"/>
                </a:solidFill>
                <a:effectLst/>
                <a:latin typeface="-apple-system"/>
              </a:rPr>
              <a:t>pembelajaran </a:t>
            </a:r>
            <a:r>
              <a:rPr lang="en-US" b="0" i="0" dirty="0" err="1">
                <a:solidFill>
                  <a:srgbClr val="121512"/>
                </a:solidFill>
                <a:effectLst/>
                <a:latin typeface="-apple-system"/>
              </a:rPr>
              <a:t>mandiri</a:t>
            </a:r>
            <a:r>
              <a:rPr lang="id-ID" b="0" i="0" dirty="0">
                <a:solidFill>
                  <a:srgbClr val="121512"/>
                </a:solidFill>
                <a:effectLst/>
                <a:latin typeface="-apple-system"/>
              </a:rPr>
              <a:t>, memberikan umpan balik langsung</a:t>
            </a:r>
            <a:r>
              <a:rPr lang="en-US" b="0" i="0" dirty="0">
                <a:solidFill>
                  <a:srgbClr val="121512"/>
                </a:solidFill>
                <a:effectLst/>
                <a:latin typeface="-apple-system"/>
              </a:rPr>
              <a:t>,</a:t>
            </a:r>
            <a:r>
              <a:rPr lang="id-ID" b="0" i="0" dirty="0">
                <a:solidFill>
                  <a:srgbClr val="121512"/>
                </a:solidFill>
                <a:effectLst/>
                <a:latin typeface="-apple-system"/>
              </a:rPr>
              <a:t> dan verifikasi kode agar siswa dapat memperbaiki kesalahan mereka secara real-</a:t>
            </a:r>
            <a:r>
              <a:rPr lang="id-ID" b="0" i="0" dirty="0" err="1">
                <a:solidFill>
                  <a:srgbClr val="121512"/>
                </a:solidFill>
                <a:effectLst/>
                <a:latin typeface="-apple-system"/>
              </a:rPr>
              <a:t>time</a:t>
            </a:r>
            <a:r>
              <a:rPr lang="id-ID" b="0" i="0" dirty="0">
                <a:solidFill>
                  <a:srgbClr val="121512"/>
                </a:solidFill>
                <a:effectLst/>
                <a:latin typeface="-apple-system"/>
              </a:rPr>
              <a:t>. Pendekatan </a:t>
            </a:r>
            <a:r>
              <a:rPr lang="en-US" b="0" i="0" dirty="0">
                <a:solidFill>
                  <a:srgbClr val="121512"/>
                </a:solidFill>
                <a:effectLst/>
                <a:latin typeface="-apple-system"/>
              </a:rPr>
              <a:t>Test-driven Development </a:t>
            </a:r>
            <a:r>
              <a:rPr lang="id-ID" b="0" i="0" dirty="0">
                <a:solidFill>
                  <a:srgbClr val="121512"/>
                </a:solidFill>
                <a:effectLst/>
                <a:latin typeface="-apple-system"/>
              </a:rPr>
              <a:t>(TDD) diimplementasikan dalam model ini, di mana siswa menyusun kode sesuai dengan spesifikasi pengujian, memperdalam pemahaman konsep pemrograman dan mendorong pembelajaran yang lebih efektif serta pengembangan keterampilan pemecahan masalah.</a:t>
            </a:r>
            <a:endParaRPr lang="id-ID" dirty="0"/>
          </a:p>
        </p:txBody>
      </p:sp>
    </p:spTree>
    <p:extLst>
      <p:ext uri="{BB962C8B-B14F-4D97-AF65-F5344CB8AC3E}">
        <p14:creationId xmlns:p14="http://schemas.microsoft.com/office/powerpoint/2010/main" val="1458855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D4FC-02D8-5235-AB81-B8F144B0CCE9}"/>
              </a:ext>
            </a:extLst>
          </p:cNvPr>
          <p:cNvSpPr>
            <a:spLocks noGrp="1"/>
          </p:cNvSpPr>
          <p:nvPr>
            <p:ph type="title"/>
          </p:nvPr>
        </p:nvSpPr>
        <p:spPr/>
        <p:txBody>
          <a:bodyPr/>
          <a:lstStyle/>
          <a:p>
            <a:r>
              <a:rPr lang="en-US" dirty="0"/>
              <a:t>Peta </a:t>
            </a:r>
            <a:r>
              <a:rPr lang="en-US" dirty="0" err="1"/>
              <a:t>jalan</a:t>
            </a:r>
            <a:r>
              <a:rPr lang="en-US" dirty="0"/>
              <a:t> </a:t>
            </a:r>
            <a:r>
              <a:rPr lang="en-US" dirty="0" err="1"/>
              <a:t>penelitian</a:t>
            </a:r>
            <a:endParaRPr lang="id-ID" dirty="0"/>
          </a:p>
        </p:txBody>
      </p:sp>
      <p:sp>
        <p:nvSpPr>
          <p:cNvPr id="6" name="TextBox 5">
            <a:extLst>
              <a:ext uri="{FF2B5EF4-FFF2-40B4-BE49-F238E27FC236}">
                <a16:creationId xmlns:a16="http://schemas.microsoft.com/office/drawing/2014/main" id="{3382B33E-8E7C-23D4-14A2-8DD36C7C4D1F}"/>
              </a:ext>
            </a:extLst>
          </p:cNvPr>
          <p:cNvSpPr txBox="1"/>
          <p:nvPr/>
        </p:nvSpPr>
        <p:spPr>
          <a:xfrm>
            <a:off x="4368479" y="3765482"/>
            <a:ext cx="7823521" cy="2585323"/>
          </a:xfrm>
          <a:prstGeom prst="rect">
            <a:avLst/>
          </a:prstGeom>
          <a:noFill/>
        </p:spPr>
        <p:txBody>
          <a:bodyPr wrap="square">
            <a:spAutoFit/>
          </a:bodyPr>
          <a:lstStyle/>
          <a:p>
            <a:r>
              <a:rPr lang="en-US" dirty="0">
                <a:solidFill>
                  <a:srgbClr val="121512"/>
                </a:solidFill>
                <a:latin typeface="-apple-system"/>
              </a:rPr>
              <a:t>Peta </a:t>
            </a:r>
            <a:r>
              <a:rPr lang="en-US" dirty="0" err="1">
                <a:solidFill>
                  <a:srgbClr val="121512"/>
                </a:solidFill>
                <a:latin typeface="-apple-system"/>
              </a:rPr>
              <a:t>jalan</a:t>
            </a:r>
            <a:r>
              <a:rPr lang="en-US" dirty="0">
                <a:solidFill>
                  <a:srgbClr val="121512"/>
                </a:solidFill>
                <a:latin typeface="-apple-system"/>
              </a:rPr>
              <a:t> </a:t>
            </a:r>
            <a:r>
              <a:rPr lang="en-US" dirty="0" err="1">
                <a:solidFill>
                  <a:srgbClr val="121512"/>
                </a:solidFill>
                <a:latin typeface="-apple-system"/>
              </a:rPr>
              <a:t>penelitian</a:t>
            </a:r>
            <a:r>
              <a:rPr lang="en-US" dirty="0">
                <a:solidFill>
                  <a:srgbClr val="121512"/>
                </a:solidFill>
                <a:latin typeface="-apple-system"/>
              </a:rPr>
              <a:t> di bidang </a:t>
            </a:r>
            <a:r>
              <a:rPr lang="en-US" dirty="0" err="1">
                <a:solidFill>
                  <a:srgbClr val="121512"/>
                </a:solidFill>
                <a:latin typeface="-apple-system"/>
              </a:rPr>
              <a:t>teknologi</a:t>
            </a:r>
            <a:r>
              <a:rPr lang="en-US" dirty="0">
                <a:solidFill>
                  <a:srgbClr val="121512"/>
                </a:solidFill>
                <a:latin typeface="-apple-system"/>
              </a:rPr>
              <a:t> pembelajaran </a:t>
            </a:r>
            <a:r>
              <a:rPr lang="en-US" dirty="0" err="1">
                <a:solidFill>
                  <a:srgbClr val="121512"/>
                </a:solidFill>
                <a:latin typeface="-apple-system"/>
              </a:rPr>
              <a:t>dimulai</a:t>
            </a:r>
            <a:r>
              <a:rPr lang="en-US" dirty="0">
                <a:solidFill>
                  <a:srgbClr val="121512"/>
                </a:solidFill>
                <a:latin typeface="-apple-system"/>
              </a:rPr>
              <a:t> </a:t>
            </a:r>
            <a:r>
              <a:rPr lang="en-US" dirty="0" err="1">
                <a:solidFill>
                  <a:srgbClr val="121512"/>
                </a:solidFill>
                <a:latin typeface="-apple-system"/>
              </a:rPr>
              <a:t>dari</a:t>
            </a:r>
            <a:r>
              <a:rPr lang="en-US" dirty="0">
                <a:solidFill>
                  <a:srgbClr val="121512"/>
                </a:solidFill>
                <a:latin typeface="-apple-system"/>
              </a:rPr>
              <a:t> </a:t>
            </a:r>
            <a:r>
              <a:rPr lang="en-US" dirty="0" err="1">
                <a:solidFill>
                  <a:srgbClr val="121512"/>
                </a:solidFill>
                <a:latin typeface="-apple-system"/>
              </a:rPr>
              <a:t>pengembangan</a:t>
            </a:r>
            <a:r>
              <a:rPr lang="en-US" dirty="0">
                <a:solidFill>
                  <a:srgbClr val="121512"/>
                </a:solidFill>
                <a:latin typeface="-apple-system"/>
              </a:rPr>
              <a:t> </a:t>
            </a:r>
            <a:r>
              <a:rPr lang="en-US" dirty="0" err="1">
                <a:solidFill>
                  <a:srgbClr val="121512"/>
                </a:solidFill>
                <a:latin typeface="-apple-system"/>
              </a:rPr>
              <a:t>sistem</a:t>
            </a:r>
            <a:r>
              <a:rPr lang="en-US" dirty="0">
                <a:solidFill>
                  <a:srgbClr val="121512"/>
                </a:solidFill>
                <a:latin typeface="-apple-system"/>
              </a:rPr>
              <a:t> </a:t>
            </a:r>
            <a:r>
              <a:rPr lang="en-US" dirty="0" err="1">
                <a:solidFill>
                  <a:srgbClr val="121512"/>
                </a:solidFill>
                <a:latin typeface="-apple-system"/>
              </a:rPr>
              <a:t>informasi</a:t>
            </a:r>
            <a:r>
              <a:rPr lang="en-US" dirty="0">
                <a:solidFill>
                  <a:srgbClr val="121512"/>
                </a:solidFill>
                <a:latin typeface="-apple-system"/>
              </a:rPr>
              <a:t> akademik dan </a:t>
            </a:r>
            <a:r>
              <a:rPr lang="en-US" dirty="0" err="1">
                <a:solidFill>
                  <a:srgbClr val="121512"/>
                </a:solidFill>
                <a:latin typeface="-apple-system"/>
              </a:rPr>
              <a:t>sistem</a:t>
            </a:r>
            <a:r>
              <a:rPr lang="en-US" dirty="0">
                <a:solidFill>
                  <a:srgbClr val="121512"/>
                </a:solidFill>
                <a:latin typeface="-apple-system"/>
              </a:rPr>
              <a:t> </a:t>
            </a:r>
            <a:r>
              <a:rPr lang="en-US" dirty="0" err="1">
                <a:solidFill>
                  <a:srgbClr val="121512"/>
                </a:solidFill>
                <a:latin typeface="-apple-system"/>
              </a:rPr>
              <a:t>penjadwalan</a:t>
            </a:r>
            <a:r>
              <a:rPr lang="en-US" dirty="0">
                <a:solidFill>
                  <a:srgbClr val="121512"/>
                </a:solidFill>
                <a:latin typeface="-apple-system"/>
              </a:rPr>
              <a:t> </a:t>
            </a:r>
            <a:r>
              <a:rPr lang="en-US" dirty="0" err="1">
                <a:solidFill>
                  <a:srgbClr val="121512"/>
                </a:solidFill>
                <a:latin typeface="-apple-system"/>
              </a:rPr>
              <a:t>antara</a:t>
            </a:r>
            <a:r>
              <a:rPr lang="en-US" dirty="0">
                <a:solidFill>
                  <a:srgbClr val="121512"/>
                </a:solidFill>
                <a:latin typeface="-apple-system"/>
              </a:rPr>
              <a:t> 2008-2014, </a:t>
            </a:r>
            <a:r>
              <a:rPr lang="en-US" dirty="0" err="1">
                <a:solidFill>
                  <a:srgbClr val="121512"/>
                </a:solidFill>
                <a:latin typeface="-apple-system"/>
              </a:rPr>
              <a:t>dilanjutkan</a:t>
            </a:r>
            <a:r>
              <a:rPr lang="en-US" dirty="0">
                <a:solidFill>
                  <a:srgbClr val="121512"/>
                </a:solidFill>
                <a:latin typeface="-apple-system"/>
              </a:rPr>
              <a:t> </a:t>
            </a:r>
            <a:r>
              <a:rPr lang="en-US" dirty="0" err="1">
                <a:solidFill>
                  <a:srgbClr val="121512"/>
                </a:solidFill>
                <a:latin typeface="-apple-system"/>
              </a:rPr>
              <a:t>dengan</a:t>
            </a:r>
            <a:r>
              <a:rPr lang="en-US" dirty="0">
                <a:solidFill>
                  <a:srgbClr val="121512"/>
                </a:solidFill>
                <a:latin typeface="-apple-system"/>
              </a:rPr>
              <a:t> </a:t>
            </a:r>
            <a:r>
              <a:rPr lang="en-US" dirty="0" err="1">
                <a:solidFill>
                  <a:srgbClr val="121512"/>
                </a:solidFill>
                <a:latin typeface="-apple-system"/>
              </a:rPr>
              <a:t>teknologi</a:t>
            </a:r>
            <a:r>
              <a:rPr lang="en-US" dirty="0">
                <a:solidFill>
                  <a:srgbClr val="121512"/>
                </a:solidFill>
                <a:latin typeface="-apple-system"/>
              </a:rPr>
              <a:t> pembelajaran </a:t>
            </a:r>
            <a:r>
              <a:rPr lang="en-US" dirty="0" err="1">
                <a:solidFill>
                  <a:srgbClr val="121512"/>
                </a:solidFill>
                <a:latin typeface="-apple-system"/>
              </a:rPr>
              <a:t>bahasa</a:t>
            </a:r>
            <a:r>
              <a:rPr lang="en-US" dirty="0">
                <a:solidFill>
                  <a:srgbClr val="121512"/>
                </a:solidFill>
                <a:latin typeface="-apple-system"/>
              </a:rPr>
              <a:t> </a:t>
            </a:r>
            <a:r>
              <a:rPr lang="en-US" dirty="0" err="1">
                <a:solidFill>
                  <a:srgbClr val="121512"/>
                </a:solidFill>
                <a:latin typeface="-apple-system"/>
              </a:rPr>
              <a:t>asing</a:t>
            </a:r>
            <a:r>
              <a:rPr lang="en-US" dirty="0">
                <a:solidFill>
                  <a:srgbClr val="121512"/>
                </a:solidFill>
                <a:latin typeface="-apple-system"/>
              </a:rPr>
              <a:t> dan multimedia streaming </a:t>
            </a:r>
            <a:r>
              <a:rPr lang="en-US" dirty="0" err="1">
                <a:solidFill>
                  <a:srgbClr val="121512"/>
                </a:solidFill>
                <a:latin typeface="-apple-system"/>
              </a:rPr>
              <a:t>antara</a:t>
            </a:r>
            <a:r>
              <a:rPr lang="en-US" dirty="0">
                <a:solidFill>
                  <a:srgbClr val="121512"/>
                </a:solidFill>
                <a:latin typeface="-apple-system"/>
              </a:rPr>
              <a:t> 2015-2018, </a:t>
            </a:r>
            <a:r>
              <a:rPr lang="en-US" dirty="0" err="1">
                <a:solidFill>
                  <a:srgbClr val="121512"/>
                </a:solidFill>
                <a:latin typeface="-apple-system"/>
              </a:rPr>
              <a:t>diikuti</a:t>
            </a:r>
            <a:r>
              <a:rPr lang="en-US" dirty="0">
                <a:solidFill>
                  <a:srgbClr val="121512"/>
                </a:solidFill>
                <a:latin typeface="-apple-system"/>
              </a:rPr>
              <a:t> oleh </a:t>
            </a:r>
            <a:r>
              <a:rPr lang="en-US" dirty="0" err="1">
                <a:solidFill>
                  <a:srgbClr val="121512"/>
                </a:solidFill>
                <a:latin typeface="-apple-system"/>
              </a:rPr>
              <a:t>validasi</a:t>
            </a:r>
            <a:r>
              <a:rPr lang="en-US" dirty="0">
                <a:solidFill>
                  <a:srgbClr val="121512"/>
                </a:solidFill>
                <a:latin typeface="-apple-system"/>
              </a:rPr>
              <a:t> </a:t>
            </a:r>
            <a:r>
              <a:rPr lang="en-US" dirty="0" err="1">
                <a:solidFill>
                  <a:srgbClr val="121512"/>
                </a:solidFill>
                <a:latin typeface="-apple-system"/>
              </a:rPr>
              <a:t>mekanisme</a:t>
            </a:r>
            <a:r>
              <a:rPr lang="en-US" dirty="0">
                <a:solidFill>
                  <a:srgbClr val="121512"/>
                </a:solidFill>
                <a:latin typeface="-apple-system"/>
              </a:rPr>
              <a:t> automatic assistance untuk pembelajaran pemrograman </a:t>
            </a:r>
            <a:r>
              <a:rPr lang="en-US" dirty="0" err="1">
                <a:solidFill>
                  <a:srgbClr val="121512"/>
                </a:solidFill>
                <a:latin typeface="-apple-system"/>
              </a:rPr>
              <a:t>antara</a:t>
            </a:r>
            <a:r>
              <a:rPr lang="en-US" dirty="0">
                <a:solidFill>
                  <a:srgbClr val="121512"/>
                </a:solidFill>
                <a:latin typeface="-apple-system"/>
              </a:rPr>
              <a:t> 2019-2020, </a:t>
            </a:r>
            <a:r>
              <a:rPr lang="en-US" dirty="0" err="1">
                <a:solidFill>
                  <a:srgbClr val="121512"/>
                </a:solidFill>
                <a:latin typeface="-apple-system"/>
              </a:rPr>
              <a:t>pengembangan</a:t>
            </a:r>
            <a:r>
              <a:rPr lang="en-US" dirty="0">
                <a:solidFill>
                  <a:srgbClr val="121512"/>
                </a:solidFill>
                <a:latin typeface="-apple-system"/>
              </a:rPr>
              <a:t> auto-grading </a:t>
            </a:r>
            <a:r>
              <a:rPr lang="en-US" dirty="0" err="1">
                <a:solidFill>
                  <a:srgbClr val="121512"/>
                </a:solidFill>
                <a:latin typeface="-apple-system"/>
              </a:rPr>
              <a:t>dari</a:t>
            </a:r>
            <a:r>
              <a:rPr lang="en-US" dirty="0">
                <a:solidFill>
                  <a:srgbClr val="121512"/>
                </a:solidFill>
                <a:latin typeface="-apple-system"/>
              </a:rPr>
              <a:t> 2020-2021, </a:t>
            </a:r>
            <a:r>
              <a:rPr lang="en-US" dirty="0" err="1">
                <a:solidFill>
                  <a:srgbClr val="121512"/>
                </a:solidFill>
                <a:latin typeface="-apple-system"/>
              </a:rPr>
              <a:t>penyediaan</a:t>
            </a:r>
            <a:r>
              <a:rPr lang="en-US" dirty="0">
                <a:solidFill>
                  <a:srgbClr val="121512"/>
                </a:solidFill>
                <a:latin typeface="-apple-system"/>
              </a:rPr>
              <a:t> </a:t>
            </a:r>
            <a:r>
              <a:rPr lang="en-US" dirty="0" err="1">
                <a:solidFill>
                  <a:srgbClr val="121512"/>
                </a:solidFill>
                <a:latin typeface="-apple-system"/>
              </a:rPr>
              <a:t>prototipe</a:t>
            </a:r>
            <a:r>
              <a:rPr lang="en-US" dirty="0">
                <a:solidFill>
                  <a:srgbClr val="121512"/>
                </a:solidFill>
                <a:latin typeface="-apple-system"/>
              </a:rPr>
              <a:t> platform </a:t>
            </a:r>
            <a:r>
              <a:rPr lang="en-US" dirty="0" err="1">
                <a:solidFill>
                  <a:srgbClr val="121512"/>
                </a:solidFill>
                <a:latin typeface="-apple-system"/>
              </a:rPr>
              <a:t>iCAL</a:t>
            </a:r>
            <a:r>
              <a:rPr lang="en-US" dirty="0">
                <a:solidFill>
                  <a:srgbClr val="121512"/>
                </a:solidFill>
                <a:latin typeface="-apple-system"/>
              </a:rPr>
              <a:t> untuk pemrograman mobile </a:t>
            </a:r>
            <a:r>
              <a:rPr lang="en-US" dirty="0" err="1">
                <a:solidFill>
                  <a:srgbClr val="121512"/>
                </a:solidFill>
                <a:latin typeface="-apple-system"/>
              </a:rPr>
              <a:t>antara</a:t>
            </a:r>
            <a:r>
              <a:rPr lang="en-US" dirty="0">
                <a:solidFill>
                  <a:srgbClr val="121512"/>
                </a:solidFill>
                <a:latin typeface="-apple-system"/>
              </a:rPr>
              <a:t> 2022-2027, dan </a:t>
            </a:r>
            <a:r>
              <a:rPr lang="en-US" dirty="0" err="1">
                <a:solidFill>
                  <a:srgbClr val="121512"/>
                </a:solidFill>
                <a:latin typeface="-apple-system"/>
              </a:rPr>
              <a:t>diakhiri</a:t>
            </a:r>
            <a:r>
              <a:rPr lang="en-US" dirty="0">
                <a:solidFill>
                  <a:srgbClr val="121512"/>
                </a:solidFill>
                <a:latin typeface="-apple-system"/>
              </a:rPr>
              <a:t> </a:t>
            </a:r>
            <a:r>
              <a:rPr lang="en-US" dirty="0" err="1">
                <a:solidFill>
                  <a:srgbClr val="121512"/>
                </a:solidFill>
                <a:latin typeface="-apple-system"/>
              </a:rPr>
              <a:t>dengan</a:t>
            </a:r>
            <a:r>
              <a:rPr lang="en-US" dirty="0">
                <a:solidFill>
                  <a:srgbClr val="121512"/>
                </a:solidFill>
                <a:latin typeface="-apple-system"/>
              </a:rPr>
              <a:t> </a:t>
            </a:r>
            <a:r>
              <a:rPr lang="en-US" dirty="0" err="1">
                <a:solidFill>
                  <a:srgbClr val="121512"/>
                </a:solidFill>
                <a:latin typeface="-apple-system"/>
              </a:rPr>
              <a:t>integrasi</a:t>
            </a:r>
            <a:r>
              <a:rPr lang="en-US" dirty="0">
                <a:solidFill>
                  <a:srgbClr val="121512"/>
                </a:solidFill>
                <a:latin typeface="-apple-system"/>
              </a:rPr>
              <a:t> semua </a:t>
            </a:r>
            <a:r>
              <a:rPr lang="en-US" dirty="0" err="1">
                <a:solidFill>
                  <a:srgbClr val="121512"/>
                </a:solidFill>
                <a:latin typeface="-apple-system"/>
              </a:rPr>
              <a:t>prototipe</a:t>
            </a:r>
            <a:r>
              <a:rPr lang="en-US" dirty="0">
                <a:solidFill>
                  <a:srgbClr val="121512"/>
                </a:solidFill>
                <a:latin typeface="-apple-system"/>
              </a:rPr>
              <a:t> menjadi Intelligent </a:t>
            </a:r>
            <a:r>
              <a:rPr lang="en-US" dirty="0" err="1">
                <a:solidFill>
                  <a:srgbClr val="121512"/>
                </a:solidFill>
                <a:latin typeface="-apple-system"/>
              </a:rPr>
              <a:t>Computer-Assisted</a:t>
            </a:r>
            <a:r>
              <a:rPr lang="en-US" dirty="0">
                <a:solidFill>
                  <a:srgbClr val="121512"/>
                </a:solidFill>
                <a:latin typeface="-apple-system"/>
              </a:rPr>
              <a:t> Programming Learning Platform (</a:t>
            </a:r>
            <a:r>
              <a:rPr lang="en-US" dirty="0" err="1">
                <a:solidFill>
                  <a:srgbClr val="121512"/>
                </a:solidFill>
                <a:latin typeface="-apple-system"/>
              </a:rPr>
              <a:t>iCLOP</a:t>
            </a:r>
            <a:r>
              <a:rPr lang="en-US" dirty="0">
                <a:solidFill>
                  <a:srgbClr val="121512"/>
                </a:solidFill>
                <a:latin typeface="-apple-system"/>
              </a:rPr>
              <a:t>) yang siap digunakan oleh </a:t>
            </a:r>
            <a:r>
              <a:rPr lang="en-US" dirty="0" err="1">
                <a:solidFill>
                  <a:srgbClr val="121512"/>
                </a:solidFill>
                <a:latin typeface="-apple-system"/>
              </a:rPr>
              <a:t>masyarakat</a:t>
            </a:r>
            <a:r>
              <a:rPr lang="en-US" dirty="0">
                <a:solidFill>
                  <a:srgbClr val="121512"/>
                </a:solidFill>
                <a:latin typeface="-apple-system"/>
              </a:rPr>
              <a:t> pada 2028-2030.</a:t>
            </a:r>
            <a:endParaRPr lang="id-ID" dirty="0"/>
          </a:p>
        </p:txBody>
      </p:sp>
      <p:pic>
        <p:nvPicPr>
          <p:cNvPr id="3" name="Picture 2">
            <a:extLst>
              <a:ext uri="{FF2B5EF4-FFF2-40B4-BE49-F238E27FC236}">
                <a16:creationId xmlns:a16="http://schemas.microsoft.com/office/drawing/2014/main" id="{D0A4B00D-EF08-1FBC-0B00-E4E62D3289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53" b="7888"/>
          <a:stretch/>
        </p:blipFill>
        <p:spPr bwMode="auto">
          <a:xfrm>
            <a:off x="672989" y="1600572"/>
            <a:ext cx="5598160" cy="26231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639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F63-A6B3-6353-875C-694134C183DB}"/>
              </a:ext>
            </a:extLst>
          </p:cNvPr>
          <p:cNvSpPr>
            <a:spLocks noGrp="1"/>
          </p:cNvSpPr>
          <p:nvPr>
            <p:ph type="title"/>
          </p:nvPr>
        </p:nvSpPr>
        <p:spPr/>
        <p:txBody>
          <a:bodyPr/>
          <a:lstStyle/>
          <a:p>
            <a:r>
              <a:rPr lang="en-US" dirty="0"/>
              <a:t>Java Android Programming Learning Assistance System</a:t>
            </a:r>
            <a:endParaRPr lang="id-ID" dirty="0"/>
          </a:p>
        </p:txBody>
      </p:sp>
      <p:sp>
        <p:nvSpPr>
          <p:cNvPr id="3" name="Content Placeholder 2">
            <a:extLst>
              <a:ext uri="{FF2B5EF4-FFF2-40B4-BE49-F238E27FC236}">
                <a16:creationId xmlns:a16="http://schemas.microsoft.com/office/drawing/2014/main" id="{211A28F4-8696-2975-4269-97DE8467507B}"/>
              </a:ext>
            </a:extLst>
          </p:cNvPr>
          <p:cNvSpPr>
            <a:spLocks noGrp="1"/>
          </p:cNvSpPr>
          <p:nvPr>
            <p:ph idx="1"/>
          </p:nvPr>
        </p:nvSpPr>
        <p:spPr/>
        <p:txBody>
          <a:bodyPr>
            <a:normAutofit/>
          </a:bodyPr>
          <a:lstStyle/>
          <a:p>
            <a:r>
              <a:rPr lang="en-US" dirty="0"/>
              <a:t>8 learning topics</a:t>
            </a:r>
          </a:p>
          <a:p>
            <a:r>
              <a:rPr lang="en-US" dirty="0"/>
              <a:t>UI design self-learning</a:t>
            </a:r>
          </a:p>
          <a:p>
            <a:r>
              <a:rPr lang="en-US" dirty="0"/>
              <a:t>Automatic assistance dan grading</a:t>
            </a:r>
          </a:p>
          <a:p>
            <a:r>
              <a:rPr lang="en-US" dirty="0"/>
              <a:t>Centralized Code Submission System</a:t>
            </a:r>
          </a:p>
        </p:txBody>
      </p:sp>
      <p:pic>
        <p:nvPicPr>
          <p:cNvPr id="14" name="Picture 13" descr="A diagram of a software development process&#10;&#10;Description automatically generated">
            <a:extLst>
              <a:ext uri="{FF2B5EF4-FFF2-40B4-BE49-F238E27FC236}">
                <a16:creationId xmlns:a16="http://schemas.microsoft.com/office/drawing/2014/main" id="{5A6CAA8A-A82D-1614-9949-45266557A639}"/>
              </a:ext>
            </a:extLst>
          </p:cNvPr>
          <p:cNvPicPr>
            <a:picLocks noChangeAspect="1"/>
          </p:cNvPicPr>
          <p:nvPr/>
        </p:nvPicPr>
        <p:blipFill>
          <a:blip r:embed="rId2"/>
          <a:stretch>
            <a:fillRect/>
          </a:stretch>
        </p:blipFill>
        <p:spPr>
          <a:xfrm>
            <a:off x="282446" y="4215130"/>
            <a:ext cx="5732145" cy="2277745"/>
          </a:xfrm>
          <a:prstGeom prst="rect">
            <a:avLst/>
          </a:prstGeom>
        </p:spPr>
      </p:pic>
      <p:pic>
        <p:nvPicPr>
          <p:cNvPr id="15" name="Picture 14">
            <a:extLst>
              <a:ext uri="{FF2B5EF4-FFF2-40B4-BE49-F238E27FC236}">
                <a16:creationId xmlns:a16="http://schemas.microsoft.com/office/drawing/2014/main" id="{176B7F2A-D68E-0B65-C028-A01D9D158E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00888" y="3881306"/>
            <a:ext cx="3329112" cy="2611569"/>
          </a:xfrm>
          <a:prstGeom prst="rect">
            <a:avLst/>
          </a:prstGeom>
          <a:noFill/>
        </p:spPr>
      </p:pic>
      <p:pic>
        <p:nvPicPr>
          <p:cNvPr id="16" name="Picture 15" descr="A screenshot of a computer&#10;&#10;Description automatically generated">
            <a:extLst>
              <a:ext uri="{FF2B5EF4-FFF2-40B4-BE49-F238E27FC236}">
                <a16:creationId xmlns:a16="http://schemas.microsoft.com/office/drawing/2014/main" id="{415A3AB6-D72A-BEA6-D0DC-7F3D8AE3E0FB}"/>
              </a:ext>
            </a:extLst>
          </p:cNvPr>
          <p:cNvPicPr>
            <a:picLocks noChangeAspect="1"/>
          </p:cNvPicPr>
          <p:nvPr/>
        </p:nvPicPr>
        <p:blipFill>
          <a:blip r:embed="rId4"/>
          <a:srcRect l="28327" r="1946"/>
          <a:stretch/>
        </p:blipFill>
        <p:spPr>
          <a:xfrm>
            <a:off x="7603436" y="1428088"/>
            <a:ext cx="3975652" cy="1775460"/>
          </a:xfrm>
          <a:prstGeom prst="rect">
            <a:avLst/>
          </a:prstGeom>
        </p:spPr>
      </p:pic>
    </p:spTree>
    <p:extLst>
      <p:ext uri="{BB962C8B-B14F-4D97-AF65-F5344CB8AC3E}">
        <p14:creationId xmlns:p14="http://schemas.microsoft.com/office/powerpoint/2010/main" val="2517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EEDB-9955-6D97-1BCE-5FC40C417C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1DDEA-FE16-C58B-48D3-34A40A790D97}"/>
              </a:ext>
            </a:extLst>
          </p:cNvPr>
          <p:cNvSpPr>
            <a:spLocks noGrp="1"/>
          </p:cNvSpPr>
          <p:nvPr>
            <p:ph type="title"/>
          </p:nvPr>
        </p:nvSpPr>
        <p:spPr>
          <a:xfrm>
            <a:off x="838200" y="365125"/>
            <a:ext cx="6119191" cy="1325563"/>
          </a:xfrm>
        </p:spPr>
        <p:txBody>
          <a:bodyPr>
            <a:normAutofit fontScale="90000"/>
          </a:bodyPr>
          <a:lstStyle/>
          <a:p>
            <a:r>
              <a:rPr lang="en-US" dirty="0"/>
              <a:t>Flutter Programming Learning Assistance System</a:t>
            </a:r>
            <a:endParaRPr lang="id-ID" dirty="0"/>
          </a:p>
        </p:txBody>
      </p:sp>
      <p:sp>
        <p:nvSpPr>
          <p:cNvPr id="3" name="Content Placeholder 2">
            <a:extLst>
              <a:ext uri="{FF2B5EF4-FFF2-40B4-BE49-F238E27FC236}">
                <a16:creationId xmlns:a16="http://schemas.microsoft.com/office/drawing/2014/main" id="{2854582A-B5FD-0E22-75B5-F402A6AD4221}"/>
              </a:ext>
            </a:extLst>
          </p:cNvPr>
          <p:cNvSpPr>
            <a:spLocks noGrp="1"/>
          </p:cNvSpPr>
          <p:nvPr>
            <p:ph idx="1"/>
          </p:nvPr>
        </p:nvSpPr>
        <p:spPr/>
        <p:txBody>
          <a:bodyPr/>
          <a:lstStyle/>
          <a:p>
            <a:r>
              <a:rPr lang="en-US" dirty="0"/>
              <a:t>4 learning topics</a:t>
            </a:r>
          </a:p>
          <a:p>
            <a:r>
              <a:rPr lang="en-US" dirty="0"/>
              <a:t>Automatic assistance dan grading</a:t>
            </a:r>
          </a:p>
          <a:p>
            <a:r>
              <a:rPr lang="en-US" dirty="0"/>
              <a:t>Centralized Code Submission System</a:t>
            </a:r>
          </a:p>
          <a:p>
            <a:endParaRPr lang="id-ID" dirty="0"/>
          </a:p>
        </p:txBody>
      </p:sp>
      <p:pic>
        <p:nvPicPr>
          <p:cNvPr id="10" name="Picture 9" descr="A diagram of a software development process&#10;&#10;Description automatically generated">
            <a:extLst>
              <a:ext uri="{FF2B5EF4-FFF2-40B4-BE49-F238E27FC236}">
                <a16:creationId xmlns:a16="http://schemas.microsoft.com/office/drawing/2014/main" id="{F622D190-0820-5AF6-9D3E-A5AEEC937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1652" y="365125"/>
            <a:ext cx="4150634" cy="3103123"/>
          </a:xfrm>
          <a:prstGeom prst="rect">
            <a:avLst/>
          </a:prstGeom>
        </p:spPr>
      </p:pic>
      <p:pic>
        <p:nvPicPr>
          <p:cNvPr id="12" name="Picture 11" descr="A screenshot of a computer screen&#10;&#10;Description automatically generated">
            <a:extLst>
              <a:ext uri="{FF2B5EF4-FFF2-40B4-BE49-F238E27FC236}">
                <a16:creationId xmlns:a16="http://schemas.microsoft.com/office/drawing/2014/main" id="{3F2F759B-1809-FF14-2872-308907F0AA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8331" y="3677478"/>
            <a:ext cx="5385129" cy="2936426"/>
          </a:xfrm>
          <a:prstGeom prst="rect">
            <a:avLst/>
          </a:prstGeom>
        </p:spPr>
      </p:pic>
      <p:pic>
        <p:nvPicPr>
          <p:cNvPr id="5" name="Picture 4" descr="A diagram of a task&#10;&#10;Description automatically generated">
            <a:extLst>
              <a:ext uri="{FF2B5EF4-FFF2-40B4-BE49-F238E27FC236}">
                <a16:creationId xmlns:a16="http://schemas.microsoft.com/office/drawing/2014/main" id="{11BB25B5-2055-EC9C-036D-5C8507FEC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042" y="3704992"/>
            <a:ext cx="4465175" cy="2690442"/>
          </a:xfrm>
          <a:prstGeom prst="rect">
            <a:avLst/>
          </a:prstGeom>
        </p:spPr>
      </p:pic>
    </p:spTree>
    <p:extLst>
      <p:ext uri="{BB962C8B-B14F-4D97-AF65-F5344CB8AC3E}">
        <p14:creationId xmlns:p14="http://schemas.microsoft.com/office/powerpoint/2010/main" val="100381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E31E-63B5-01BE-5066-2CCD0EB0898C}"/>
              </a:ext>
            </a:extLst>
          </p:cNvPr>
          <p:cNvSpPr>
            <a:spLocks noGrp="1"/>
          </p:cNvSpPr>
          <p:nvPr>
            <p:ph type="title"/>
          </p:nvPr>
        </p:nvSpPr>
        <p:spPr>
          <a:xfrm>
            <a:off x="98898" y="199856"/>
            <a:ext cx="10515600" cy="481181"/>
          </a:xfrm>
        </p:spPr>
        <p:txBody>
          <a:bodyPr>
            <a:normAutofit fontScale="90000"/>
          </a:bodyPr>
          <a:lstStyle/>
          <a:p>
            <a:r>
              <a:rPr lang="en-US" dirty="0" err="1"/>
              <a:t>Luaran</a:t>
            </a:r>
            <a:r>
              <a:rPr lang="en-US" dirty="0"/>
              <a:t> Lainnya</a:t>
            </a:r>
            <a:endParaRPr lang="id-ID" dirty="0"/>
          </a:p>
        </p:txBody>
      </p:sp>
      <p:sp>
        <p:nvSpPr>
          <p:cNvPr id="3" name="Content Placeholder 2">
            <a:extLst>
              <a:ext uri="{FF2B5EF4-FFF2-40B4-BE49-F238E27FC236}">
                <a16:creationId xmlns:a16="http://schemas.microsoft.com/office/drawing/2014/main" id="{4142BB98-F29E-1AD3-31BB-180660630D46}"/>
              </a:ext>
            </a:extLst>
          </p:cNvPr>
          <p:cNvSpPr>
            <a:spLocks noGrp="1"/>
          </p:cNvSpPr>
          <p:nvPr>
            <p:ph idx="1"/>
          </p:nvPr>
        </p:nvSpPr>
        <p:spPr>
          <a:xfrm>
            <a:off x="194553" y="846306"/>
            <a:ext cx="10087583" cy="5811838"/>
          </a:xfrm>
        </p:spPr>
        <p:txBody>
          <a:bodyPr>
            <a:normAutofit fontScale="92500" lnSpcReduction="10000"/>
          </a:bodyPr>
          <a:lstStyle/>
          <a:p>
            <a:r>
              <a:rPr lang="en-US" dirty="0"/>
              <a:t>Jurnal </a:t>
            </a:r>
            <a:r>
              <a:rPr lang="en-US" dirty="0" err="1"/>
              <a:t>Internasional</a:t>
            </a:r>
            <a:r>
              <a:rPr lang="en-US" dirty="0"/>
              <a:t> </a:t>
            </a:r>
            <a:r>
              <a:rPr lang="en-US" dirty="0" err="1"/>
              <a:t>Bereputasi</a:t>
            </a:r>
            <a:r>
              <a:rPr lang="en-US" dirty="0"/>
              <a:t>:</a:t>
            </a:r>
          </a:p>
          <a:p>
            <a:pPr lvl="1"/>
            <a:r>
              <a:rPr lang="en-US" dirty="0"/>
              <a:t>Y. W. Syaifudin, et.al. (2023). “</a:t>
            </a:r>
            <a:r>
              <a:rPr lang="en-US" i="1" dirty="0"/>
              <a:t>An Interactive Learning System with Automated Assistance for Self-Learning User Interface Design on Android Applications</a:t>
            </a:r>
            <a:r>
              <a:rPr lang="en-US" dirty="0"/>
              <a:t>”. International Journal of Computing and Digital Systems, 13(1), 1397–1407.</a:t>
            </a:r>
          </a:p>
          <a:p>
            <a:pPr lvl="1"/>
            <a:r>
              <a:rPr lang="en-US" dirty="0"/>
              <a:t>Y.W. Syaifudin, et.al. (2024). “</a:t>
            </a:r>
            <a:r>
              <a:rPr lang="en-US" i="1" dirty="0"/>
              <a:t>Self-learning Topics for Multiple Activities Mobile Application with Multimedia Integration in Android Programming Learning Assistance System</a:t>
            </a:r>
            <a:r>
              <a:rPr lang="en-US" dirty="0"/>
              <a:t>”. International Journal of Computing and Digital Systems, 16(1), 1-18.</a:t>
            </a:r>
          </a:p>
          <a:p>
            <a:r>
              <a:rPr lang="en-US" dirty="0"/>
              <a:t>6 Prosiding </a:t>
            </a:r>
            <a:r>
              <a:rPr lang="en-US" dirty="0" err="1"/>
              <a:t>Internasional</a:t>
            </a:r>
            <a:r>
              <a:rPr lang="en-US" dirty="0"/>
              <a:t> </a:t>
            </a:r>
            <a:r>
              <a:rPr lang="en-US" dirty="0" err="1"/>
              <a:t>Bereputasi</a:t>
            </a:r>
            <a:r>
              <a:rPr lang="en-US" dirty="0"/>
              <a:t>.</a:t>
            </a:r>
          </a:p>
          <a:p>
            <a:r>
              <a:rPr lang="en-US" dirty="0"/>
              <a:t>HKI: 1 Paten dan 2 Hak </a:t>
            </a:r>
            <a:r>
              <a:rPr lang="en-US" dirty="0" err="1"/>
              <a:t>Cipta</a:t>
            </a:r>
            <a:r>
              <a:rPr lang="en-US" dirty="0"/>
              <a:t> Program Komputer</a:t>
            </a:r>
          </a:p>
          <a:p>
            <a:r>
              <a:rPr lang="en-US" dirty="0"/>
              <a:t>Buku Referensi:</a:t>
            </a:r>
          </a:p>
          <a:p>
            <a:pPr lvl="1"/>
            <a:r>
              <a:rPr lang="en-US" dirty="0"/>
              <a:t>2023, “</a:t>
            </a:r>
            <a:r>
              <a:rPr lang="id-ID" dirty="0"/>
              <a:t>Mudah belajar dasar pemrograman </a:t>
            </a:r>
            <a:r>
              <a:rPr lang="id-ID" dirty="0" err="1"/>
              <a:t>mobile</a:t>
            </a:r>
            <a:r>
              <a:rPr lang="id-ID" dirty="0"/>
              <a:t> dengan android studio</a:t>
            </a:r>
            <a:r>
              <a:rPr lang="en-US" dirty="0"/>
              <a:t>”, ISBN: </a:t>
            </a:r>
            <a:r>
              <a:rPr lang="id-ID" dirty="0"/>
              <a:t>978-623-130-305-9</a:t>
            </a:r>
            <a:endParaRPr lang="en-US" dirty="0"/>
          </a:p>
          <a:p>
            <a:pPr lvl="1"/>
            <a:r>
              <a:rPr lang="en-US" dirty="0"/>
              <a:t>2024, “Dasar </a:t>
            </a:r>
            <a:r>
              <a:rPr lang="en-US" dirty="0" err="1"/>
              <a:t>pengembangan</a:t>
            </a:r>
            <a:r>
              <a:rPr lang="en-US" dirty="0"/>
              <a:t> </a:t>
            </a:r>
            <a:r>
              <a:rPr lang="en-US" dirty="0" err="1"/>
              <a:t>aplikasi</a:t>
            </a:r>
            <a:r>
              <a:rPr lang="en-US" dirty="0"/>
              <a:t> android </a:t>
            </a:r>
            <a:r>
              <a:rPr lang="en-US" dirty="0" err="1"/>
              <a:t>dengan</a:t>
            </a:r>
            <a:r>
              <a:rPr lang="en-US" dirty="0"/>
              <a:t> firebase”, ISBN: 978-623-502-159-1</a:t>
            </a:r>
          </a:p>
          <a:p>
            <a:pPr lvl="1"/>
            <a:r>
              <a:rPr lang="en-US" dirty="0"/>
              <a:t>2024, “Dasar framework Flutter untuk </a:t>
            </a:r>
            <a:r>
              <a:rPr lang="en-US" dirty="0" err="1"/>
              <a:t>aplikasi</a:t>
            </a:r>
            <a:r>
              <a:rPr lang="en-US" dirty="0"/>
              <a:t> Android”, ISBN: 978-623-502-313-7</a:t>
            </a:r>
          </a:p>
          <a:p>
            <a:pPr lvl="1"/>
            <a:endParaRPr lang="en-US" dirty="0"/>
          </a:p>
          <a:p>
            <a:pPr lvl="1"/>
            <a:endParaRPr lang="id-ID" dirty="0"/>
          </a:p>
        </p:txBody>
      </p:sp>
      <p:pic>
        <p:nvPicPr>
          <p:cNvPr id="4098" name="Picture 2">
            <a:extLst>
              <a:ext uri="{FF2B5EF4-FFF2-40B4-BE49-F238E27FC236}">
                <a16:creationId xmlns:a16="http://schemas.microsoft.com/office/drawing/2014/main" id="{94838D60-D786-50BF-1965-697082F659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46"/>
          <a:stretch/>
        </p:blipFill>
        <p:spPr bwMode="auto">
          <a:xfrm>
            <a:off x="9144690" y="440446"/>
            <a:ext cx="2605277" cy="385638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63DF4E6-724B-DC9B-25C9-47B3842DE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2870" y="2561171"/>
            <a:ext cx="2726249" cy="38563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DCA307F-D495-B7C0-03EE-13B96EBBCFB0}"/>
              </a:ext>
            </a:extLst>
          </p:cNvPr>
          <p:cNvPicPr>
            <a:picLocks noChangeAspect="1"/>
          </p:cNvPicPr>
          <p:nvPr/>
        </p:nvPicPr>
        <p:blipFill>
          <a:blip r:embed="rId4"/>
          <a:stretch>
            <a:fillRect/>
          </a:stretch>
        </p:blipFill>
        <p:spPr>
          <a:xfrm>
            <a:off x="9565167" y="3349439"/>
            <a:ext cx="2467903" cy="3429000"/>
          </a:xfrm>
          <a:prstGeom prst="rect">
            <a:avLst/>
          </a:prstGeom>
        </p:spPr>
      </p:pic>
    </p:spTree>
    <p:extLst>
      <p:ext uri="{BB962C8B-B14F-4D97-AF65-F5344CB8AC3E}">
        <p14:creationId xmlns:p14="http://schemas.microsoft.com/office/powerpoint/2010/main" val="2341992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4265-98E6-EC27-7C33-71452520AB99}"/>
              </a:ext>
            </a:extLst>
          </p:cNvPr>
          <p:cNvSpPr>
            <a:spLocks noGrp="1"/>
          </p:cNvSpPr>
          <p:nvPr>
            <p:ph type="title"/>
          </p:nvPr>
        </p:nvSpPr>
        <p:spPr/>
        <p:txBody>
          <a:bodyPr/>
          <a:lstStyle/>
          <a:p>
            <a:r>
              <a:rPr lang="en-US" dirty="0"/>
              <a:t>Bahan background</a:t>
            </a:r>
            <a:endParaRPr lang="id-ID" dirty="0"/>
          </a:p>
        </p:txBody>
      </p:sp>
      <p:pic>
        <p:nvPicPr>
          <p:cNvPr id="2050" name="Picture 2" descr="Training Android Programming Fundamentals | Toko Kece Unesa">
            <a:extLst>
              <a:ext uri="{FF2B5EF4-FFF2-40B4-BE49-F238E27FC236}">
                <a16:creationId xmlns:a16="http://schemas.microsoft.com/office/drawing/2014/main" id="{274C9F88-8428-1DBE-3783-3590B49A1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8" y="4205702"/>
            <a:ext cx="4876800" cy="25812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Step-by-Step Guide to Learn Your First Programming Language">
            <a:extLst>
              <a:ext uri="{FF2B5EF4-FFF2-40B4-BE49-F238E27FC236}">
                <a16:creationId xmlns:a16="http://schemas.microsoft.com/office/drawing/2014/main" id="{C687A066-5409-FB1D-9E85-5D43A57B3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3234" y="239714"/>
            <a:ext cx="6188765" cy="3237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351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TotalTime>
  <Words>697</Words>
  <Application>Microsoft Office PowerPoint</Application>
  <PresentationFormat>Widescreen</PresentationFormat>
  <Paragraphs>44</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-apple-system</vt:lpstr>
      <vt:lpstr>TimesNewRomanPSMT</vt:lpstr>
      <vt:lpstr>Aptos</vt:lpstr>
      <vt:lpstr>Aptos Display</vt:lpstr>
      <vt:lpstr>Arial</vt:lpstr>
      <vt:lpstr>Calibri</vt:lpstr>
      <vt:lpstr>Montserrat</vt:lpstr>
      <vt:lpstr>Office Theme</vt:lpstr>
      <vt:lpstr>Buat desain poster ukuran</vt:lpstr>
      <vt:lpstr>Contoh</vt:lpstr>
      <vt:lpstr>Judul</vt:lpstr>
      <vt:lpstr>Identitas</vt:lpstr>
      <vt:lpstr>Resume</vt:lpstr>
      <vt:lpstr>Model sistem</vt:lpstr>
      <vt:lpstr>Peta jalan penelitian</vt:lpstr>
      <vt:lpstr>Java Android Programming Learning Assistance System</vt:lpstr>
      <vt:lpstr>Flutter Programming Learning Assistance System</vt:lpstr>
      <vt:lpstr>Luaran Lainnya</vt:lpstr>
      <vt:lpstr>Bahan background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 WS</dc:creator>
  <cp:lastModifiedBy>Yan WS</cp:lastModifiedBy>
  <cp:revision>12</cp:revision>
  <dcterms:created xsi:type="dcterms:W3CDTF">2024-12-05T03:20:29Z</dcterms:created>
  <dcterms:modified xsi:type="dcterms:W3CDTF">2024-12-09T02:04:09Z</dcterms:modified>
</cp:coreProperties>
</file>