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5" r:id="rId1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686"/>
  </p:normalViewPr>
  <p:slideViewPr>
    <p:cSldViewPr snapToGrid="0">
      <p:cViewPr varScale="1">
        <p:scale>
          <a:sx n="91" d="100"/>
          <a:sy n="91" d="100"/>
        </p:scale>
        <p:origin x="21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09/12/24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mailto:qulis@polinema.ac.id" TargetMode="External"/><Relationship Id="rId7" Type="http://schemas.openxmlformats.org/officeDocument/2006/relationships/image" Target="../media/image9.jpg"/><Relationship Id="rId2" Type="http://schemas.openxmlformats.org/officeDocument/2006/relationships/hyperlink" Target="mailto:pramana.yoga@polinema.ac.id"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hudriyah.mundzir@polinema.ac.i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Poster/X-</a:t>
            </a:r>
            <a:r>
              <a:rPr lang="id-ID" sz="2800" b="0" i="0" dirty="0" err="1">
                <a:solidFill>
                  <a:srgbClr val="000000"/>
                </a:solidFill>
                <a:effectLst/>
                <a:latin typeface="TimesNewRomanPSMT"/>
              </a:rPr>
              <a:t>banner</a:t>
            </a:r>
            <a:r>
              <a:rPr lang="id-ID" sz="2800" b="0" i="0" dirty="0">
                <a:solidFill>
                  <a:srgbClr val="000000"/>
                </a:solidFill>
                <a:effectLst/>
                <a:latin typeface="TimesNewRomanPSMT"/>
              </a:rPr>
              <a:t> dibuat dengan ukuran 160cm x 60cm</a:t>
            </a:r>
            <a:r>
              <a:rPr lang="id-ID" sz="3600" dirty="0"/>
              <a:t> </a:t>
            </a:r>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a:xfrm>
            <a:off x="155448" y="352933"/>
            <a:ext cx="10515600" cy="1325563"/>
          </a:xfrm>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pPr marL="0" indent="0">
              <a:buNone/>
            </a:pPr>
            <a:r>
              <a:rPr lang="id-ID" dirty="0"/>
              <a:t>IMPLEMENTASI PLATFORM MATCH MAKING DAN DIGITAL MARKETING PADA LINGKUNGAN MALANG </a:t>
            </a:r>
            <a:r>
              <a:rPr lang="id-ID"/>
              <a:t>CREATIVE CENTER </a:t>
            </a:r>
            <a:r>
              <a:rPr lang="id-ID" dirty="0"/>
              <a:t>SEBAGAI STRATEGI PEMBERDAYAAN UMKM EKONOMI KREATIF KOTA MALANG</a:t>
            </a:r>
          </a:p>
          <a:p>
            <a:pPr marL="0" indent="0">
              <a:buNone/>
            </a:pPr>
            <a:endParaRPr lang="id-ID" dirty="0"/>
          </a:p>
          <a:p>
            <a:pPr marL="0" indent="0">
              <a:buNone/>
            </a:pPr>
            <a:r>
              <a:rPr lang="id-ID" dirty="0"/>
              <a:t>SKEMA: PEMBERDAYAAN BERBASIS MASYARAKAT</a:t>
            </a:r>
          </a:p>
          <a:p>
            <a:pPr marL="0" indent="0">
              <a:buNone/>
            </a:pPr>
            <a:endParaRPr lang="id-ID" dirty="0"/>
          </a:p>
          <a:p>
            <a:pPr marL="0" indent="0">
              <a:buNone/>
            </a:pPr>
            <a:endParaRPr lang="id-ID" dirty="0"/>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8464" y="4687890"/>
            <a:ext cx="1489073" cy="148907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148" y="4687890"/>
            <a:ext cx="1495720" cy="148907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748F9D0-926A-DDCC-D5E5-918FB797F988}"/>
              </a:ext>
            </a:extLst>
          </p:cNvPr>
          <p:cNvSpPr/>
          <p:nvPr/>
        </p:nvSpPr>
        <p:spPr>
          <a:xfrm>
            <a:off x="2264898" y="4853354"/>
            <a:ext cx="3362179" cy="1575581"/>
          </a:xfrm>
          <a:prstGeom prst="rect">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with a puzzle in the shape of a circle&#10;&#10;Description automatically generated">
            <a:extLst>
              <a:ext uri="{FF2B5EF4-FFF2-40B4-BE49-F238E27FC236}">
                <a16:creationId xmlns:a16="http://schemas.microsoft.com/office/drawing/2014/main" id="{AEAF44F6-48FA-2704-B92A-812EF6F50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8293" y="4755135"/>
            <a:ext cx="3094478" cy="1737740"/>
          </a:xfrm>
          <a:prstGeom prst="rect">
            <a:avLst/>
          </a:prstGeom>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a:t>IDENTITAS</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fontScale="92500" lnSpcReduction="20000"/>
          </a:bodyPr>
          <a:lstStyle/>
          <a:p>
            <a:r>
              <a:rPr lang="en-US" dirty="0"/>
              <a:t>Ketua </a:t>
            </a:r>
            <a:r>
              <a:rPr lang="en-US" dirty="0" err="1"/>
              <a:t>Peneliti</a:t>
            </a:r>
            <a:r>
              <a:rPr lang="en-US" dirty="0"/>
              <a:t>:</a:t>
            </a:r>
          </a:p>
          <a:p>
            <a:pPr lvl="1"/>
            <a:r>
              <a:rPr lang="en-US" dirty="0"/>
              <a:t>Pramana Yoga Saputra, </a:t>
            </a:r>
            <a:r>
              <a:rPr lang="en-US" dirty="0" err="1"/>
              <a:t>S.Kom</a:t>
            </a:r>
            <a:r>
              <a:rPr lang="en-US" dirty="0"/>
              <a:t>., M.MT.</a:t>
            </a:r>
          </a:p>
          <a:p>
            <a:pPr lvl="1"/>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Email: </a:t>
            </a:r>
            <a:r>
              <a:rPr lang="en-US" dirty="0">
                <a:hlinkClick r:id="rId2"/>
              </a:rPr>
              <a:t>pramana.yoga@polinema.ac.id</a:t>
            </a:r>
            <a:r>
              <a:rPr lang="en-US" dirty="0"/>
              <a:t>, tel. 081330966644</a:t>
            </a:r>
          </a:p>
          <a:p>
            <a:r>
              <a:rPr lang="en-US" dirty="0"/>
              <a:t>Anggota 1</a:t>
            </a:r>
          </a:p>
          <a:p>
            <a:pPr lvl="1"/>
            <a:r>
              <a:rPr lang="en-US" dirty="0"/>
              <a:t>Ir. Yan </a:t>
            </a:r>
            <a:r>
              <a:rPr lang="en-US" dirty="0" err="1"/>
              <a:t>Watequlis</a:t>
            </a:r>
            <a:r>
              <a:rPr lang="en-US" dirty="0"/>
              <a:t> </a:t>
            </a:r>
            <a:r>
              <a:rPr lang="en-US" dirty="0" err="1"/>
              <a:t>Syaifudin</a:t>
            </a:r>
            <a:r>
              <a:rPr lang="en-US" dirty="0"/>
              <a:t>, ST., M.MT., Ph.D.</a:t>
            </a:r>
          </a:p>
          <a:p>
            <a:pPr lvl="1"/>
            <a:r>
              <a:rPr lang="en-US" dirty="0" err="1"/>
              <a:t>Laboratorium</a:t>
            </a:r>
            <a:r>
              <a:rPr lang="en-US" dirty="0"/>
              <a:t> Applied Informatics, </a:t>
            </a:r>
            <a:r>
              <a:rPr lang="en-US" dirty="0" err="1"/>
              <a:t>Jurusan</a:t>
            </a:r>
            <a:r>
              <a:rPr lang="en-US" dirty="0"/>
              <a:t> </a:t>
            </a:r>
            <a:r>
              <a:rPr lang="en-US" dirty="0" err="1"/>
              <a:t>Teknologi</a:t>
            </a:r>
            <a:r>
              <a:rPr lang="en-US" dirty="0"/>
              <a:t> </a:t>
            </a:r>
            <a:r>
              <a:rPr lang="en-US" dirty="0" err="1"/>
              <a:t>Informasi</a:t>
            </a:r>
            <a:r>
              <a:rPr lang="en-US" dirty="0"/>
              <a:t>, </a:t>
            </a:r>
            <a:r>
              <a:rPr lang="en-US" dirty="0" err="1"/>
              <a:t>Politeknik</a:t>
            </a:r>
            <a:r>
              <a:rPr lang="en-US" dirty="0"/>
              <a:t> Negeri Malang</a:t>
            </a:r>
          </a:p>
          <a:p>
            <a:pPr lvl="1"/>
            <a:r>
              <a:rPr lang="en-US" dirty="0"/>
              <a:t>Email: </a:t>
            </a:r>
            <a:r>
              <a:rPr lang="en-US" dirty="0">
                <a:hlinkClick r:id="rId3"/>
              </a:rPr>
              <a:t>qulis@polinema.ac.id</a:t>
            </a:r>
            <a:r>
              <a:rPr lang="en-US" dirty="0"/>
              <a:t>, tel. 082131552688</a:t>
            </a:r>
          </a:p>
          <a:p>
            <a:r>
              <a:rPr lang="en-US" dirty="0" err="1"/>
              <a:t>Anggota</a:t>
            </a:r>
            <a:r>
              <a:rPr lang="en-US" dirty="0"/>
              <a:t> 2</a:t>
            </a:r>
          </a:p>
          <a:p>
            <a:pPr lvl="1"/>
            <a:r>
              <a:rPr lang="en-US" dirty="0"/>
              <a:t>Dr. </a:t>
            </a:r>
            <a:r>
              <a:rPr lang="en-US" dirty="0" err="1"/>
              <a:t>Hudriyah</a:t>
            </a:r>
            <a:r>
              <a:rPr lang="en-US" dirty="0"/>
              <a:t> </a:t>
            </a:r>
            <a:r>
              <a:rPr lang="en-US" dirty="0" err="1"/>
              <a:t>Mundzir</a:t>
            </a:r>
            <a:r>
              <a:rPr lang="en-US" dirty="0"/>
              <a:t>, S.H., M.H.</a:t>
            </a:r>
          </a:p>
          <a:p>
            <a:pPr lvl="1"/>
            <a:r>
              <a:rPr lang="en-US" dirty="0" err="1"/>
              <a:t>Jaringan</a:t>
            </a:r>
            <a:r>
              <a:rPr lang="en-US" dirty="0"/>
              <a:t> </a:t>
            </a:r>
            <a:r>
              <a:rPr lang="en-US" dirty="0" err="1"/>
              <a:t>Teknologi</a:t>
            </a:r>
            <a:r>
              <a:rPr lang="en-US" dirty="0"/>
              <a:t> Digital/ </a:t>
            </a:r>
            <a:r>
              <a:rPr lang="en-US" dirty="0" err="1"/>
              <a:t>Politeknik</a:t>
            </a:r>
            <a:r>
              <a:rPr lang="en-US" dirty="0"/>
              <a:t> Negeri Malang</a:t>
            </a:r>
          </a:p>
          <a:p>
            <a:pPr lvl="1"/>
            <a:r>
              <a:rPr lang="en-US" dirty="0"/>
              <a:t>Email: </a:t>
            </a:r>
            <a:r>
              <a:rPr lang="en-US" dirty="0">
                <a:hlinkClick r:id="rId4"/>
              </a:rPr>
              <a:t>hudriyah.mundzir@polinema.ac.id</a:t>
            </a:r>
            <a:r>
              <a:rPr lang="en-US" dirty="0"/>
              <a:t>, tel. 0816212772</a:t>
            </a:r>
            <a:endParaRPr lang="id-ID" dirty="0"/>
          </a:p>
        </p:txBody>
      </p:sp>
      <p:pic>
        <p:nvPicPr>
          <p:cNvPr id="2050" name="Picture 2" descr="Yan Watequlis Syaifudin - Chief Technology Officer - PT Digital Solusi Grup  | LinkedIn">
            <a:extLst>
              <a:ext uri="{FF2B5EF4-FFF2-40B4-BE49-F238E27FC236}">
                <a16:creationId xmlns:a16="http://schemas.microsoft.com/office/drawing/2014/main" id="{C8E4F68A-BFC6-F6DD-A142-7AF05C9EC6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332" y="3161714"/>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wearing a head scarf&#10;&#10;Description automatically generated">
            <a:extLst>
              <a:ext uri="{FF2B5EF4-FFF2-40B4-BE49-F238E27FC236}">
                <a16:creationId xmlns:a16="http://schemas.microsoft.com/office/drawing/2014/main" id="{C2229174-5590-33F1-9D68-8662F011A3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332" y="4908551"/>
            <a:ext cx="1268412" cy="1268412"/>
          </a:xfrm>
          <a:prstGeom prst="rect">
            <a:avLst/>
          </a:prstGeom>
        </p:spPr>
      </p:pic>
      <p:pic>
        <p:nvPicPr>
          <p:cNvPr id="7" name="Picture 6" descr="A person in a striped shirt&#10;&#10;Description automatically generated">
            <a:extLst>
              <a:ext uri="{FF2B5EF4-FFF2-40B4-BE49-F238E27FC236}">
                <a16:creationId xmlns:a16="http://schemas.microsoft.com/office/drawing/2014/main" id="{248A5BF2-549F-82C4-7DE0-635E01C1AC88}"/>
              </a:ext>
            </a:extLst>
          </p:cNvPr>
          <p:cNvPicPr>
            <a:picLocks noChangeAspect="1"/>
          </p:cNvPicPr>
          <p:nvPr/>
        </p:nvPicPr>
        <p:blipFill>
          <a:blip r:embed="rId7">
            <a:extLst>
              <a:ext uri="{28A0092B-C50C-407E-A947-70E740481C1C}">
                <a14:useLocalDpi xmlns:a14="http://schemas.microsoft.com/office/drawing/2010/main" val="0"/>
              </a:ext>
            </a:extLst>
          </a:blip>
          <a:srcRect l="6869" t="1721" r="4777" b="32018"/>
          <a:stretch/>
        </p:blipFill>
        <p:spPr>
          <a:xfrm>
            <a:off x="284366" y="1501839"/>
            <a:ext cx="1321994" cy="1321904"/>
          </a:xfrm>
          <a:prstGeom prst="rect">
            <a:avLst/>
          </a:prstGeom>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p:txBody>
          <a:bodyPr>
            <a:normAutofit fontScale="70000" lnSpcReduction="20000"/>
          </a:bodyPr>
          <a:lstStyle/>
          <a:p>
            <a:pPr algn="l"/>
            <a:r>
              <a:rPr lang="id-ID" b="0" i="0" dirty="0">
                <a:solidFill>
                  <a:srgbClr val="121512"/>
                </a:solidFill>
                <a:effectLst/>
                <a:latin typeface="-apple-system"/>
              </a:rPr>
              <a:t>UMKM ekonomi kreatif di Kota Malang memiliki potensi besar tetapi menghadapi tantangan signifikan, seperti keterbatasan akses modal, rendahnya keterampilan digital, dan sulitnya menjangkau pasar yang lebih luas. Untuk mengatasi hal ini, program pengabdian menawarkan solusi berupa pengembangan Platform </a:t>
            </a:r>
            <a:r>
              <a:rPr lang="id-ID" b="0" i="0" dirty="0" err="1">
                <a:solidFill>
                  <a:srgbClr val="121512"/>
                </a:solidFill>
                <a:effectLst/>
                <a:latin typeface="-apple-system"/>
              </a:rPr>
              <a:t>Match</a:t>
            </a:r>
            <a:r>
              <a:rPr lang="id-ID" b="0" i="0" dirty="0">
                <a:solidFill>
                  <a:srgbClr val="121512"/>
                </a:solidFill>
                <a:effectLst/>
                <a:latin typeface="-apple-system"/>
              </a:rPr>
              <a:t> Making sebagai sarana mempertemukan UMKM dengan mitra strategis (investor, akademisi, komunitas), serta pelatihan pemasaran digital untuk meningkatkan keterampilan pemasaran, kualitas produk, dan daya saing UMKM di pasar lokal maupun global. Pendekatan ini dilaksanakan melalui serangkaian kegiatan, seperti pengumpulan data kebutuhan UMKM, pengembangan sistem </a:t>
            </a:r>
            <a:r>
              <a:rPr lang="id-ID" b="0" i="0" dirty="0" err="1">
                <a:solidFill>
                  <a:srgbClr val="121512"/>
                </a:solidFill>
                <a:effectLst/>
                <a:latin typeface="-apple-system"/>
              </a:rPr>
              <a:t>Match</a:t>
            </a:r>
            <a:r>
              <a:rPr lang="id-ID" b="0" i="0" dirty="0">
                <a:solidFill>
                  <a:srgbClr val="121512"/>
                </a:solidFill>
                <a:effectLst/>
                <a:latin typeface="-apple-system"/>
              </a:rPr>
              <a:t> Making berbasis algoritma </a:t>
            </a:r>
            <a:r>
              <a:rPr lang="id-ID" b="0" i="0" dirty="0" err="1">
                <a:solidFill>
                  <a:srgbClr val="121512"/>
                </a:solidFill>
                <a:effectLst/>
                <a:latin typeface="-apple-system"/>
              </a:rPr>
              <a:t>collaborative</a:t>
            </a:r>
            <a:r>
              <a:rPr lang="id-ID" b="0" i="0" dirty="0">
                <a:solidFill>
                  <a:srgbClr val="121512"/>
                </a:solidFill>
                <a:effectLst/>
                <a:latin typeface="-apple-system"/>
              </a:rPr>
              <a:t> </a:t>
            </a:r>
            <a:r>
              <a:rPr lang="id-ID" b="0" i="0" dirty="0" err="1">
                <a:solidFill>
                  <a:srgbClr val="121512"/>
                </a:solidFill>
                <a:effectLst/>
                <a:latin typeface="-apple-system"/>
              </a:rPr>
              <a:t>filtering</a:t>
            </a:r>
            <a:r>
              <a:rPr lang="id-ID" b="0" i="0" dirty="0">
                <a:solidFill>
                  <a:srgbClr val="121512"/>
                </a:solidFill>
                <a:effectLst/>
                <a:latin typeface="-apple-system"/>
              </a:rPr>
              <a:t>, pelatihan dan </a:t>
            </a:r>
            <a:r>
              <a:rPr lang="id-ID" b="0" i="0" dirty="0" err="1">
                <a:solidFill>
                  <a:srgbClr val="121512"/>
                </a:solidFill>
                <a:effectLst/>
                <a:latin typeface="-apple-system"/>
              </a:rPr>
              <a:t>workshop</a:t>
            </a:r>
            <a:r>
              <a:rPr lang="id-ID" b="0" i="0" dirty="0">
                <a:solidFill>
                  <a:srgbClr val="121512"/>
                </a:solidFill>
                <a:effectLst/>
                <a:latin typeface="-apple-system"/>
              </a:rPr>
              <a:t> pemasaran digital, serta sosialisasi dan pendampingan penerapan hasil pelatihan.</a:t>
            </a:r>
          </a:p>
          <a:p>
            <a:pPr algn="l"/>
            <a:r>
              <a:rPr lang="id-ID" b="0" i="0" dirty="0">
                <a:solidFill>
                  <a:srgbClr val="121512"/>
                </a:solidFill>
                <a:effectLst/>
                <a:latin typeface="-apple-system"/>
              </a:rPr>
              <a:t>Program ini menghasilkan sejumlah luaran penting, termasuk platform </a:t>
            </a:r>
            <a:r>
              <a:rPr lang="id-ID" b="0" i="0" dirty="0" err="1">
                <a:solidFill>
                  <a:srgbClr val="121512"/>
                </a:solidFill>
                <a:effectLst/>
                <a:latin typeface="-apple-system"/>
              </a:rPr>
              <a:t>Match</a:t>
            </a:r>
            <a:r>
              <a:rPr lang="id-ID" b="0" i="0" dirty="0">
                <a:solidFill>
                  <a:srgbClr val="121512"/>
                </a:solidFill>
                <a:effectLst/>
                <a:latin typeface="-apple-system"/>
              </a:rPr>
              <a:t> Making, peningkatan keterampilan dan daya saing UMKM yang diakui melalui hasil kuesioner dan surat pernyataan dari Malang </a:t>
            </a:r>
            <a:r>
              <a:rPr lang="id-ID" b="0" i="0" dirty="0" err="1">
                <a:solidFill>
                  <a:srgbClr val="121512"/>
                </a:solidFill>
                <a:effectLst/>
                <a:latin typeface="-apple-system"/>
              </a:rPr>
              <a:t>Creative</a:t>
            </a:r>
            <a:r>
              <a:rPr lang="id-ID" b="0" i="0" dirty="0">
                <a:solidFill>
                  <a:srgbClr val="121512"/>
                </a:solidFill>
                <a:effectLst/>
                <a:latin typeface="-apple-system"/>
              </a:rPr>
              <a:t> Center (MCC), serta publikasi ilmiah dan media massa yang memperluas dampak program. Selain itu, dokumentasi video yang diunggah ke kanal </a:t>
            </a:r>
            <a:r>
              <a:rPr lang="id-ID" b="0" i="0" dirty="0" err="1">
                <a:solidFill>
                  <a:srgbClr val="121512"/>
                </a:solidFill>
                <a:effectLst/>
                <a:latin typeface="-apple-system"/>
              </a:rPr>
              <a:t>YouTube</a:t>
            </a:r>
            <a:r>
              <a:rPr lang="id-ID" b="0" i="0" dirty="0">
                <a:solidFill>
                  <a:srgbClr val="121512"/>
                </a:solidFill>
                <a:effectLst/>
                <a:latin typeface="-apple-system"/>
              </a:rPr>
              <a:t> institusi menjadi media transparansi sekaligus referensi untuk program serupa. Dengan kombinasi solusi ini, program telah berkontribusi secara signifikan dalam memberdayakan UMKM Kota Malang, memperkuat daya saing mereka di era digital, dan menciptakan ekosistem ekonomi kreatif yang berkelanjutan.</a:t>
            </a:r>
          </a:p>
          <a:p>
            <a:pPr algn="l"/>
            <a:endParaRPr lang="id-ID" b="0" i="0" dirty="0">
              <a:solidFill>
                <a:srgbClr val="121512"/>
              </a:solidFill>
              <a:effectLst/>
              <a:latin typeface="-apple-system"/>
            </a:endParaRPr>
          </a:p>
          <a:p>
            <a:endParaRPr lang="id-ID" dirty="0"/>
          </a:p>
        </p:txBody>
      </p:sp>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p:txBody>
          <a:bodyPr/>
          <a:lstStyle/>
          <a:p>
            <a:r>
              <a:rPr lang="en-US" dirty="0"/>
              <a:t>PERMASALAHAN DAN SOLUSI</a:t>
            </a:r>
            <a:endParaRPr lang="id-ID" dirty="0"/>
          </a:p>
        </p:txBody>
      </p:sp>
      <p:sp>
        <p:nvSpPr>
          <p:cNvPr id="3" name="TextBox 2">
            <a:extLst>
              <a:ext uri="{FF2B5EF4-FFF2-40B4-BE49-F238E27FC236}">
                <a16:creationId xmlns:a16="http://schemas.microsoft.com/office/drawing/2014/main" id="{1E1A16D2-0BEC-BC80-FC9C-2457A16570FE}"/>
              </a:ext>
            </a:extLst>
          </p:cNvPr>
          <p:cNvSpPr txBox="1"/>
          <p:nvPr/>
        </p:nvSpPr>
        <p:spPr>
          <a:xfrm>
            <a:off x="999744" y="1690688"/>
            <a:ext cx="4340352" cy="2369880"/>
          </a:xfrm>
          <a:prstGeom prst="rect">
            <a:avLst/>
          </a:prstGeom>
          <a:noFill/>
        </p:spPr>
        <p:txBody>
          <a:bodyPr wrap="square" rtlCol="0">
            <a:spAutoFit/>
          </a:bodyPr>
          <a:lstStyle/>
          <a:p>
            <a:r>
              <a:rPr lang="en-US" dirty="0"/>
              <a:t>PERMASALAHAN</a:t>
            </a:r>
          </a:p>
          <a:p>
            <a:endParaRPr lang="en-US" dirty="0"/>
          </a:p>
          <a:p>
            <a:pPr marL="342900" indent="-342900">
              <a:buFont typeface="+mj-lt"/>
              <a:buAutoNum type="arabicPeriod"/>
            </a:pP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Kurangnya</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modal,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sumber</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daya</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manusia</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dan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legalitas</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usaha</a:t>
            </a:r>
            <a:r>
              <a:rPr lang="en-ID" sz="1400" dirty="0">
                <a:effectLst/>
                <a:latin typeface="Verdana" panose="020B0604030504040204" pitchFamily="34" charset="0"/>
                <a:ea typeface="Verdana" panose="020B0604030504040204" pitchFamily="34" charset="0"/>
                <a:cs typeface="Verdana" panose="020B0604030504040204" pitchFamily="34" charset="0"/>
              </a:rPr>
              <a:t> </a:t>
            </a:r>
            <a:endParaRPr lang="en-US" sz="1400" dirty="0">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Rendahnya</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kualitas</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standar</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dan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kemasan</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produk</a:t>
            </a:r>
            <a:r>
              <a:rPr lang="en-ID" sz="1400" dirty="0">
                <a:effectLst/>
                <a:latin typeface="Verdana" panose="020B0604030504040204" pitchFamily="34" charset="0"/>
                <a:ea typeface="Verdana" panose="020B0604030504040204" pitchFamily="34" charset="0"/>
                <a:cs typeface="Verdana" panose="020B0604030504040204" pitchFamily="34" charset="0"/>
              </a:rPr>
              <a:t> </a:t>
            </a:r>
            <a:endParaRPr lang="en-US" sz="1400" dirty="0">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Terbatasnya</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akses</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pasar,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baik</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lokal</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maupun</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global</a:t>
            </a:r>
            <a:endParaRPr lang="en-ID" sz="14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Persaingan</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ketat</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dengan</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produk</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impor</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dan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produk</a:t>
            </a:r>
            <a:r>
              <a:rPr lang="en-ID" sz="14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a:t>
            </a:r>
            <a:r>
              <a:rPr lang="en-ID" sz="14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serupa</a:t>
            </a:r>
            <a:r>
              <a:rPr lang="en-ID" sz="1400" dirty="0">
                <a:effectLst/>
                <a:latin typeface="Verdana" panose="020B0604030504040204" pitchFamily="34" charset="0"/>
                <a:ea typeface="Verdana" panose="020B0604030504040204" pitchFamily="34" charset="0"/>
                <a:cs typeface="Verdana" panose="020B0604030504040204" pitchFamily="34" charset="0"/>
              </a:rPr>
              <a:t> </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E449E2B3-1073-A86C-36AA-7626B119ED62}"/>
              </a:ext>
            </a:extLst>
          </p:cNvPr>
          <p:cNvSpPr txBox="1"/>
          <p:nvPr/>
        </p:nvSpPr>
        <p:spPr>
          <a:xfrm>
            <a:off x="5663184" y="1690688"/>
            <a:ext cx="4340352" cy="3877985"/>
          </a:xfrm>
          <a:prstGeom prst="rect">
            <a:avLst/>
          </a:prstGeom>
          <a:noFill/>
        </p:spPr>
        <p:txBody>
          <a:bodyPr wrap="square" rtlCol="0">
            <a:spAutoFit/>
          </a:bodyPr>
          <a:lstStyle/>
          <a:p>
            <a:r>
              <a:rPr lang="en-US" dirty="0"/>
              <a:t>SOLUSI</a:t>
            </a:r>
          </a:p>
          <a:p>
            <a:endParaRPr lang="en-US" dirty="0"/>
          </a:p>
          <a:p>
            <a:pPr marL="342900" indent="-342900">
              <a:buFont typeface="+mj-lt"/>
              <a:buAutoNum type="arabicPeriod"/>
            </a:pPr>
            <a:r>
              <a:rPr lang="en-ID" sz="16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SOLUSI 1: </a:t>
            </a:r>
            <a:r>
              <a:rPr lang="en-ID" sz="1600" dirty="0" err="1">
                <a:solidFill>
                  <a:srgbClr val="181717"/>
                </a:solidFill>
                <a:effectLst/>
                <a:latin typeface="Verdana" panose="020B0604030504040204" pitchFamily="34" charset="0"/>
                <a:ea typeface="Verdana" panose="020B0604030504040204" pitchFamily="34" charset="0"/>
                <a:cs typeface="Verdana" panose="020B0604030504040204" pitchFamily="34" charset="0"/>
              </a:rPr>
              <a:t>Penyediaan</a:t>
            </a:r>
            <a:r>
              <a:rPr lang="en-ID" sz="1600" dirty="0">
                <a:solidFill>
                  <a:srgbClr val="181717"/>
                </a:solidFill>
                <a:effectLst/>
                <a:latin typeface="Verdana" panose="020B0604030504040204" pitchFamily="34" charset="0"/>
                <a:ea typeface="Verdana" panose="020B0604030504040204" pitchFamily="34" charset="0"/>
                <a:cs typeface="Verdana" panose="020B0604030504040204" pitchFamily="34" charset="0"/>
              </a:rPr>
              <a:t> Platform Match Making</a:t>
            </a:r>
          </a:p>
          <a:p>
            <a:pPr marL="342900" indent="-342900">
              <a:buFont typeface="+mj-lt"/>
              <a:buAutoNum type="arabicPeriod"/>
            </a:pPr>
            <a:endParaRPr lang="en-ID" sz="16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ID" sz="1600" dirty="0">
              <a:solidFill>
                <a:srgbClr val="181717"/>
              </a:solidFill>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US" sz="1600" dirty="0">
                <a:latin typeface="Verdana" panose="020B0604030504040204" pitchFamily="34" charset="0"/>
                <a:ea typeface="Verdana" panose="020B0604030504040204" pitchFamily="34" charset="0"/>
                <a:cs typeface="Verdana" panose="020B0604030504040204" pitchFamily="34" charset="0"/>
              </a:rPr>
              <a:t>SOLUSI 2: </a:t>
            </a:r>
            <a:r>
              <a:rPr lang="en-US" sz="1600" dirty="0" err="1">
                <a:latin typeface="Verdana" panose="020B0604030504040204" pitchFamily="34" charset="0"/>
                <a:ea typeface="Verdana" panose="020B0604030504040204" pitchFamily="34" charset="0"/>
                <a:cs typeface="Verdana" panose="020B0604030504040204" pitchFamily="34" charset="0"/>
              </a:rPr>
              <a:t>Implementasi</a:t>
            </a:r>
            <a:r>
              <a:rPr lang="en-US" sz="1600" dirty="0">
                <a:latin typeface="Verdana" panose="020B0604030504040204" pitchFamily="34" charset="0"/>
                <a:ea typeface="Verdana" panose="020B0604030504040204" pitchFamily="34" charset="0"/>
                <a:cs typeface="Verdana" panose="020B0604030504040204" pitchFamily="34" charset="0"/>
              </a:rPr>
              <a:t> Digital Marketing </a:t>
            </a:r>
          </a:p>
          <a:p>
            <a:pPr marL="342900" indent="-342900">
              <a:buFont typeface="+mj-lt"/>
              <a:buAutoNum type="arabicPeriod"/>
            </a:pPr>
            <a:endParaRPr lang="en-US" dirty="0">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FD52A67E-D558-38A2-15AA-7A006CD76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699"/>
          <a:stretch/>
        </p:blipFill>
        <p:spPr bwMode="auto">
          <a:xfrm>
            <a:off x="6755892" y="2684272"/>
            <a:ext cx="3247644" cy="2076725"/>
          </a:xfrm>
          <a:prstGeom prst="rect">
            <a:avLst/>
          </a:prstGeom>
          <a:noFill/>
          <a:ln>
            <a:noFill/>
          </a:ln>
          <a:extLst>
            <a:ext uri="{53640926-AAD7-44D8-BBD7-CCE9431645EC}">
              <a14:shadowObscured xmlns:a14="http://schemas.microsoft.com/office/drawing/2010/main"/>
            </a:ext>
          </a:extLst>
        </p:spPr>
      </p:pic>
      <p:pic>
        <p:nvPicPr>
          <p:cNvPr id="10" name="Picture 9" descr="Digital Marketing | Introduction, 8 Sections &amp; their description | 8  Facilities of Digital Marketing">
            <a:extLst>
              <a:ext uri="{FF2B5EF4-FFF2-40B4-BE49-F238E27FC236}">
                <a16:creationId xmlns:a16="http://schemas.microsoft.com/office/drawing/2014/main" id="{4BCCC65C-EB11-FE68-84D5-DBD3C27AC153}"/>
              </a:ext>
            </a:extLst>
          </p:cNvPr>
          <p:cNvPicPr>
            <a:picLocks noChangeAspect="1"/>
          </p:cNvPicPr>
          <p:nvPr/>
        </p:nvPicPr>
        <p:blipFill rotWithShape="1">
          <a:blip r:embed="rId3">
            <a:extLst>
              <a:ext uri="{28A0092B-C50C-407E-A947-70E740481C1C}">
                <a14:useLocalDpi xmlns:a14="http://schemas.microsoft.com/office/drawing/2010/main" val="0"/>
              </a:ext>
            </a:extLst>
          </a:blip>
          <a:srcRect l="6546" t="4641" r="8525" b="12965"/>
          <a:stretch/>
        </p:blipFill>
        <p:spPr bwMode="auto">
          <a:xfrm>
            <a:off x="7428992" y="5017072"/>
            <a:ext cx="3161284" cy="17295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TAHAPAN PELAKSANAAN</a:t>
            </a:r>
            <a:endParaRPr lang="id-ID" dirty="0"/>
          </a:p>
        </p:txBody>
      </p:sp>
      <p:pic>
        <p:nvPicPr>
          <p:cNvPr id="5" name="Picture 4">
            <a:extLst>
              <a:ext uri="{FF2B5EF4-FFF2-40B4-BE49-F238E27FC236}">
                <a16:creationId xmlns:a16="http://schemas.microsoft.com/office/drawing/2014/main" id="{CC122A2C-FA4E-77B6-BADE-EFEDB2CE69B4}"/>
              </a:ext>
            </a:extLst>
          </p:cNvPr>
          <p:cNvPicPr>
            <a:picLocks noChangeAspect="1"/>
          </p:cNvPicPr>
          <p:nvPr/>
        </p:nvPicPr>
        <p:blipFill>
          <a:blip r:embed="rId2"/>
          <a:stretch>
            <a:fillRect/>
          </a:stretch>
        </p:blipFill>
        <p:spPr>
          <a:xfrm>
            <a:off x="276270" y="2213769"/>
            <a:ext cx="11639460" cy="2430462"/>
          </a:xfrm>
          <a:prstGeom prst="rect">
            <a:avLst/>
          </a:prstGeom>
        </p:spPr>
      </p:pic>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p:txBody>
          <a:bodyPr/>
          <a:lstStyle/>
          <a:p>
            <a:r>
              <a:rPr lang="en-US" dirty="0"/>
              <a:t>LUARAN PENGABDIAN</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normAutofit/>
          </a:bodyPr>
          <a:lstStyle/>
          <a:p>
            <a:r>
              <a:rPr lang="en-US" sz="1300" dirty="0" err="1">
                <a:latin typeface="Verdana" panose="020B0604030504040204" pitchFamily="34" charset="0"/>
                <a:ea typeface="Verdana" panose="020B0604030504040204" pitchFamily="34" charset="0"/>
                <a:cs typeface="Verdana" panose="020B0604030504040204" pitchFamily="34" charset="0"/>
              </a:rPr>
              <a:t>Prototipe</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Sistem</a:t>
            </a:r>
            <a:r>
              <a:rPr lang="en-US" sz="1300" dirty="0">
                <a:latin typeface="Verdana" panose="020B0604030504040204" pitchFamily="34" charset="0"/>
                <a:ea typeface="Verdana" panose="020B0604030504040204" pitchFamily="34" charset="0"/>
                <a:cs typeface="Verdana" panose="020B0604030504040204" pitchFamily="34" charset="0"/>
              </a:rPr>
              <a:t> Match Making </a:t>
            </a:r>
          </a:p>
          <a:p>
            <a:r>
              <a:rPr lang="en-US" sz="1300" dirty="0" err="1">
                <a:latin typeface="Verdana" panose="020B0604030504040204" pitchFamily="34" charset="0"/>
                <a:ea typeface="Verdana" panose="020B0604030504040204" pitchFamily="34" charset="0"/>
                <a:cs typeface="Verdana" panose="020B0604030504040204" pitchFamily="34" charset="0"/>
              </a:rPr>
              <a:t>Jurnal</a:t>
            </a:r>
            <a:r>
              <a:rPr lang="en-US" sz="1300" dirty="0">
                <a:latin typeface="Verdana" panose="020B0604030504040204" pitchFamily="34" charset="0"/>
                <a:ea typeface="Verdana" panose="020B0604030504040204" pitchFamily="34" charset="0"/>
                <a:cs typeface="Verdana" panose="020B0604030504040204" pitchFamily="34" charset="0"/>
              </a:rPr>
              <a:t> Nasional SINTA 3, </a:t>
            </a:r>
            <a:r>
              <a:rPr lang="en-US" sz="1300" dirty="0" err="1">
                <a:latin typeface="Verdana" panose="020B0604030504040204" pitchFamily="34" charset="0"/>
                <a:ea typeface="Verdana" panose="020B0604030504040204" pitchFamily="34" charset="0"/>
                <a:cs typeface="Verdana" panose="020B0604030504040204" pitchFamily="34" charset="0"/>
              </a:rPr>
              <a:t>judul</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Implementasi</a:t>
            </a:r>
            <a:r>
              <a:rPr lang="en-US" sz="1300" dirty="0">
                <a:latin typeface="Verdana" panose="020B0604030504040204" pitchFamily="34" charset="0"/>
                <a:ea typeface="Verdana" panose="020B0604030504040204" pitchFamily="34" charset="0"/>
                <a:cs typeface="Verdana" panose="020B0604030504040204" pitchFamily="34" charset="0"/>
              </a:rPr>
              <a:t> Platform Match Making </a:t>
            </a:r>
            <a:r>
              <a:rPr lang="en-US" sz="1300" dirty="0" err="1">
                <a:latin typeface="Verdana" panose="020B0604030504040204" pitchFamily="34" charset="0"/>
                <a:ea typeface="Verdana" panose="020B0604030504040204" pitchFamily="34" charset="0"/>
                <a:cs typeface="Verdana" panose="020B0604030504040204" pitchFamily="34" charset="0"/>
              </a:rPr>
              <a:t>Sebagai</a:t>
            </a:r>
            <a:r>
              <a:rPr lang="en-US" sz="1300" dirty="0">
                <a:latin typeface="Verdana" panose="020B0604030504040204" pitchFamily="34" charset="0"/>
                <a:ea typeface="Verdana" panose="020B0604030504040204" pitchFamily="34" charset="0"/>
                <a:cs typeface="Verdana" panose="020B0604030504040204" pitchFamily="34" charset="0"/>
              </a:rPr>
              <a:t> Strategi </a:t>
            </a:r>
            <a:r>
              <a:rPr lang="en-US" sz="1300" dirty="0" err="1">
                <a:latin typeface="Verdana" panose="020B0604030504040204" pitchFamily="34" charset="0"/>
                <a:ea typeface="Verdana" panose="020B0604030504040204" pitchFamily="34" charset="0"/>
                <a:cs typeface="Verdana" panose="020B0604030504040204" pitchFamily="34" charset="0"/>
              </a:rPr>
              <a:t>Pemberdayaan</a:t>
            </a:r>
            <a:r>
              <a:rPr lang="en-US" sz="1300" dirty="0">
                <a:latin typeface="Verdana" panose="020B0604030504040204" pitchFamily="34" charset="0"/>
                <a:ea typeface="Verdana" panose="020B0604030504040204" pitchFamily="34" charset="0"/>
                <a:cs typeface="Verdana" panose="020B0604030504040204" pitchFamily="34" charset="0"/>
              </a:rPr>
              <a:t> UMKM Ekonomi </a:t>
            </a:r>
            <a:r>
              <a:rPr lang="en-US" sz="1300" dirty="0" err="1">
                <a:latin typeface="Verdana" panose="020B0604030504040204" pitchFamily="34" charset="0"/>
                <a:ea typeface="Verdana" panose="020B0604030504040204" pitchFamily="34" charset="0"/>
                <a:cs typeface="Verdana" panose="020B0604030504040204" pitchFamily="34" charset="0"/>
              </a:rPr>
              <a:t>Kreatif</a:t>
            </a:r>
            <a:r>
              <a:rPr lang="en-US" sz="1300" dirty="0">
                <a:latin typeface="Verdana" panose="020B0604030504040204" pitchFamily="34" charset="0"/>
                <a:ea typeface="Verdana" panose="020B0604030504040204" pitchFamily="34" charset="0"/>
                <a:cs typeface="Verdana" panose="020B0604030504040204" pitchFamily="34" charset="0"/>
              </a:rPr>
              <a:t> Kota Malang” pada </a:t>
            </a:r>
            <a:r>
              <a:rPr lang="en-US" sz="1300" dirty="0" err="1">
                <a:latin typeface="Verdana" panose="020B0604030504040204" pitchFamily="34" charset="0"/>
                <a:ea typeface="Verdana" panose="020B0604030504040204" pitchFamily="34" charset="0"/>
                <a:cs typeface="Verdana" panose="020B0604030504040204" pitchFamily="34" charset="0"/>
              </a:rPr>
              <a:t>Jurnal</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Teknologi</a:t>
            </a:r>
            <a:r>
              <a:rPr lang="en-US" sz="1300" dirty="0">
                <a:latin typeface="Verdana" panose="020B0604030504040204" pitchFamily="34" charset="0"/>
                <a:ea typeface="Verdana" panose="020B0604030504040204" pitchFamily="34" charset="0"/>
                <a:cs typeface="Verdana" panose="020B0604030504040204" pitchFamily="34" charset="0"/>
              </a:rPr>
              <a:t> dan </a:t>
            </a:r>
            <a:r>
              <a:rPr lang="en-US" sz="1300" dirty="0" err="1">
                <a:latin typeface="Verdana" panose="020B0604030504040204" pitchFamily="34" charset="0"/>
                <a:ea typeface="Verdana" panose="020B0604030504040204" pitchFamily="34" charset="0"/>
                <a:cs typeface="Verdana" panose="020B0604030504040204" pitchFamily="34" charset="0"/>
              </a:rPr>
              <a:t>Manajemen</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Informatika</a:t>
            </a:r>
            <a:r>
              <a:rPr lang="en-US" sz="1300" dirty="0">
                <a:latin typeface="Verdana" panose="020B0604030504040204" pitchFamily="34" charset="0"/>
                <a:ea typeface="Verdana" panose="020B0604030504040204" pitchFamily="34" charset="0"/>
                <a:cs typeface="Verdana" panose="020B0604030504040204" pitchFamily="34" charset="0"/>
              </a:rPr>
              <a:t>.</a:t>
            </a:r>
          </a:p>
          <a:p>
            <a:r>
              <a:rPr lang="en-US" sz="1300" dirty="0" err="1">
                <a:latin typeface="Verdana" panose="020B0604030504040204" pitchFamily="34" charset="0"/>
                <a:ea typeface="Verdana" panose="020B0604030504040204" pitchFamily="34" charset="0"/>
                <a:cs typeface="Verdana" panose="020B0604030504040204" pitchFamily="34" charset="0"/>
              </a:rPr>
              <a:t>Peningkatan</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daya</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saing</a:t>
            </a:r>
            <a:endParaRPr lang="en-US" sz="1300" dirty="0">
              <a:latin typeface="Verdana" panose="020B0604030504040204" pitchFamily="34" charset="0"/>
              <a:ea typeface="Verdana" panose="020B0604030504040204" pitchFamily="34" charset="0"/>
              <a:cs typeface="Verdana" panose="020B0604030504040204" pitchFamily="34" charset="0"/>
            </a:endParaRPr>
          </a:p>
          <a:p>
            <a:r>
              <a:rPr lang="en-US" sz="1300" dirty="0" err="1">
                <a:latin typeface="Verdana" panose="020B0604030504040204" pitchFamily="34" charset="0"/>
                <a:ea typeface="Verdana" panose="020B0604030504040204" pitchFamily="34" charset="0"/>
                <a:cs typeface="Verdana" panose="020B0604030504040204" pitchFamily="34" charset="0"/>
              </a:rPr>
              <a:t>Publikasi</a:t>
            </a:r>
            <a:r>
              <a:rPr lang="en-US" sz="1300" dirty="0">
                <a:latin typeface="Verdana" panose="020B0604030504040204" pitchFamily="34" charset="0"/>
                <a:ea typeface="Verdana" panose="020B0604030504040204" pitchFamily="34" charset="0"/>
                <a:cs typeface="Verdana" panose="020B0604030504040204" pitchFamily="34" charset="0"/>
              </a:rPr>
              <a:t> Media Massa </a:t>
            </a:r>
            <a:r>
              <a:rPr lang="en-US" sz="1300" dirty="0" err="1">
                <a:latin typeface="Verdana" panose="020B0604030504040204" pitchFamily="34" charset="0"/>
                <a:ea typeface="Verdana" panose="020B0604030504040204" pitchFamily="34" charset="0"/>
                <a:cs typeface="Verdana" panose="020B0604030504040204" pitchFamily="34" charset="0"/>
              </a:rPr>
              <a:t>Cetak</a:t>
            </a:r>
            <a:r>
              <a:rPr lang="en-US" sz="1300" dirty="0">
                <a:latin typeface="Verdana" panose="020B0604030504040204" pitchFamily="34" charset="0"/>
                <a:ea typeface="Verdana" panose="020B0604030504040204" pitchFamily="34" charset="0"/>
                <a:cs typeface="Verdana" panose="020B0604030504040204" pitchFamily="34" charset="0"/>
              </a:rPr>
              <a:t> </a:t>
            </a:r>
          </a:p>
          <a:p>
            <a:pPr lvl="1"/>
            <a:r>
              <a:rPr lang="en-US" sz="1300" dirty="0">
                <a:latin typeface="Verdana" panose="020B0604030504040204" pitchFamily="34" charset="0"/>
                <a:ea typeface="Verdana" panose="020B0604030504040204" pitchFamily="34" charset="0"/>
                <a:cs typeface="Verdana" panose="020B0604030504040204" pitchFamily="34" charset="0"/>
              </a:rPr>
              <a:t>https://</a:t>
            </a:r>
            <a:r>
              <a:rPr lang="en-US" sz="1300" dirty="0" err="1">
                <a:latin typeface="Verdana" panose="020B0604030504040204" pitchFamily="34" charset="0"/>
                <a:ea typeface="Verdana" panose="020B0604030504040204" pitchFamily="34" charset="0"/>
                <a:cs typeface="Verdana" panose="020B0604030504040204" pitchFamily="34" charset="0"/>
              </a:rPr>
              <a:t>radarmalang.jawapos.com</a:t>
            </a:r>
            <a:r>
              <a:rPr lang="en-US" sz="1300" dirty="0">
                <a:latin typeface="Verdana" panose="020B0604030504040204" pitchFamily="34" charset="0"/>
                <a:ea typeface="Verdana" panose="020B0604030504040204" pitchFamily="34" charset="0"/>
                <a:cs typeface="Verdana" panose="020B0604030504040204" pitchFamily="34" charset="0"/>
              </a:rPr>
              <a:t>/</a:t>
            </a:r>
            <a:r>
              <a:rPr lang="en-US" sz="1300" dirty="0" err="1">
                <a:latin typeface="Verdana" panose="020B0604030504040204" pitchFamily="34" charset="0"/>
                <a:ea typeface="Verdana" panose="020B0604030504040204" pitchFamily="34" charset="0"/>
                <a:cs typeface="Verdana" panose="020B0604030504040204" pitchFamily="34" charset="0"/>
              </a:rPr>
              <a:t>ekonomi-bisnis</a:t>
            </a:r>
            <a:r>
              <a:rPr lang="en-US" sz="1300" dirty="0">
                <a:latin typeface="Verdana" panose="020B0604030504040204" pitchFamily="34" charset="0"/>
                <a:ea typeface="Verdana" panose="020B0604030504040204" pitchFamily="34" charset="0"/>
                <a:cs typeface="Verdana" panose="020B0604030504040204" pitchFamily="34" charset="0"/>
              </a:rPr>
              <a:t>/815074443/sinergi-polinema-dan-umkm-kota-malang-pelatihan-pemasaran-digital-pada-umkm-ekonomi-kreatif</a:t>
            </a:r>
          </a:p>
          <a:p>
            <a:r>
              <a:rPr lang="en-US" sz="1300" dirty="0">
                <a:latin typeface="Verdana" panose="020B0604030504040204" pitchFamily="34" charset="0"/>
                <a:ea typeface="Verdana" panose="020B0604030504040204" pitchFamily="34" charset="0"/>
                <a:cs typeface="Verdana" panose="020B0604030504040204" pitchFamily="34" charset="0"/>
              </a:rPr>
              <a:t>Video Yang </a:t>
            </a:r>
            <a:r>
              <a:rPr lang="en-US" sz="1300" dirty="0" err="1">
                <a:latin typeface="Verdana" panose="020B0604030504040204" pitchFamily="34" charset="0"/>
                <a:ea typeface="Verdana" panose="020B0604030504040204" pitchFamily="34" charset="0"/>
                <a:cs typeface="Verdana" panose="020B0604030504040204" pitchFamily="34" charset="0"/>
              </a:rPr>
              <a:t>Diunggah</a:t>
            </a:r>
            <a:r>
              <a:rPr lang="en-US" sz="1300" dirty="0">
                <a:latin typeface="Verdana" panose="020B0604030504040204" pitchFamily="34" charset="0"/>
                <a:ea typeface="Verdana" panose="020B0604030504040204" pitchFamily="34" charset="0"/>
                <a:cs typeface="Verdana" panose="020B0604030504040204" pitchFamily="34" charset="0"/>
              </a:rPr>
              <a:t> Pada </a:t>
            </a:r>
            <a:r>
              <a:rPr lang="en-US" sz="1300" dirty="0" err="1">
                <a:latin typeface="Verdana" panose="020B0604030504040204" pitchFamily="34" charset="0"/>
                <a:ea typeface="Verdana" panose="020B0604030504040204" pitchFamily="34" charset="0"/>
                <a:cs typeface="Verdana" panose="020B0604030504040204" pitchFamily="34" charset="0"/>
              </a:rPr>
              <a:t>Youtube</a:t>
            </a:r>
            <a:r>
              <a:rPr lang="en-US" sz="1300" dirty="0">
                <a:latin typeface="Verdana" panose="020B0604030504040204" pitchFamily="34" charset="0"/>
                <a:ea typeface="Verdana" panose="020B0604030504040204" pitchFamily="34" charset="0"/>
                <a:cs typeface="Verdana" panose="020B0604030504040204" pitchFamily="34" charset="0"/>
              </a:rPr>
              <a:t> </a:t>
            </a:r>
            <a:r>
              <a:rPr lang="en-US" sz="1300" dirty="0" err="1">
                <a:latin typeface="Verdana" panose="020B0604030504040204" pitchFamily="34" charset="0"/>
                <a:ea typeface="Verdana" panose="020B0604030504040204" pitchFamily="34" charset="0"/>
                <a:cs typeface="Verdana" panose="020B0604030504040204" pitchFamily="34" charset="0"/>
              </a:rPr>
              <a:t>Institusi</a:t>
            </a:r>
            <a:r>
              <a:rPr lang="en-US" sz="1300" dirty="0">
                <a:latin typeface="Verdana" panose="020B0604030504040204" pitchFamily="34" charset="0"/>
                <a:ea typeface="Verdana" panose="020B0604030504040204" pitchFamily="34" charset="0"/>
                <a:cs typeface="Verdana" panose="020B0604030504040204" pitchFamily="34" charset="0"/>
              </a:rPr>
              <a:t>/PTV</a:t>
            </a:r>
          </a:p>
          <a:p>
            <a:pPr lvl="1"/>
            <a:r>
              <a:rPr lang="en-US" sz="1300" dirty="0">
                <a:latin typeface="Verdana" panose="020B0604030504040204" pitchFamily="34" charset="0"/>
                <a:ea typeface="Verdana" panose="020B0604030504040204" pitchFamily="34" charset="0"/>
                <a:cs typeface="Verdana" panose="020B0604030504040204" pitchFamily="34" charset="0"/>
              </a:rPr>
              <a:t>https://</a:t>
            </a:r>
            <a:r>
              <a:rPr lang="en-US" sz="1300" dirty="0" err="1">
                <a:latin typeface="Verdana" panose="020B0604030504040204" pitchFamily="34" charset="0"/>
                <a:ea typeface="Verdana" panose="020B0604030504040204" pitchFamily="34" charset="0"/>
                <a:cs typeface="Verdana" panose="020B0604030504040204" pitchFamily="34" charset="0"/>
              </a:rPr>
              <a:t>www.youtube.com</a:t>
            </a:r>
            <a:r>
              <a:rPr lang="en-US" sz="1300" dirty="0">
                <a:latin typeface="Verdana" panose="020B0604030504040204" pitchFamily="34" charset="0"/>
                <a:ea typeface="Verdana" panose="020B0604030504040204" pitchFamily="34" charset="0"/>
                <a:cs typeface="Verdana" panose="020B0604030504040204" pitchFamily="34" charset="0"/>
              </a:rPr>
              <a:t>/shorts/6b_7IaUh3o8</a:t>
            </a:r>
          </a:p>
          <a:p>
            <a:pPr marL="0" indent="0">
              <a:buNone/>
            </a:pPr>
            <a:endParaRPr lang="en-US" dirty="0"/>
          </a:p>
          <a:p>
            <a:endParaRPr lang="id-ID" dirty="0"/>
          </a:p>
        </p:txBody>
      </p:sp>
      <p:pic>
        <p:nvPicPr>
          <p:cNvPr id="4" name="Picture 3">
            <a:extLst>
              <a:ext uri="{FF2B5EF4-FFF2-40B4-BE49-F238E27FC236}">
                <a16:creationId xmlns:a16="http://schemas.microsoft.com/office/drawing/2014/main" id="{CA31E86A-C95B-9193-6193-17911AA72C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2443" y="277839"/>
            <a:ext cx="2340879" cy="1135168"/>
          </a:xfrm>
          <a:prstGeom prst="rect">
            <a:avLst/>
          </a:prstGeom>
        </p:spPr>
      </p:pic>
      <p:pic>
        <p:nvPicPr>
          <p:cNvPr id="5" name="Picture 4">
            <a:extLst>
              <a:ext uri="{FF2B5EF4-FFF2-40B4-BE49-F238E27FC236}">
                <a16:creationId xmlns:a16="http://schemas.microsoft.com/office/drawing/2014/main" id="{18FEA839-28F4-94D1-F097-1004062941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08"/>
          <a:stretch/>
        </p:blipFill>
        <p:spPr bwMode="auto">
          <a:xfrm>
            <a:off x="6662443" y="1413008"/>
            <a:ext cx="2340879" cy="1007050"/>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9044B6AA-9FD5-C543-E571-428D7D50DE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82" b="-1"/>
          <a:stretch/>
        </p:blipFill>
        <p:spPr bwMode="auto">
          <a:xfrm>
            <a:off x="9012921" y="277839"/>
            <a:ext cx="2727183" cy="1135168"/>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6F876F4A-25D1-A2C2-3A6F-9AFDFE1230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56540" y="1409832"/>
            <a:ext cx="2616591" cy="1125082"/>
          </a:xfrm>
          <a:prstGeom prst="rect">
            <a:avLst/>
          </a:prstGeom>
        </p:spPr>
      </p:pic>
      <p:pic>
        <p:nvPicPr>
          <p:cNvPr id="9" name="Picture 8" descr="A group of people standing in a room&#10;&#10;Description automatically generated">
            <a:extLst>
              <a:ext uri="{FF2B5EF4-FFF2-40B4-BE49-F238E27FC236}">
                <a16:creationId xmlns:a16="http://schemas.microsoft.com/office/drawing/2014/main" id="{21920CA4-954C-89AF-21C0-250B74697B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8412" y="3666907"/>
            <a:ext cx="1905053" cy="2257074"/>
          </a:xfrm>
          <a:prstGeom prst="rect">
            <a:avLst/>
          </a:prstGeom>
        </p:spPr>
      </p:pic>
      <p:pic>
        <p:nvPicPr>
          <p:cNvPr id="11" name="Picture 10" descr="A screenshot of a video conference&#10;&#10;Description automatically generated">
            <a:extLst>
              <a:ext uri="{FF2B5EF4-FFF2-40B4-BE49-F238E27FC236}">
                <a16:creationId xmlns:a16="http://schemas.microsoft.com/office/drawing/2014/main" id="{1E17B838-AE75-AD4C-9D29-E66EAC3BA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1692" y="3598164"/>
            <a:ext cx="2024848" cy="2894711"/>
          </a:xfrm>
          <a:prstGeom prst="rect">
            <a:avLst/>
          </a:prstGeom>
        </p:spPr>
      </p:pic>
      <p:pic>
        <p:nvPicPr>
          <p:cNvPr id="13" name="Picture 12" descr="A group of people posing for a photo&#10;&#10;Description automatically generated">
            <a:extLst>
              <a:ext uri="{FF2B5EF4-FFF2-40B4-BE49-F238E27FC236}">
                <a16:creationId xmlns:a16="http://schemas.microsoft.com/office/drawing/2014/main" id="{7C3046CD-D7A2-5D17-EB3D-23C2B04718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6820" y="4344035"/>
            <a:ext cx="2865120" cy="2148840"/>
          </a:xfrm>
          <a:prstGeom prst="rect">
            <a:avLst/>
          </a:prstGeom>
        </p:spPr>
      </p:pic>
      <p:pic>
        <p:nvPicPr>
          <p:cNvPr id="15" name="Picture 14" descr="A person standing in front of a group of people&#10;&#10;Description automatically generated">
            <a:extLst>
              <a:ext uri="{FF2B5EF4-FFF2-40B4-BE49-F238E27FC236}">
                <a16:creationId xmlns:a16="http://schemas.microsoft.com/office/drawing/2014/main" id="{8598F210-0464-9C95-6F36-9A8021CDF3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9869" y="4344035"/>
            <a:ext cx="3125079" cy="1636343"/>
          </a:xfrm>
          <a:prstGeom prst="rect">
            <a:avLst/>
          </a:prstGeom>
        </p:spPr>
      </p:pic>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4265-98E6-EC27-7C33-71452520AB99}"/>
              </a:ext>
            </a:extLst>
          </p:cNvPr>
          <p:cNvSpPr>
            <a:spLocks noGrp="1"/>
          </p:cNvSpPr>
          <p:nvPr>
            <p:ph type="title"/>
          </p:nvPr>
        </p:nvSpPr>
        <p:spPr/>
        <p:txBody>
          <a:bodyPr/>
          <a:lstStyle/>
          <a:p>
            <a:r>
              <a:rPr lang="en-US" dirty="0"/>
              <a:t>BAHAN BACKGROUND</a:t>
            </a:r>
            <a:endParaRPr lang="id-ID" dirty="0"/>
          </a:p>
        </p:txBody>
      </p:sp>
      <p:pic>
        <p:nvPicPr>
          <p:cNvPr id="4" name="Picture 3" descr="A group of people holding a puzzle piece&#10;&#10;Description automatically generated">
            <a:extLst>
              <a:ext uri="{FF2B5EF4-FFF2-40B4-BE49-F238E27FC236}">
                <a16:creationId xmlns:a16="http://schemas.microsoft.com/office/drawing/2014/main" id="{4C3E2239-510A-1FE8-AC29-085BCF529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3898" y="263520"/>
            <a:ext cx="4689576" cy="3111774"/>
          </a:xfrm>
          <a:prstGeom prst="rect">
            <a:avLst/>
          </a:prstGeom>
        </p:spPr>
      </p:pic>
      <p:pic>
        <p:nvPicPr>
          <p:cNvPr id="6" name="Picture 5" descr="A blue and orange logo&#10;&#10;Description automatically generated">
            <a:extLst>
              <a:ext uri="{FF2B5EF4-FFF2-40B4-BE49-F238E27FC236}">
                <a16:creationId xmlns:a16="http://schemas.microsoft.com/office/drawing/2014/main" id="{7E8219F6-656E-7AA3-AFA0-2143859B1B32}"/>
              </a:ext>
            </a:extLst>
          </p:cNvPr>
          <p:cNvPicPr>
            <a:picLocks noChangeAspect="1"/>
          </p:cNvPicPr>
          <p:nvPr/>
        </p:nvPicPr>
        <p:blipFill>
          <a:blip r:embed="rId3">
            <a:extLst>
              <a:ext uri="{28A0092B-C50C-407E-A947-70E740481C1C}">
                <a14:useLocalDpi xmlns:a14="http://schemas.microsoft.com/office/drawing/2010/main" val="0"/>
              </a:ext>
            </a:extLst>
          </a:blip>
          <a:srcRect l="5617" t="11219" r="10582" b="4502"/>
          <a:stretch/>
        </p:blipFill>
        <p:spPr>
          <a:xfrm>
            <a:off x="348526" y="2405575"/>
            <a:ext cx="6513341" cy="3319975"/>
          </a:xfrm>
          <a:prstGeom prst="rect">
            <a:avLst/>
          </a:prstGeom>
        </p:spPr>
      </p:pic>
    </p:spTree>
    <p:extLst>
      <p:ext uri="{BB962C8B-B14F-4D97-AF65-F5344CB8AC3E}">
        <p14:creationId xmlns:p14="http://schemas.microsoft.com/office/powerpoint/2010/main" val="908351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543</TotalTime>
  <Words>507</Words>
  <Application>Microsoft Macintosh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-apple-system</vt:lpstr>
      <vt:lpstr>Aptos</vt:lpstr>
      <vt:lpstr>Aptos Display</vt:lpstr>
      <vt:lpstr>Arial</vt:lpstr>
      <vt:lpstr>TimesNewRomanPSMT</vt:lpstr>
      <vt:lpstr>Verdana</vt:lpstr>
      <vt:lpstr>Office Theme</vt:lpstr>
      <vt:lpstr>Buat desain poster ukuran</vt:lpstr>
      <vt:lpstr>CONTOH</vt:lpstr>
      <vt:lpstr>JUDUL</vt:lpstr>
      <vt:lpstr>IDENTITAS</vt:lpstr>
      <vt:lpstr>RESUME</vt:lpstr>
      <vt:lpstr>PERMASALAHAN DAN SOLUSI</vt:lpstr>
      <vt:lpstr>TAHAPAN PELAKSANAAN</vt:lpstr>
      <vt:lpstr>LUARAN PENGABDIAN</vt:lpstr>
      <vt:lpstr>BAHAN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pramanayoga</cp:lastModifiedBy>
  <cp:revision>12</cp:revision>
  <dcterms:created xsi:type="dcterms:W3CDTF">2024-12-05T03:20:29Z</dcterms:created>
  <dcterms:modified xsi:type="dcterms:W3CDTF">2024-12-09T03:56:00Z</dcterms:modified>
</cp:coreProperties>
</file>