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0" r:id="rId5"/>
    <p:sldId id="258" r:id="rId6"/>
    <p:sldId id="259" r:id="rId7"/>
    <p:sldId id="261" r:id="rId8"/>
    <p:sldId id="264" r:id="rId9"/>
    <p:sldId id="267" r:id="rId1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9" d="100"/>
          <a:sy n="89" d="100"/>
        </p:scale>
        <p:origin x="891"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E26E-43A0-83CB-18AE-27CC266771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ED6D3B2C-9B3C-26F2-0D81-D0527E48F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B8202740-B046-CD9D-BEDD-FE9B45D3458E}"/>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ABD7E8F5-8927-B356-339C-DCE32F4C5A5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C3921708-800C-4402-78CF-B89D1A28ACD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4386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815-1348-B35A-127B-E331D9A04F12}"/>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E3A65080-95C7-C5DD-34F9-B248B5061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FD291D9-B43D-E887-9B3C-9ED45E14FA7A}"/>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A7A55D0B-CAC5-642D-D20E-6009C763A6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308E4C8-673B-E399-B09B-8828162E19DE}"/>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05307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05B1-208D-E174-F744-228C05AEB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EB869390-A982-4447-C95F-C294B6C69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54DC07-5FFE-08D4-B312-15BDC432455A}"/>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90B2765E-73BD-A0AB-EA16-DF3EAFC80010}"/>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3D7C07C-C34F-BA80-6085-19156AE2A34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76808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9A2-A7EF-3180-385F-BE9A0974381A}"/>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23C88722-A621-D8C1-C0EA-9D2192CD6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9C9218B3-CF53-089D-DD58-FCAB4D6845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898EB3A2-2A16-81F8-D4FD-F0136000EC2A}"/>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6" name="Footer Placeholder 5">
            <a:extLst>
              <a:ext uri="{FF2B5EF4-FFF2-40B4-BE49-F238E27FC236}">
                <a16:creationId xmlns:a16="http://schemas.microsoft.com/office/drawing/2014/main" id="{9DFBF2B3-6992-6313-2200-32AAA9DE22B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9E49A8B-C2F2-029D-CA4C-050CCFB8D66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91086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6EA8-4D0C-CD83-CA22-015CDF613D41}"/>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AAF5679D-09B3-4903-F4D6-C99F7529B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B533B-DE26-6E0F-11A7-A4A606ACD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93999EDE-6B83-E1D9-7134-247BAD225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89715-6582-B09E-E880-4077886E1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B917CE50-5BFA-CC1B-8193-4A44408C3E09}"/>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8" name="Footer Placeholder 7">
            <a:extLst>
              <a:ext uri="{FF2B5EF4-FFF2-40B4-BE49-F238E27FC236}">
                <a16:creationId xmlns:a16="http://schemas.microsoft.com/office/drawing/2014/main" id="{20AAB8B5-38FD-E4CA-6961-C908FC69B427}"/>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DA6D2B3E-49BC-8187-42AC-5E3705F648E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10786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A768-883E-C269-5E04-A3B4437C6C58}"/>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5FA3112D-BA02-1A4B-7A1F-1CEFF48B461E}"/>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4" name="Footer Placeholder 3">
            <a:extLst>
              <a:ext uri="{FF2B5EF4-FFF2-40B4-BE49-F238E27FC236}">
                <a16:creationId xmlns:a16="http://schemas.microsoft.com/office/drawing/2014/main" id="{B7E07DE2-5155-9A95-C4BD-26CAF2902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A1CDC66A-AAB6-B9E0-40A2-49724C119EE1}"/>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9291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B4BB5-61A1-AE55-4EEC-C08E3C7E2AC9}"/>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3" name="Footer Placeholder 2">
            <a:extLst>
              <a:ext uri="{FF2B5EF4-FFF2-40B4-BE49-F238E27FC236}">
                <a16:creationId xmlns:a16="http://schemas.microsoft.com/office/drawing/2014/main" id="{DACDE05C-C701-0A1B-0D5E-A65252F76981}"/>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ADB98864-1363-D605-46D1-72833064B729}"/>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61933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EEE6-92B3-2D4C-A77B-F80A4032C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50751178-E92C-F995-2473-D53B35E55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CB245EFF-D851-32E6-6680-11FD18E84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46E0A-F793-69B0-71DD-D0EDE3A06AEF}"/>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6" name="Footer Placeholder 5">
            <a:extLst>
              <a:ext uri="{FF2B5EF4-FFF2-40B4-BE49-F238E27FC236}">
                <a16:creationId xmlns:a16="http://schemas.microsoft.com/office/drawing/2014/main" id="{3B1F4B4F-EA44-D290-B861-9D067167C15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3459E743-52BD-7864-3613-10A05D70D9B8}"/>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25817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E4FE-0A1B-01CD-58AE-B2D1555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ECC21CD7-7DAC-A987-03DA-17064AE2C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BFE0A2DC-80C4-53A0-23BA-3CCDF847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E3FE85-F0F3-5627-695E-3F2712807D12}"/>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6" name="Footer Placeholder 5">
            <a:extLst>
              <a:ext uri="{FF2B5EF4-FFF2-40B4-BE49-F238E27FC236}">
                <a16:creationId xmlns:a16="http://schemas.microsoft.com/office/drawing/2014/main" id="{58394787-AF2C-F7AF-EC83-0CDC9421E72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C19A17D-0CB6-3CEC-5A7C-17F07198A4DC}"/>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1402675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3176-C14A-6379-4B2A-F8A90A1BA714}"/>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B95CBBBC-B0EF-B5F0-6E6C-4C683A253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A2D6087-4FEA-8F4E-F393-FD424FA87595}"/>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F5728039-69E9-EE9E-5AE0-78E8D51DF5E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7EE694CF-855C-3B49-DAC0-CC33FCA312F2}"/>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275971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6CB2C-9FBF-3BC1-ABDD-8E828D6631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EB9F3E2F-2261-89B3-FCC8-85054947B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62C864CA-DC0C-9D08-93F2-9EBDB575EE49}"/>
              </a:ext>
            </a:extLst>
          </p:cNvPr>
          <p:cNvSpPr>
            <a:spLocks noGrp="1"/>
          </p:cNvSpPr>
          <p:nvPr>
            <p:ph type="dt" sz="half" idx="10"/>
          </p:nvPr>
        </p:nvSpPr>
        <p:spPr/>
        <p:txBody>
          <a:body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46AF1ABE-8EE2-DF3F-0B6A-1CF50A5FE1C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2DED8869-745D-B44F-92A9-EE4EE72DECBF}"/>
              </a:ext>
            </a:extLst>
          </p:cNvPr>
          <p:cNvSpPr>
            <a:spLocks noGrp="1"/>
          </p:cNvSpPr>
          <p:nvPr>
            <p:ph type="sldNum" sz="quarter" idx="12"/>
          </p:nvPr>
        </p:nvSpPr>
        <p:spPr/>
        <p:txBody>
          <a:bodyPr/>
          <a:lstStyle/>
          <a:p>
            <a:fld id="{620A2D16-AD92-4EDF-A5B8-ED150B20D672}" type="slidenum">
              <a:rPr lang="id-ID" smtClean="0"/>
              <a:t>‹#›</a:t>
            </a:fld>
            <a:endParaRPr lang="id-ID"/>
          </a:p>
        </p:txBody>
      </p:sp>
    </p:spTree>
    <p:extLst>
      <p:ext uri="{BB962C8B-B14F-4D97-AF65-F5344CB8AC3E}">
        <p14:creationId xmlns:p14="http://schemas.microsoft.com/office/powerpoint/2010/main" val="30800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0FDC6-9F40-B0DB-8213-54B263C87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98CC4831-7BFA-E813-15E6-2FE18DF0B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C572E95-83FB-6A05-EE8D-9EFCDE2ED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C259D9-6AA2-4FD8-9DB3-3084D6164E87}" type="datetimeFigureOut">
              <a:rPr lang="id-ID" smtClean="0"/>
              <a:t>13/12/2024</a:t>
            </a:fld>
            <a:endParaRPr lang="id-ID"/>
          </a:p>
        </p:txBody>
      </p:sp>
      <p:sp>
        <p:nvSpPr>
          <p:cNvPr id="5" name="Footer Placeholder 4">
            <a:extLst>
              <a:ext uri="{FF2B5EF4-FFF2-40B4-BE49-F238E27FC236}">
                <a16:creationId xmlns:a16="http://schemas.microsoft.com/office/drawing/2014/main" id="{59D4543F-EF09-FCF5-0A83-E593F24E3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d-ID"/>
          </a:p>
        </p:txBody>
      </p:sp>
      <p:sp>
        <p:nvSpPr>
          <p:cNvPr id="6" name="Slide Number Placeholder 5">
            <a:extLst>
              <a:ext uri="{FF2B5EF4-FFF2-40B4-BE49-F238E27FC236}">
                <a16:creationId xmlns:a16="http://schemas.microsoft.com/office/drawing/2014/main" id="{9A3460D4-8BA5-6B8A-CAEC-B6662C9B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A2D16-AD92-4EDF-A5B8-ED150B20D672}" type="slidenum">
              <a:rPr lang="id-ID" smtClean="0"/>
              <a:t>‹#›</a:t>
            </a:fld>
            <a:endParaRPr lang="id-ID"/>
          </a:p>
        </p:txBody>
      </p:sp>
    </p:spTree>
    <p:extLst>
      <p:ext uri="{BB962C8B-B14F-4D97-AF65-F5344CB8AC3E}">
        <p14:creationId xmlns:p14="http://schemas.microsoft.com/office/powerpoint/2010/main" val="419970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8B2-6C6E-FDEF-FEE3-B676EA5EBEF9}"/>
              </a:ext>
            </a:extLst>
          </p:cNvPr>
          <p:cNvSpPr>
            <a:spLocks noGrp="1"/>
          </p:cNvSpPr>
          <p:nvPr>
            <p:ph type="ctrTitle"/>
          </p:nvPr>
        </p:nvSpPr>
        <p:spPr/>
        <p:txBody>
          <a:bodyPr/>
          <a:lstStyle/>
          <a:p>
            <a:r>
              <a:rPr lang="en-US" dirty="0"/>
              <a:t>Buat </a:t>
            </a:r>
            <a:r>
              <a:rPr lang="en-US" dirty="0" err="1"/>
              <a:t>desain</a:t>
            </a:r>
            <a:r>
              <a:rPr lang="en-US" dirty="0"/>
              <a:t> poster </a:t>
            </a:r>
            <a:r>
              <a:rPr lang="en-US" dirty="0" err="1"/>
              <a:t>ukuran</a:t>
            </a:r>
            <a:endParaRPr lang="id-ID" dirty="0"/>
          </a:p>
        </p:txBody>
      </p:sp>
      <p:sp>
        <p:nvSpPr>
          <p:cNvPr id="3" name="Subtitle 2">
            <a:extLst>
              <a:ext uri="{FF2B5EF4-FFF2-40B4-BE49-F238E27FC236}">
                <a16:creationId xmlns:a16="http://schemas.microsoft.com/office/drawing/2014/main" id="{D789E6D2-BD57-DAF8-BDC8-F1BE445C7A15}"/>
              </a:ext>
            </a:extLst>
          </p:cNvPr>
          <p:cNvSpPr>
            <a:spLocks noGrp="1"/>
          </p:cNvSpPr>
          <p:nvPr>
            <p:ph type="subTitle" idx="1"/>
          </p:nvPr>
        </p:nvSpPr>
        <p:spPr/>
        <p:txBody>
          <a:bodyPr>
            <a:normAutofit/>
          </a:bodyPr>
          <a:lstStyle/>
          <a:p>
            <a:r>
              <a:rPr lang="id-ID" sz="2800" b="0" i="0" dirty="0">
                <a:solidFill>
                  <a:srgbClr val="000000"/>
                </a:solidFill>
                <a:effectLst/>
                <a:latin typeface="TimesNewRomanPSMT"/>
              </a:rPr>
              <a:t>Poster</a:t>
            </a:r>
            <a:r>
              <a:rPr lang="en-US" sz="2800" b="0" i="0" dirty="0">
                <a:solidFill>
                  <a:srgbClr val="000000"/>
                </a:solidFill>
                <a:effectLst/>
                <a:latin typeface="TimesNewRomanPSMT"/>
              </a:rPr>
              <a:t> </a:t>
            </a:r>
            <a:r>
              <a:rPr lang="id-ID" sz="2800" b="0" i="0" dirty="0">
                <a:solidFill>
                  <a:srgbClr val="000000"/>
                </a:solidFill>
                <a:effectLst/>
                <a:latin typeface="TimesNewRomanPSMT"/>
              </a:rPr>
              <a:t>dibuat dengan ukuran </a:t>
            </a:r>
            <a:r>
              <a:rPr lang="en-US" sz="2800" b="0" i="0" dirty="0">
                <a:solidFill>
                  <a:srgbClr val="000000"/>
                </a:solidFill>
                <a:effectLst/>
                <a:latin typeface="TimesNewRomanPSMT"/>
              </a:rPr>
              <a:t>A1</a:t>
            </a:r>
            <a:endParaRPr lang="id-ID" sz="3600" dirty="0"/>
          </a:p>
        </p:txBody>
      </p:sp>
    </p:spTree>
    <p:extLst>
      <p:ext uri="{BB962C8B-B14F-4D97-AF65-F5344CB8AC3E}">
        <p14:creationId xmlns:p14="http://schemas.microsoft.com/office/powerpoint/2010/main" val="1560293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8670-4A76-AC5A-D4AA-F75FA3BA8B54}"/>
              </a:ext>
            </a:extLst>
          </p:cNvPr>
          <p:cNvSpPr>
            <a:spLocks noGrp="1"/>
          </p:cNvSpPr>
          <p:nvPr>
            <p:ph type="title"/>
          </p:nvPr>
        </p:nvSpPr>
        <p:spPr/>
        <p:txBody>
          <a:bodyPr/>
          <a:lstStyle/>
          <a:p>
            <a:r>
              <a:rPr lang="en-US" dirty="0"/>
              <a:t>Contoh</a:t>
            </a:r>
            <a:endParaRPr lang="id-ID" dirty="0"/>
          </a:p>
        </p:txBody>
      </p:sp>
      <p:pic>
        <p:nvPicPr>
          <p:cNvPr id="7" name="Picture 6">
            <a:extLst>
              <a:ext uri="{FF2B5EF4-FFF2-40B4-BE49-F238E27FC236}">
                <a16:creationId xmlns:a16="http://schemas.microsoft.com/office/drawing/2014/main" id="{F6C7DE19-6DDF-C81C-C6AA-09084D2B9669}"/>
              </a:ext>
            </a:extLst>
          </p:cNvPr>
          <p:cNvPicPr>
            <a:picLocks noChangeAspect="1"/>
          </p:cNvPicPr>
          <p:nvPr/>
        </p:nvPicPr>
        <p:blipFill>
          <a:blip r:embed="rId2"/>
          <a:stretch>
            <a:fillRect/>
          </a:stretch>
        </p:blipFill>
        <p:spPr>
          <a:xfrm>
            <a:off x="7487707" y="0"/>
            <a:ext cx="4707317" cy="6858000"/>
          </a:xfrm>
          <a:prstGeom prst="rect">
            <a:avLst/>
          </a:prstGeom>
        </p:spPr>
      </p:pic>
      <p:pic>
        <p:nvPicPr>
          <p:cNvPr id="1030" name="Picture 6" descr="Galeri Poster Skripsi - Prodi Sistem Informasi Undiksha">
            <a:extLst>
              <a:ext uri="{FF2B5EF4-FFF2-40B4-BE49-F238E27FC236}">
                <a16:creationId xmlns:a16="http://schemas.microsoft.com/office/drawing/2014/main" id="{8A83C366-3FD6-B2FA-81A3-66E61EAB4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427" y="-68094"/>
            <a:ext cx="4851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aleri Poster Skripsi - Prodi Sistem Informasi Undiksha">
            <a:extLst>
              <a:ext uri="{FF2B5EF4-FFF2-40B4-BE49-F238E27FC236}">
                <a16:creationId xmlns:a16="http://schemas.microsoft.com/office/drawing/2014/main" id="{909B0CF5-49EA-280B-60A1-A662160FE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127" y="0"/>
            <a:ext cx="484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40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A313-F675-E6D7-48B1-E407AF5F8AAA}"/>
              </a:ext>
            </a:extLst>
          </p:cNvPr>
          <p:cNvSpPr>
            <a:spLocks noGrp="1"/>
          </p:cNvSpPr>
          <p:nvPr>
            <p:ph type="title"/>
          </p:nvPr>
        </p:nvSpPr>
        <p:spPr/>
        <p:txBody>
          <a:bodyPr/>
          <a:lstStyle/>
          <a:p>
            <a:r>
              <a:rPr lang="en-US" dirty="0"/>
              <a:t>Judul</a:t>
            </a:r>
            <a:endParaRPr lang="id-ID" dirty="0"/>
          </a:p>
        </p:txBody>
      </p:sp>
      <p:sp>
        <p:nvSpPr>
          <p:cNvPr id="3" name="Content Placeholder 2">
            <a:extLst>
              <a:ext uri="{FF2B5EF4-FFF2-40B4-BE49-F238E27FC236}">
                <a16:creationId xmlns:a16="http://schemas.microsoft.com/office/drawing/2014/main" id="{8E8AB909-A2CA-CE75-0617-98AB3A4BBAC7}"/>
              </a:ext>
            </a:extLst>
          </p:cNvPr>
          <p:cNvSpPr>
            <a:spLocks noGrp="1"/>
          </p:cNvSpPr>
          <p:nvPr>
            <p:ph idx="1"/>
          </p:nvPr>
        </p:nvSpPr>
        <p:spPr/>
        <p:txBody>
          <a:bodyPr/>
          <a:lstStyle/>
          <a:p>
            <a:r>
              <a:rPr lang="en-US" dirty="0"/>
              <a:t>Program Dana </a:t>
            </a:r>
            <a:r>
              <a:rPr lang="en-US" dirty="0" err="1"/>
              <a:t>Padanan</a:t>
            </a:r>
            <a:r>
              <a:rPr lang="en-US" dirty="0"/>
              <a:t> 2024</a:t>
            </a:r>
          </a:p>
          <a:p>
            <a:r>
              <a:rPr lang="en-US" sz="1800" b="1" dirty="0">
                <a:effectLst/>
                <a:latin typeface="Montserrat" panose="00000500000000000000" pitchFamily="2" charset="0"/>
                <a:ea typeface="Calibri" panose="020F0502020204030204" pitchFamily="34" charset="0"/>
                <a:cs typeface="Times New Roman" panose="02020603050405020304" pitchFamily="18" charset="0"/>
              </a:rPr>
              <a:t>SISTEM MANAJEMEN EQUITY CROWDFUNDING BERBASIS TOKEN PADA PLATFORM DECENTRALIZED BLOCKCHAIN</a:t>
            </a:r>
          </a:p>
          <a:p>
            <a:pPr marL="0" indent="0">
              <a:buNone/>
            </a:pPr>
            <a:endParaRPr lang="id-ID" dirty="0"/>
          </a:p>
        </p:txBody>
      </p:sp>
      <p:pic>
        <p:nvPicPr>
          <p:cNvPr id="4098" name="Picture 2">
            <a:extLst>
              <a:ext uri="{FF2B5EF4-FFF2-40B4-BE49-F238E27FC236}">
                <a16:creationId xmlns:a16="http://schemas.microsoft.com/office/drawing/2014/main" id="{6C1F305D-9855-4830-0220-31644CCB2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519" y="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Polinema – Himpunan Penerjemah Indonesia">
            <a:extLst>
              <a:ext uri="{FF2B5EF4-FFF2-40B4-BE49-F238E27FC236}">
                <a16:creationId xmlns:a16="http://schemas.microsoft.com/office/drawing/2014/main" id="{512F80BA-5556-F2FF-EA91-5EE2FA675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268" y="3429000"/>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T ARM Solusi | LinkedIn">
            <a:extLst>
              <a:ext uri="{FF2B5EF4-FFF2-40B4-BE49-F238E27FC236}">
                <a16:creationId xmlns:a16="http://schemas.microsoft.com/office/drawing/2014/main" id="{541838AF-EF1F-F5AB-EFA8-E122AD000868}"/>
              </a:ext>
            </a:extLst>
          </p:cNvPr>
          <p:cNvPicPr>
            <a:picLocks noChangeAspect="1"/>
          </p:cNvPicPr>
          <p:nvPr/>
        </p:nvPicPr>
        <p:blipFill rotWithShape="1">
          <a:blip r:embed="rId4">
            <a:extLst>
              <a:ext uri="{28A0092B-C50C-407E-A947-70E740481C1C}">
                <a14:useLocalDpi xmlns:a14="http://schemas.microsoft.com/office/drawing/2010/main" val="0"/>
              </a:ext>
            </a:extLst>
          </a:blip>
          <a:srcRect t="30772" b="30306"/>
          <a:stretch/>
        </p:blipFill>
        <p:spPr bwMode="auto">
          <a:xfrm>
            <a:off x="5021262" y="3010852"/>
            <a:ext cx="2149475" cy="8362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177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F5BE-A316-7A81-7D9A-4F4C6E2D1E75}"/>
              </a:ext>
            </a:extLst>
          </p:cNvPr>
          <p:cNvSpPr>
            <a:spLocks noGrp="1"/>
          </p:cNvSpPr>
          <p:nvPr>
            <p:ph type="title"/>
          </p:nvPr>
        </p:nvSpPr>
        <p:spPr/>
        <p:txBody>
          <a:bodyPr/>
          <a:lstStyle/>
          <a:p>
            <a:r>
              <a:rPr lang="en-US" dirty="0"/>
              <a:t>Sinergi</a:t>
            </a:r>
            <a:endParaRPr lang="id-ID" dirty="0"/>
          </a:p>
        </p:txBody>
      </p:sp>
      <p:sp>
        <p:nvSpPr>
          <p:cNvPr id="3" name="Content Placeholder 2">
            <a:extLst>
              <a:ext uri="{FF2B5EF4-FFF2-40B4-BE49-F238E27FC236}">
                <a16:creationId xmlns:a16="http://schemas.microsoft.com/office/drawing/2014/main" id="{ABB147A2-2AA3-B5DD-1770-EB8758C45368}"/>
              </a:ext>
            </a:extLst>
          </p:cNvPr>
          <p:cNvSpPr>
            <a:spLocks noGrp="1"/>
          </p:cNvSpPr>
          <p:nvPr>
            <p:ph idx="1"/>
          </p:nvPr>
        </p:nvSpPr>
        <p:spPr>
          <a:xfrm>
            <a:off x="1741250" y="1825625"/>
            <a:ext cx="9612549" cy="4351338"/>
          </a:xfrm>
        </p:spPr>
        <p:txBody>
          <a:bodyPr>
            <a:normAutofit fontScale="85000" lnSpcReduction="20000"/>
          </a:bodyPr>
          <a:lstStyle/>
          <a:p>
            <a:r>
              <a:rPr lang="en-US" dirty="0" err="1"/>
              <a:t>Laboratorium</a:t>
            </a:r>
            <a:r>
              <a:rPr lang="en-US" dirty="0"/>
              <a:t> Applied Informatics, Jurusan Teknologi </a:t>
            </a:r>
            <a:r>
              <a:rPr lang="en-US" dirty="0" err="1"/>
              <a:t>Informasi</a:t>
            </a:r>
            <a:r>
              <a:rPr lang="en-US" dirty="0"/>
              <a:t>, </a:t>
            </a:r>
            <a:r>
              <a:rPr lang="en-US" dirty="0" err="1"/>
              <a:t>Politeknik</a:t>
            </a:r>
            <a:r>
              <a:rPr lang="en-US" dirty="0"/>
              <a:t> Negeri Malang</a:t>
            </a:r>
          </a:p>
          <a:p>
            <a:pPr lvl="1"/>
            <a:r>
              <a:rPr lang="en-US" dirty="0"/>
              <a:t>Ir. Yan Watequlis Syaifudin, ST., M.MT., Ph.D.</a:t>
            </a:r>
          </a:p>
          <a:p>
            <a:pPr lvl="1"/>
            <a:r>
              <a:rPr lang="en-US" dirty="0"/>
              <a:t>Muhammad Afif </a:t>
            </a:r>
            <a:r>
              <a:rPr lang="en-US" dirty="0" err="1"/>
              <a:t>Hendrawan</a:t>
            </a:r>
            <a:r>
              <a:rPr lang="en-US" dirty="0"/>
              <a:t>, </a:t>
            </a:r>
            <a:r>
              <a:rPr lang="en-US" dirty="0" err="1"/>
              <a:t>S.Kom</a:t>
            </a:r>
            <a:r>
              <a:rPr lang="en-US" dirty="0"/>
              <a:t>., M.T.	</a:t>
            </a:r>
          </a:p>
          <a:p>
            <a:pPr lvl="1"/>
            <a:r>
              <a:rPr lang="en-US" dirty="0"/>
              <a:t>Imam </a:t>
            </a:r>
            <a:r>
              <a:rPr lang="en-US" dirty="0" err="1"/>
              <a:t>Fahrur</a:t>
            </a:r>
            <a:r>
              <a:rPr lang="en-US" dirty="0"/>
              <a:t> Rozi, ST., MT.	</a:t>
            </a:r>
          </a:p>
          <a:p>
            <a:pPr lvl="1"/>
            <a:r>
              <a:rPr lang="en-US" dirty="0"/>
              <a:t>Pramana Yoga Saputra, </a:t>
            </a:r>
            <a:r>
              <a:rPr lang="en-US" dirty="0" err="1"/>
              <a:t>S.Kom</a:t>
            </a:r>
            <a:r>
              <a:rPr lang="en-US" dirty="0"/>
              <a:t>., M.MT.		</a:t>
            </a:r>
          </a:p>
          <a:p>
            <a:pPr lvl="1"/>
            <a:r>
              <a:rPr lang="en-US" dirty="0"/>
              <a:t>Triana </a:t>
            </a:r>
            <a:r>
              <a:rPr lang="en-US" dirty="0" err="1"/>
              <a:t>Fatmawati</a:t>
            </a:r>
            <a:r>
              <a:rPr lang="en-US" dirty="0"/>
              <a:t>, S.T., M.T.					</a:t>
            </a:r>
          </a:p>
          <a:p>
            <a:pPr lvl="1"/>
            <a:r>
              <a:rPr lang="en-US" dirty="0"/>
              <a:t>Ahmadi Yuli Ananta, ST., MM.</a:t>
            </a:r>
          </a:p>
          <a:p>
            <a:r>
              <a:rPr lang="en-US" dirty="0"/>
              <a:t>Mitra: PT. Andal </a:t>
            </a:r>
            <a:r>
              <a:rPr lang="en-US" dirty="0" err="1"/>
              <a:t>Rancang</a:t>
            </a:r>
            <a:r>
              <a:rPr lang="en-US" dirty="0"/>
              <a:t> Multi Solusi, Jl. HR. </a:t>
            </a:r>
            <a:r>
              <a:rPr lang="en-US" dirty="0" err="1"/>
              <a:t>Rasuna</a:t>
            </a:r>
            <a:r>
              <a:rPr lang="en-US" dirty="0"/>
              <a:t> Said, Office Suite A529, </a:t>
            </a:r>
            <a:r>
              <a:rPr lang="en-US" dirty="0" err="1"/>
              <a:t>Kuningan</a:t>
            </a:r>
            <a:r>
              <a:rPr lang="en-US" dirty="0"/>
              <a:t>, Jakarta Selatan </a:t>
            </a:r>
          </a:p>
          <a:p>
            <a:pPr lvl="1"/>
            <a:r>
              <a:rPr lang="en-US" dirty="0" err="1"/>
              <a:t>Salies</a:t>
            </a:r>
            <a:r>
              <a:rPr lang="en-US" dirty="0"/>
              <a:t> </a:t>
            </a:r>
            <a:r>
              <a:rPr lang="en-US" dirty="0" err="1"/>
              <a:t>Apriliyanto</a:t>
            </a:r>
            <a:endParaRPr lang="en-US" dirty="0"/>
          </a:p>
          <a:p>
            <a:pPr lvl="1"/>
            <a:r>
              <a:rPr lang="en-US" dirty="0" err="1"/>
              <a:t>Wirman</a:t>
            </a:r>
            <a:r>
              <a:rPr lang="en-US" dirty="0"/>
              <a:t> Kurniawan</a:t>
            </a:r>
          </a:p>
          <a:p>
            <a:pPr lvl="1"/>
            <a:r>
              <a:rPr lang="en-US" dirty="0"/>
              <a:t>Mohammad Arda Dwi </a:t>
            </a:r>
            <a:r>
              <a:rPr lang="en-US" dirty="0" err="1"/>
              <a:t>Ardianto</a:t>
            </a:r>
            <a:endParaRPr lang="en-US" dirty="0"/>
          </a:p>
          <a:p>
            <a:pPr lvl="1"/>
            <a:r>
              <a:rPr lang="en-US" dirty="0" err="1"/>
              <a:t>Wreda</a:t>
            </a:r>
            <a:r>
              <a:rPr lang="en-US" dirty="0"/>
              <a:t> </a:t>
            </a:r>
            <a:r>
              <a:rPr lang="en-US" dirty="0" err="1"/>
              <a:t>Beny</a:t>
            </a:r>
            <a:r>
              <a:rPr lang="en-US" dirty="0"/>
              <a:t> </a:t>
            </a:r>
            <a:r>
              <a:rPr lang="en-US" dirty="0" err="1"/>
              <a:t>Ramdhani</a:t>
            </a:r>
            <a:endParaRPr lang="en-US" dirty="0"/>
          </a:p>
        </p:txBody>
      </p:sp>
      <p:pic>
        <p:nvPicPr>
          <p:cNvPr id="5" name="Picture 4" descr="A blue text on a black background&#10;&#10;Description automatically generated">
            <a:extLst>
              <a:ext uri="{FF2B5EF4-FFF2-40B4-BE49-F238E27FC236}">
                <a16:creationId xmlns:a16="http://schemas.microsoft.com/office/drawing/2014/main" id="{2DE6C9B2-1CAA-A95A-E9C6-067B14B2B2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2460" y="535927"/>
            <a:ext cx="2082662" cy="983957"/>
          </a:xfrm>
          <a:prstGeom prst="rect">
            <a:avLst/>
          </a:prstGeom>
        </p:spPr>
      </p:pic>
      <p:pic>
        <p:nvPicPr>
          <p:cNvPr id="7" name="Picture 6" descr="PT ARM Solusi | LinkedIn">
            <a:extLst>
              <a:ext uri="{FF2B5EF4-FFF2-40B4-BE49-F238E27FC236}">
                <a16:creationId xmlns:a16="http://schemas.microsoft.com/office/drawing/2014/main" id="{A88D85BC-BB38-EF73-0D3C-450DEB941A40}"/>
              </a:ext>
            </a:extLst>
          </p:cNvPr>
          <p:cNvPicPr>
            <a:picLocks noChangeAspect="1"/>
          </p:cNvPicPr>
          <p:nvPr/>
        </p:nvPicPr>
        <p:blipFill rotWithShape="1">
          <a:blip r:embed="rId3">
            <a:extLst>
              <a:ext uri="{28A0092B-C50C-407E-A947-70E740481C1C}">
                <a14:useLocalDpi xmlns:a14="http://schemas.microsoft.com/office/drawing/2010/main" val="0"/>
              </a:ext>
            </a:extLst>
          </a:blip>
          <a:srcRect t="30772" b="30306"/>
          <a:stretch/>
        </p:blipFill>
        <p:spPr bwMode="auto">
          <a:xfrm>
            <a:off x="6547524" y="503714"/>
            <a:ext cx="2149475" cy="8362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5824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4C8E-90CE-C3FE-CF32-4A9B0F689E86}"/>
              </a:ext>
            </a:extLst>
          </p:cNvPr>
          <p:cNvSpPr>
            <a:spLocks noGrp="1"/>
          </p:cNvSpPr>
          <p:nvPr>
            <p:ph type="title"/>
          </p:nvPr>
        </p:nvSpPr>
        <p:spPr>
          <a:xfrm>
            <a:off x="9468675" y="-1099101"/>
            <a:ext cx="4303413" cy="857430"/>
          </a:xfrm>
        </p:spPr>
        <p:txBody>
          <a:bodyPr/>
          <a:lstStyle/>
          <a:p>
            <a:r>
              <a:rPr lang="en-US" dirty="0"/>
              <a:t>Resume</a:t>
            </a:r>
            <a:endParaRPr lang="id-ID" dirty="0"/>
          </a:p>
        </p:txBody>
      </p:sp>
      <p:sp>
        <p:nvSpPr>
          <p:cNvPr id="3" name="Content Placeholder 2">
            <a:extLst>
              <a:ext uri="{FF2B5EF4-FFF2-40B4-BE49-F238E27FC236}">
                <a16:creationId xmlns:a16="http://schemas.microsoft.com/office/drawing/2014/main" id="{6CC54657-777D-A729-821C-C5FD380AA719}"/>
              </a:ext>
            </a:extLst>
          </p:cNvPr>
          <p:cNvSpPr>
            <a:spLocks noGrp="1"/>
          </p:cNvSpPr>
          <p:nvPr>
            <p:ph idx="1"/>
          </p:nvPr>
        </p:nvSpPr>
        <p:spPr>
          <a:xfrm>
            <a:off x="838200" y="1825625"/>
            <a:ext cx="6311630" cy="4667250"/>
          </a:xfrm>
        </p:spPr>
        <p:txBody>
          <a:bodyPr>
            <a:normAutofit fontScale="55000" lnSpcReduction="20000"/>
          </a:bodyPr>
          <a:lstStyle/>
          <a:p>
            <a:pPr algn="l"/>
            <a:r>
              <a:rPr lang="en-US" b="0" i="0" dirty="0">
                <a:solidFill>
                  <a:srgbClr val="121512"/>
                </a:solidFill>
                <a:effectLst/>
                <a:latin typeface="-apple-system"/>
              </a:rPr>
              <a:t>Di </a:t>
            </a:r>
            <a:r>
              <a:rPr lang="en-US" b="0" i="0" dirty="0" err="1">
                <a:solidFill>
                  <a:srgbClr val="121512"/>
                </a:solidFill>
                <a:effectLst/>
                <a:latin typeface="-apple-system"/>
              </a:rPr>
              <a:t>kebangkitan</a:t>
            </a:r>
            <a:r>
              <a:rPr lang="en-US" b="0" i="0" dirty="0">
                <a:solidFill>
                  <a:srgbClr val="121512"/>
                </a:solidFill>
                <a:effectLst/>
                <a:latin typeface="-apple-system"/>
              </a:rPr>
              <a:t> </a:t>
            </a:r>
            <a:r>
              <a:rPr lang="en-US" b="0" i="0" dirty="0" err="1">
                <a:solidFill>
                  <a:srgbClr val="121512"/>
                </a:solidFill>
                <a:effectLst/>
                <a:latin typeface="-apple-system"/>
              </a:rPr>
              <a:t>ekonomi</a:t>
            </a:r>
            <a:r>
              <a:rPr lang="en-US" b="0" i="0" dirty="0">
                <a:solidFill>
                  <a:srgbClr val="121512"/>
                </a:solidFill>
                <a:effectLst/>
                <a:latin typeface="-apple-system"/>
              </a:rPr>
              <a:t> global yang </a:t>
            </a:r>
            <a:r>
              <a:rPr lang="en-US" b="0" i="0" dirty="0" err="1">
                <a:solidFill>
                  <a:srgbClr val="121512"/>
                </a:solidFill>
                <a:effectLst/>
                <a:latin typeface="-apple-system"/>
              </a:rPr>
              <a:t>semakin</a:t>
            </a:r>
            <a:r>
              <a:rPr lang="en-US" b="0" i="0" dirty="0">
                <a:solidFill>
                  <a:srgbClr val="121512"/>
                </a:solidFill>
                <a:effectLst/>
                <a:latin typeface="-apple-system"/>
              </a:rPr>
              <a:t> </a:t>
            </a:r>
            <a:r>
              <a:rPr lang="en-US" b="0" i="0" dirty="0" err="1">
                <a:solidFill>
                  <a:srgbClr val="121512"/>
                </a:solidFill>
                <a:effectLst/>
                <a:latin typeface="-apple-system"/>
              </a:rPr>
              <a:t>kompetitif</a:t>
            </a:r>
            <a:r>
              <a:rPr lang="en-US" b="0" i="0" dirty="0">
                <a:solidFill>
                  <a:srgbClr val="121512"/>
                </a:solidFill>
                <a:effectLst/>
                <a:latin typeface="-apple-system"/>
              </a:rPr>
              <a:t>, </a:t>
            </a:r>
            <a:r>
              <a:rPr lang="en-US" b="0" i="0" dirty="0" err="1">
                <a:solidFill>
                  <a:srgbClr val="121512"/>
                </a:solidFill>
                <a:effectLst/>
                <a:latin typeface="-apple-system"/>
              </a:rPr>
              <a:t>inovasi</a:t>
            </a:r>
            <a:r>
              <a:rPr lang="en-US" b="0" i="0" dirty="0">
                <a:solidFill>
                  <a:srgbClr val="121512"/>
                </a:solidFill>
                <a:effectLst/>
                <a:latin typeface="-apple-system"/>
              </a:rPr>
              <a:t> dan </a:t>
            </a:r>
            <a:r>
              <a:rPr lang="en-US" b="0" i="0" dirty="0" err="1">
                <a:solidFill>
                  <a:srgbClr val="121512"/>
                </a:solidFill>
                <a:effectLst/>
                <a:latin typeface="-apple-system"/>
              </a:rPr>
              <a:t>ekspansi</a:t>
            </a:r>
            <a:r>
              <a:rPr lang="en-US" b="0" i="0" dirty="0">
                <a:solidFill>
                  <a:srgbClr val="121512"/>
                </a:solidFill>
                <a:effectLst/>
                <a:latin typeface="-apple-system"/>
              </a:rPr>
              <a:t> </a:t>
            </a:r>
            <a:r>
              <a:rPr lang="en-US" b="0" i="0" dirty="0" err="1">
                <a:solidFill>
                  <a:srgbClr val="121512"/>
                </a:solidFill>
                <a:effectLst/>
                <a:latin typeface="-apple-system"/>
              </a:rPr>
              <a:t>usaha</a:t>
            </a:r>
            <a:r>
              <a:rPr lang="en-US" b="0" i="0" dirty="0">
                <a:solidFill>
                  <a:srgbClr val="121512"/>
                </a:solidFill>
                <a:effectLst/>
                <a:latin typeface="-apple-system"/>
              </a:rPr>
              <a:t> menjadi kunci bagi </a:t>
            </a:r>
            <a:r>
              <a:rPr lang="en-US" b="0" i="0" dirty="0" err="1">
                <a:solidFill>
                  <a:srgbClr val="121512"/>
                </a:solidFill>
                <a:effectLst/>
                <a:latin typeface="-apple-system"/>
              </a:rPr>
              <a:t>banyak</a:t>
            </a:r>
            <a:r>
              <a:rPr lang="en-US" b="0" i="0" dirty="0">
                <a:solidFill>
                  <a:srgbClr val="121512"/>
                </a:solidFill>
                <a:effectLst/>
                <a:latin typeface="-apple-system"/>
              </a:rPr>
              <a:t> </a:t>
            </a:r>
            <a:r>
              <a:rPr lang="en-US" b="0" i="0" dirty="0" err="1">
                <a:solidFill>
                  <a:srgbClr val="121512"/>
                </a:solidFill>
                <a:effectLst/>
                <a:latin typeface="-apple-system"/>
              </a:rPr>
              <a:t>bisnis</a:t>
            </a:r>
            <a:r>
              <a:rPr lang="en-US" b="0" i="0" dirty="0">
                <a:solidFill>
                  <a:srgbClr val="121512"/>
                </a:solidFill>
                <a:effectLst/>
                <a:latin typeface="-apple-system"/>
              </a:rPr>
              <a:t>, terutama startup dan </a:t>
            </a:r>
            <a:r>
              <a:rPr lang="en-US" b="0" i="0" dirty="0" err="1">
                <a:solidFill>
                  <a:srgbClr val="121512"/>
                </a:solidFill>
                <a:effectLst/>
                <a:latin typeface="-apple-system"/>
              </a:rPr>
              <a:t>usaha</a:t>
            </a:r>
            <a:r>
              <a:rPr lang="en-US" b="0" i="0" dirty="0">
                <a:solidFill>
                  <a:srgbClr val="121512"/>
                </a:solidFill>
                <a:effectLst/>
                <a:latin typeface="-apple-system"/>
              </a:rPr>
              <a:t> </a:t>
            </a:r>
            <a:r>
              <a:rPr lang="en-US" b="0" i="0" dirty="0" err="1">
                <a:solidFill>
                  <a:srgbClr val="121512"/>
                </a:solidFill>
                <a:effectLst/>
                <a:latin typeface="-apple-system"/>
              </a:rPr>
              <a:t>kecil</a:t>
            </a:r>
            <a:r>
              <a:rPr lang="en-US" b="0" i="0" dirty="0">
                <a:solidFill>
                  <a:srgbClr val="121512"/>
                </a:solidFill>
                <a:effectLst/>
                <a:latin typeface="-apple-system"/>
              </a:rPr>
              <a:t> dan </a:t>
            </a:r>
            <a:r>
              <a:rPr lang="en-US" b="0" i="0" dirty="0" err="1">
                <a:solidFill>
                  <a:srgbClr val="121512"/>
                </a:solidFill>
                <a:effectLst/>
                <a:latin typeface="-apple-system"/>
              </a:rPr>
              <a:t>menengah</a:t>
            </a:r>
            <a:r>
              <a:rPr lang="en-US" b="0" i="0" dirty="0">
                <a:solidFill>
                  <a:srgbClr val="121512"/>
                </a:solidFill>
                <a:effectLst/>
                <a:latin typeface="-apple-system"/>
              </a:rPr>
              <a:t> (UKM). </a:t>
            </a:r>
            <a:r>
              <a:rPr lang="en-US" b="0" i="0" dirty="0" err="1">
                <a:solidFill>
                  <a:srgbClr val="121512"/>
                </a:solidFill>
                <a:effectLst/>
                <a:latin typeface="-apple-system"/>
              </a:rPr>
              <a:t>Namun</a:t>
            </a:r>
            <a:r>
              <a:rPr lang="en-US" b="0" i="0" dirty="0">
                <a:solidFill>
                  <a:srgbClr val="121512"/>
                </a:solidFill>
                <a:effectLst/>
                <a:latin typeface="-apple-system"/>
              </a:rPr>
              <a:t>, mereka </a:t>
            </a:r>
            <a:r>
              <a:rPr lang="en-US" b="0" i="0" dirty="0" err="1">
                <a:solidFill>
                  <a:srgbClr val="121512"/>
                </a:solidFill>
                <a:effectLst/>
                <a:latin typeface="-apple-system"/>
              </a:rPr>
              <a:t>sering</a:t>
            </a:r>
            <a:r>
              <a:rPr lang="en-US" b="0" i="0" dirty="0">
                <a:solidFill>
                  <a:srgbClr val="121512"/>
                </a:solidFill>
                <a:effectLst/>
                <a:latin typeface="-apple-system"/>
              </a:rPr>
              <a:t> </a:t>
            </a:r>
            <a:r>
              <a:rPr lang="en-US" b="0" i="0" dirty="0" err="1">
                <a:solidFill>
                  <a:srgbClr val="121512"/>
                </a:solidFill>
                <a:effectLst/>
                <a:latin typeface="-apple-system"/>
              </a:rPr>
              <a:t>menghadapi</a:t>
            </a:r>
            <a:r>
              <a:rPr lang="en-US" b="0" i="0" dirty="0">
                <a:solidFill>
                  <a:srgbClr val="121512"/>
                </a:solidFill>
                <a:effectLst/>
                <a:latin typeface="-apple-system"/>
              </a:rPr>
              <a:t> tantangan dalam </a:t>
            </a:r>
            <a:r>
              <a:rPr lang="en-US" b="0" i="0" dirty="0" err="1">
                <a:solidFill>
                  <a:srgbClr val="121512"/>
                </a:solidFill>
                <a:effectLst/>
                <a:latin typeface="-apple-system"/>
              </a:rPr>
              <a:t>menemukan</a:t>
            </a:r>
            <a:r>
              <a:rPr lang="en-US" b="0" i="0" dirty="0">
                <a:solidFill>
                  <a:srgbClr val="121512"/>
                </a:solidFill>
                <a:effectLst/>
                <a:latin typeface="-apple-system"/>
              </a:rPr>
              <a:t> </a:t>
            </a:r>
            <a:r>
              <a:rPr lang="en-US" b="0" i="0" dirty="0" err="1">
                <a:solidFill>
                  <a:srgbClr val="121512"/>
                </a:solidFill>
                <a:effectLst/>
                <a:latin typeface="-apple-system"/>
              </a:rPr>
              <a:t>sumber</a:t>
            </a:r>
            <a:r>
              <a:rPr lang="en-US" b="0" i="0" dirty="0">
                <a:solidFill>
                  <a:srgbClr val="121512"/>
                </a:solidFill>
                <a:effectLst/>
                <a:latin typeface="-apple-system"/>
              </a:rPr>
              <a:t> pendanaan yang </a:t>
            </a:r>
            <a:r>
              <a:rPr lang="en-US" b="0" i="0" dirty="0" err="1">
                <a:solidFill>
                  <a:srgbClr val="121512"/>
                </a:solidFill>
                <a:effectLst/>
                <a:latin typeface="-apple-system"/>
              </a:rPr>
              <a:t>memadai</a:t>
            </a:r>
            <a:r>
              <a:rPr lang="en-US" b="0" i="0" dirty="0">
                <a:solidFill>
                  <a:srgbClr val="121512"/>
                </a:solidFill>
                <a:effectLst/>
                <a:latin typeface="-apple-system"/>
              </a:rPr>
              <a:t>, </a:t>
            </a:r>
            <a:r>
              <a:rPr lang="en-US" b="0" i="0" dirty="0" err="1">
                <a:solidFill>
                  <a:srgbClr val="121512"/>
                </a:solidFill>
                <a:effectLst/>
                <a:latin typeface="-apple-system"/>
              </a:rPr>
              <a:t>dengan</a:t>
            </a:r>
            <a:r>
              <a:rPr lang="en-US" b="0" i="0" dirty="0">
                <a:solidFill>
                  <a:srgbClr val="121512"/>
                </a:solidFill>
                <a:effectLst/>
                <a:latin typeface="-apple-system"/>
              </a:rPr>
              <a:t> pendanaan </a:t>
            </a:r>
            <a:r>
              <a:rPr lang="en-US" b="0" i="0" dirty="0" err="1">
                <a:solidFill>
                  <a:srgbClr val="121512"/>
                </a:solidFill>
                <a:effectLst/>
                <a:latin typeface="-apple-system"/>
              </a:rPr>
              <a:t>tradisional</a:t>
            </a:r>
            <a:r>
              <a:rPr lang="en-US" b="0" i="0" dirty="0">
                <a:solidFill>
                  <a:srgbClr val="121512"/>
                </a:solidFill>
                <a:effectLst/>
                <a:latin typeface="-apple-system"/>
              </a:rPr>
              <a:t> yang </a:t>
            </a:r>
            <a:r>
              <a:rPr lang="en-US" b="0" i="0" dirty="0" err="1">
                <a:solidFill>
                  <a:srgbClr val="121512"/>
                </a:solidFill>
                <a:effectLst/>
                <a:latin typeface="-apple-system"/>
              </a:rPr>
              <a:t>sulit</a:t>
            </a:r>
            <a:r>
              <a:rPr lang="en-US" b="0" i="0" dirty="0">
                <a:solidFill>
                  <a:srgbClr val="121512"/>
                </a:solidFill>
                <a:effectLst/>
                <a:latin typeface="-apple-system"/>
              </a:rPr>
              <a:t> </a:t>
            </a:r>
            <a:r>
              <a:rPr lang="en-US" b="0" i="0" dirty="0" err="1">
                <a:solidFill>
                  <a:srgbClr val="121512"/>
                </a:solidFill>
                <a:effectLst/>
                <a:latin typeface="-apple-system"/>
              </a:rPr>
              <a:t>diakses</a:t>
            </a:r>
            <a:r>
              <a:rPr lang="en-US" b="0" i="0" dirty="0">
                <a:solidFill>
                  <a:srgbClr val="121512"/>
                </a:solidFill>
                <a:effectLst/>
                <a:latin typeface="-apple-system"/>
              </a:rPr>
              <a:t>, </a:t>
            </a:r>
            <a:r>
              <a:rPr lang="en-US" b="0" i="0" dirty="0" err="1">
                <a:solidFill>
                  <a:srgbClr val="121512"/>
                </a:solidFill>
                <a:effectLst/>
                <a:latin typeface="-apple-system"/>
              </a:rPr>
              <a:t>serta</a:t>
            </a:r>
            <a:r>
              <a:rPr lang="en-US" b="0" i="0" dirty="0">
                <a:solidFill>
                  <a:srgbClr val="121512"/>
                </a:solidFill>
                <a:effectLst/>
                <a:latin typeface="-apple-system"/>
              </a:rPr>
              <a:t> investor institusi yang lebih </a:t>
            </a:r>
            <a:r>
              <a:rPr lang="en-US" b="0" i="0" dirty="0" err="1">
                <a:solidFill>
                  <a:srgbClr val="121512"/>
                </a:solidFill>
                <a:effectLst/>
                <a:latin typeface="-apple-system"/>
              </a:rPr>
              <a:t>memilih</a:t>
            </a:r>
            <a:r>
              <a:rPr lang="en-US" b="0" i="0" dirty="0">
                <a:solidFill>
                  <a:srgbClr val="121512"/>
                </a:solidFill>
                <a:effectLst/>
                <a:latin typeface="-apple-system"/>
              </a:rPr>
              <a:t> </a:t>
            </a:r>
            <a:r>
              <a:rPr lang="en-US" b="0" i="0" dirty="0" err="1">
                <a:solidFill>
                  <a:srgbClr val="121512"/>
                </a:solidFill>
                <a:effectLst/>
                <a:latin typeface="-apple-system"/>
              </a:rPr>
              <a:t>proyek</a:t>
            </a:r>
            <a:r>
              <a:rPr lang="en-US" b="0" i="0" dirty="0">
                <a:solidFill>
                  <a:srgbClr val="121512"/>
                </a:solidFill>
                <a:effectLst/>
                <a:latin typeface="-apple-system"/>
              </a:rPr>
              <a:t> besar di </a:t>
            </a:r>
            <a:r>
              <a:rPr lang="en-US" b="0" i="0" dirty="0" err="1">
                <a:solidFill>
                  <a:srgbClr val="121512"/>
                </a:solidFill>
                <a:effectLst/>
                <a:latin typeface="-apple-system"/>
              </a:rPr>
              <a:t>pusat-pusat</a:t>
            </a:r>
            <a:r>
              <a:rPr lang="en-US" b="0" i="0" dirty="0">
                <a:solidFill>
                  <a:srgbClr val="121512"/>
                </a:solidFill>
                <a:effectLst/>
                <a:latin typeface="-apple-system"/>
              </a:rPr>
              <a:t> keuangan. </a:t>
            </a:r>
            <a:r>
              <a:rPr lang="en-US" b="0" i="0" dirty="0" err="1">
                <a:solidFill>
                  <a:srgbClr val="121512"/>
                </a:solidFill>
                <a:effectLst/>
                <a:latin typeface="-apple-system"/>
              </a:rPr>
              <a:t>Situasi</a:t>
            </a:r>
            <a:r>
              <a:rPr lang="en-US" b="0" i="0" dirty="0">
                <a:solidFill>
                  <a:srgbClr val="121512"/>
                </a:solidFill>
                <a:effectLst/>
                <a:latin typeface="-apple-system"/>
              </a:rPr>
              <a:t> ini </a:t>
            </a:r>
            <a:r>
              <a:rPr lang="en-US" b="0" i="0" dirty="0" err="1">
                <a:solidFill>
                  <a:srgbClr val="121512"/>
                </a:solidFill>
                <a:effectLst/>
                <a:latin typeface="-apple-system"/>
              </a:rPr>
              <a:t>menghalangi</a:t>
            </a:r>
            <a:r>
              <a:rPr lang="en-US" b="0" i="0" dirty="0">
                <a:solidFill>
                  <a:srgbClr val="121512"/>
                </a:solidFill>
                <a:effectLst/>
                <a:latin typeface="-apple-system"/>
              </a:rPr>
              <a:t> </a:t>
            </a:r>
            <a:r>
              <a:rPr lang="en-US" b="0" i="0" dirty="0" err="1">
                <a:solidFill>
                  <a:srgbClr val="121512"/>
                </a:solidFill>
                <a:effectLst/>
                <a:latin typeface="-apple-system"/>
              </a:rPr>
              <a:t>potensi</a:t>
            </a:r>
            <a:r>
              <a:rPr lang="en-US" b="0" i="0" dirty="0">
                <a:solidFill>
                  <a:srgbClr val="121512"/>
                </a:solidFill>
                <a:effectLst/>
                <a:latin typeface="-apple-system"/>
              </a:rPr>
              <a:t> </a:t>
            </a:r>
            <a:r>
              <a:rPr lang="en-US" b="0" i="0" dirty="0" err="1">
                <a:solidFill>
                  <a:srgbClr val="121512"/>
                </a:solidFill>
                <a:effectLst/>
                <a:latin typeface="-apple-system"/>
              </a:rPr>
              <a:t>pertumbuhan</a:t>
            </a:r>
            <a:r>
              <a:rPr lang="en-US" b="0" i="0" dirty="0">
                <a:solidFill>
                  <a:srgbClr val="121512"/>
                </a:solidFill>
                <a:effectLst/>
                <a:latin typeface="-apple-system"/>
              </a:rPr>
              <a:t> ide-ide </a:t>
            </a:r>
            <a:r>
              <a:rPr lang="en-US" b="0" i="0" dirty="0" err="1">
                <a:solidFill>
                  <a:srgbClr val="121512"/>
                </a:solidFill>
                <a:effectLst/>
                <a:latin typeface="-apple-system"/>
              </a:rPr>
              <a:t>inovatif</a:t>
            </a:r>
            <a:r>
              <a:rPr lang="en-US" b="0" i="0" dirty="0">
                <a:solidFill>
                  <a:srgbClr val="121512"/>
                </a:solidFill>
                <a:effectLst/>
                <a:latin typeface="-apple-system"/>
              </a:rPr>
              <a:t> dan </a:t>
            </a:r>
            <a:r>
              <a:rPr lang="en-US" b="0" i="0" dirty="0" err="1">
                <a:solidFill>
                  <a:srgbClr val="121512"/>
                </a:solidFill>
                <a:effectLst/>
                <a:latin typeface="-apple-system"/>
              </a:rPr>
              <a:t>membatasi</a:t>
            </a:r>
            <a:r>
              <a:rPr lang="en-US" b="0" i="0" dirty="0">
                <a:solidFill>
                  <a:srgbClr val="121512"/>
                </a:solidFill>
                <a:effectLst/>
                <a:latin typeface="-apple-system"/>
              </a:rPr>
              <a:t> </a:t>
            </a:r>
            <a:r>
              <a:rPr lang="en-US" b="0" i="0" dirty="0" err="1">
                <a:solidFill>
                  <a:srgbClr val="121512"/>
                </a:solidFill>
                <a:effectLst/>
                <a:latin typeface="-apple-system"/>
              </a:rPr>
              <a:t>partisipasi</a:t>
            </a:r>
            <a:r>
              <a:rPr lang="en-US" b="0" i="0" dirty="0">
                <a:solidFill>
                  <a:srgbClr val="121512"/>
                </a:solidFill>
                <a:effectLst/>
                <a:latin typeface="-apple-system"/>
              </a:rPr>
              <a:t> komunitas </a:t>
            </a:r>
            <a:r>
              <a:rPr lang="en-US" b="0" i="0" dirty="0" err="1">
                <a:solidFill>
                  <a:srgbClr val="121512"/>
                </a:solidFill>
                <a:effectLst/>
                <a:latin typeface="-apple-system"/>
              </a:rPr>
              <a:t>lokal</a:t>
            </a:r>
            <a:r>
              <a:rPr lang="en-US" b="0" i="0" dirty="0">
                <a:solidFill>
                  <a:srgbClr val="121512"/>
                </a:solidFill>
                <a:effectLst/>
                <a:latin typeface="-apple-system"/>
              </a:rPr>
              <a:t> dalam </a:t>
            </a:r>
            <a:r>
              <a:rPr lang="en-US" b="0" i="0" dirty="0" err="1">
                <a:solidFill>
                  <a:srgbClr val="121512"/>
                </a:solidFill>
                <a:effectLst/>
                <a:latin typeface="-apple-system"/>
              </a:rPr>
              <a:t>mendukung</a:t>
            </a:r>
            <a:r>
              <a:rPr lang="en-US" b="0" i="0" dirty="0">
                <a:solidFill>
                  <a:srgbClr val="121512"/>
                </a:solidFill>
                <a:effectLst/>
                <a:latin typeface="-apple-system"/>
              </a:rPr>
              <a:t> </a:t>
            </a:r>
            <a:r>
              <a:rPr lang="en-US" b="0" i="0" dirty="0" err="1">
                <a:solidFill>
                  <a:srgbClr val="121512"/>
                </a:solidFill>
                <a:effectLst/>
                <a:latin typeface="-apple-system"/>
              </a:rPr>
              <a:t>bisnis</a:t>
            </a:r>
            <a:r>
              <a:rPr lang="en-US" b="0" i="0" dirty="0">
                <a:solidFill>
                  <a:srgbClr val="121512"/>
                </a:solidFill>
                <a:effectLst/>
                <a:latin typeface="-apple-system"/>
              </a:rPr>
              <a:t>. Dalam </a:t>
            </a:r>
            <a:r>
              <a:rPr lang="en-US" b="0" i="0" dirty="0" err="1">
                <a:solidFill>
                  <a:srgbClr val="121512"/>
                </a:solidFill>
                <a:effectLst/>
                <a:latin typeface="-apple-system"/>
              </a:rPr>
              <a:t>konteks</a:t>
            </a:r>
            <a:r>
              <a:rPr lang="en-US" b="0" i="0" dirty="0">
                <a:solidFill>
                  <a:srgbClr val="121512"/>
                </a:solidFill>
                <a:effectLst/>
                <a:latin typeface="-apple-system"/>
              </a:rPr>
              <a:t> </a:t>
            </a:r>
            <a:r>
              <a:rPr lang="en-US" b="0" i="0" dirty="0" err="1">
                <a:solidFill>
                  <a:srgbClr val="121512"/>
                </a:solidFill>
                <a:effectLst/>
                <a:latin typeface="-apple-system"/>
              </a:rPr>
              <a:t>inilah</a:t>
            </a:r>
            <a:r>
              <a:rPr lang="en-US" b="0" i="0" dirty="0">
                <a:solidFill>
                  <a:srgbClr val="121512"/>
                </a:solidFill>
                <a:effectLst/>
                <a:latin typeface="-apple-system"/>
              </a:rPr>
              <a:t> equity crowdfunding </a:t>
            </a:r>
            <a:r>
              <a:rPr lang="en-US" b="0" i="0" dirty="0" err="1">
                <a:solidFill>
                  <a:srgbClr val="121512"/>
                </a:solidFill>
                <a:effectLst/>
                <a:latin typeface="-apple-system"/>
              </a:rPr>
              <a:t>muncul</a:t>
            </a:r>
            <a:r>
              <a:rPr lang="en-US" b="0" i="0" dirty="0">
                <a:solidFill>
                  <a:srgbClr val="121512"/>
                </a:solidFill>
                <a:effectLst/>
                <a:latin typeface="-apple-system"/>
              </a:rPr>
              <a:t> </a:t>
            </a:r>
            <a:r>
              <a:rPr lang="en-US" b="0" i="0" dirty="0" err="1">
                <a:solidFill>
                  <a:srgbClr val="121512"/>
                </a:solidFill>
                <a:effectLst/>
                <a:latin typeface="-apple-system"/>
              </a:rPr>
              <a:t>sebagai</a:t>
            </a:r>
            <a:r>
              <a:rPr lang="en-US" b="0" i="0" dirty="0">
                <a:solidFill>
                  <a:srgbClr val="121512"/>
                </a:solidFill>
                <a:effectLst/>
                <a:latin typeface="-apple-system"/>
              </a:rPr>
              <a:t> </a:t>
            </a:r>
            <a:r>
              <a:rPr lang="en-US" b="0" i="0" dirty="0" err="1">
                <a:solidFill>
                  <a:srgbClr val="121512"/>
                </a:solidFill>
                <a:effectLst/>
                <a:latin typeface="-apple-system"/>
              </a:rPr>
              <a:t>solusi</a:t>
            </a:r>
            <a:r>
              <a:rPr lang="en-US" b="0" i="0" dirty="0">
                <a:solidFill>
                  <a:srgbClr val="121512"/>
                </a:solidFill>
                <a:effectLst/>
                <a:latin typeface="-apple-system"/>
              </a:rPr>
              <a:t> yang </a:t>
            </a:r>
            <a:r>
              <a:rPr lang="en-US" b="0" i="0" dirty="0" err="1">
                <a:solidFill>
                  <a:srgbClr val="121512"/>
                </a:solidFill>
                <a:effectLst/>
                <a:latin typeface="-apple-system"/>
              </a:rPr>
              <a:t>menawarkan</a:t>
            </a:r>
            <a:r>
              <a:rPr lang="en-US" b="0" i="0" dirty="0">
                <a:solidFill>
                  <a:srgbClr val="121512"/>
                </a:solidFill>
                <a:effectLst/>
                <a:latin typeface="-apple-system"/>
              </a:rPr>
              <a:t> akses lebih </a:t>
            </a:r>
            <a:r>
              <a:rPr lang="en-US" b="0" i="0" dirty="0" err="1">
                <a:solidFill>
                  <a:srgbClr val="121512"/>
                </a:solidFill>
                <a:effectLst/>
                <a:latin typeface="-apple-system"/>
              </a:rPr>
              <a:t>luas</a:t>
            </a:r>
            <a:r>
              <a:rPr lang="en-US" b="0" i="0" dirty="0">
                <a:solidFill>
                  <a:srgbClr val="121512"/>
                </a:solidFill>
                <a:effectLst/>
                <a:latin typeface="-apple-system"/>
              </a:rPr>
              <a:t> bagi berbagai pihak untuk </a:t>
            </a:r>
            <a:r>
              <a:rPr lang="en-US" b="0" i="0" dirty="0" err="1">
                <a:solidFill>
                  <a:srgbClr val="121512"/>
                </a:solidFill>
                <a:effectLst/>
                <a:latin typeface="-apple-system"/>
              </a:rPr>
              <a:t>berinvestasi</a:t>
            </a:r>
            <a:r>
              <a:rPr lang="en-US" b="0" i="0" dirty="0">
                <a:solidFill>
                  <a:srgbClr val="121512"/>
                </a:solidFill>
                <a:effectLst/>
                <a:latin typeface="-apple-system"/>
              </a:rPr>
              <a:t> dalam </a:t>
            </a:r>
            <a:r>
              <a:rPr lang="en-US" b="0" i="0" dirty="0" err="1">
                <a:solidFill>
                  <a:srgbClr val="121512"/>
                </a:solidFill>
                <a:effectLst/>
                <a:latin typeface="-apple-system"/>
              </a:rPr>
              <a:t>usaha</a:t>
            </a:r>
            <a:r>
              <a:rPr lang="en-US" b="0" i="0" dirty="0">
                <a:solidFill>
                  <a:srgbClr val="121512"/>
                </a:solidFill>
                <a:effectLst/>
                <a:latin typeface="-apple-system"/>
              </a:rPr>
              <a:t>, </a:t>
            </a:r>
            <a:r>
              <a:rPr lang="en-US" b="0" i="0" dirty="0" err="1">
                <a:solidFill>
                  <a:srgbClr val="121512"/>
                </a:solidFill>
                <a:effectLst/>
                <a:latin typeface="-apple-system"/>
              </a:rPr>
              <a:t>sembari</a:t>
            </a:r>
            <a:r>
              <a:rPr lang="en-US" b="0" i="0" dirty="0">
                <a:solidFill>
                  <a:srgbClr val="121512"/>
                </a:solidFill>
                <a:effectLst/>
                <a:latin typeface="-apple-system"/>
              </a:rPr>
              <a:t> </a:t>
            </a:r>
            <a:r>
              <a:rPr lang="en-US" b="0" i="0" dirty="0" err="1">
                <a:solidFill>
                  <a:srgbClr val="121512"/>
                </a:solidFill>
                <a:effectLst/>
                <a:latin typeface="-apple-system"/>
              </a:rPr>
              <a:t>memfasilitasi</a:t>
            </a:r>
            <a:r>
              <a:rPr lang="en-US" b="0" i="0" dirty="0">
                <a:solidFill>
                  <a:srgbClr val="121512"/>
                </a:solidFill>
                <a:effectLst/>
                <a:latin typeface="-apple-system"/>
              </a:rPr>
              <a:t> </a:t>
            </a:r>
            <a:r>
              <a:rPr lang="en-US" b="0" i="0" dirty="0" err="1">
                <a:solidFill>
                  <a:srgbClr val="121512"/>
                </a:solidFill>
                <a:effectLst/>
                <a:latin typeface="-apple-system"/>
              </a:rPr>
              <a:t>inklusi</a:t>
            </a:r>
            <a:r>
              <a:rPr lang="en-US" b="0" i="0" dirty="0">
                <a:solidFill>
                  <a:srgbClr val="121512"/>
                </a:solidFill>
                <a:effectLst/>
                <a:latin typeface="-apple-system"/>
              </a:rPr>
              <a:t> </a:t>
            </a:r>
            <a:r>
              <a:rPr lang="en-US" b="0" i="0" dirty="0" err="1">
                <a:solidFill>
                  <a:srgbClr val="121512"/>
                </a:solidFill>
                <a:effectLst/>
                <a:latin typeface="-apple-system"/>
              </a:rPr>
              <a:t>finansial</a:t>
            </a:r>
            <a:r>
              <a:rPr lang="en-US" b="0" i="0" dirty="0">
                <a:solidFill>
                  <a:srgbClr val="121512"/>
                </a:solidFill>
                <a:effectLst/>
                <a:latin typeface="-apple-system"/>
              </a:rPr>
              <a:t> dan </a:t>
            </a:r>
            <a:r>
              <a:rPr lang="en-US" b="0" i="0" dirty="0" err="1">
                <a:solidFill>
                  <a:srgbClr val="121512"/>
                </a:solidFill>
                <a:effectLst/>
                <a:latin typeface="-apple-system"/>
              </a:rPr>
              <a:t>distribusi</a:t>
            </a:r>
            <a:r>
              <a:rPr lang="en-US" b="0" i="0" dirty="0">
                <a:solidFill>
                  <a:srgbClr val="121512"/>
                </a:solidFill>
                <a:effectLst/>
                <a:latin typeface="-apple-system"/>
              </a:rPr>
              <a:t> </a:t>
            </a:r>
            <a:r>
              <a:rPr lang="en-US" b="0" i="0" dirty="0" err="1">
                <a:solidFill>
                  <a:srgbClr val="121512"/>
                </a:solidFill>
                <a:effectLst/>
                <a:latin typeface="-apple-system"/>
              </a:rPr>
              <a:t>kekayaan</a:t>
            </a:r>
            <a:r>
              <a:rPr lang="en-US" b="0" i="0" dirty="0">
                <a:solidFill>
                  <a:srgbClr val="121512"/>
                </a:solidFill>
                <a:effectLst/>
                <a:latin typeface="-apple-system"/>
              </a:rPr>
              <a:t>.</a:t>
            </a:r>
          </a:p>
          <a:p>
            <a:pPr algn="l"/>
            <a:r>
              <a:rPr lang="id-ID" b="0" i="0" dirty="0">
                <a:solidFill>
                  <a:srgbClr val="121512"/>
                </a:solidFill>
                <a:effectLst/>
                <a:latin typeface="-apple-system"/>
              </a:rPr>
              <a:t>PT Andal Rancang Multi Solusi dan Politeknik Negeri Malang bekerja sama untuk mengembangkan </a:t>
            </a:r>
            <a:r>
              <a:rPr lang="id-ID" b="0" i="0" dirty="0" err="1">
                <a:solidFill>
                  <a:srgbClr val="121512"/>
                </a:solidFill>
                <a:effectLst/>
                <a:latin typeface="-apple-system"/>
              </a:rPr>
              <a:t>CrowdEquiChain</a:t>
            </a:r>
            <a:r>
              <a:rPr lang="id-ID" b="0" i="0" dirty="0">
                <a:solidFill>
                  <a:srgbClr val="121512"/>
                </a:solidFill>
                <a:effectLst/>
                <a:latin typeface="-apple-system"/>
              </a:rPr>
              <a:t>, sebuah sistem manajemen </a:t>
            </a:r>
            <a:r>
              <a:rPr lang="id-ID" b="0" i="0" dirty="0" err="1">
                <a:solidFill>
                  <a:srgbClr val="121512"/>
                </a:solidFill>
                <a:effectLst/>
                <a:latin typeface="-apple-system"/>
              </a:rPr>
              <a:t>equity</a:t>
            </a:r>
            <a:r>
              <a:rPr lang="id-ID" b="0" i="0" dirty="0">
                <a:solidFill>
                  <a:srgbClr val="121512"/>
                </a:solidFill>
                <a:effectLst/>
                <a:latin typeface="-apple-system"/>
              </a:rPr>
              <a:t> </a:t>
            </a:r>
            <a:r>
              <a:rPr lang="id-ID" b="0" i="0" dirty="0" err="1">
                <a:solidFill>
                  <a:srgbClr val="121512"/>
                </a:solidFill>
                <a:effectLst/>
                <a:latin typeface="-apple-system"/>
              </a:rPr>
              <a:t>crowdfunding</a:t>
            </a:r>
            <a:r>
              <a:rPr lang="id-ID" b="0" i="0" dirty="0">
                <a:solidFill>
                  <a:srgbClr val="121512"/>
                </a:solidFill>
                <a:effectLst/>
                <a:latin typeface="-apple-system"/>
              </a:rPr>
              <a:t> berbasis </a:t>
            </a:r>
            <a:r>
              <a:rPr lang="id-ID" b="0" i="0" dirty="0" err="1">
                <a:solidFill>
                  <a:srgbClr val="121512"/>
                </a:solidFill>
                <a:effectLst/>
                <a:latin typeface="-apple-system"/>
              </a:rPr>
              <a:t>blockchain</a:t>
            </a:r>
            <a:r>
              <a:rPr lang="id-ID" b="0" i="0" dirty="0">
                <a:solidFill>
                  <a:srgbClr val="121512"/>
                </a:solidFill>
                <a:effectLst/>
                <a:latin typeface="-apple-system"/>
              </a:rPr>
              <a:t> yang memungkinkan investasi aman dan transparan</a:t>
            </a:r>
            <a:r>
              <a:rPr lang="en-US" b="0" i="0" dirty="0">
                <a:solidFill>
                  <a:srgbClr val="121512"/>
                </a:solidFill>
                <a:effectLst/>
                <a:latin typeface="-apple-system"/>
              </a:rPr>
              <a:t> dan </a:t>
            </a:r>
            <a:r>
              <a:rPr lang="en-US" b="0" i="0" dirty="0" err="1">
                <a:solidFill>
                  <a:srgbClr val="121512"/>
                </a:solidFill>
                <a:effectLst/>
                <a:latin typeface="-apple-system"/>
              </a:rPr>
              <a:t>diaplikasi</a:t>
            </a:r>
            <a:r>
              <a:rPr lang="en-US" b="0" i="0" dirty="0">
                <a:solidFill>
                  <a:srgbClr val="121512"/>
                </a:solidFill>
                <a:effectLst/>
                <a:latin typeface="-apple-system"/>
              </a:rPr>
              <a:t> pada </a:t>
            </a:r>
            <a:r>
              <a:rPr lang="en-US" b="0" i="0" dirty="0" err="1">
                <a:solidFill>
                  <a:srgbClr val="121512"/>
                </a:solidFill>
                <a:effectLst/>
                <a:latin typeface="-apple-system"/>
              </a:rPr>
              <a:t>Koperasi</a:t>
            </a:r>
            <a:r>
              <a:rPr lang="en-US" b="0" i="0" dirty="0">
                <a:solidFill>
                  <a:srgbClr val="121512"/>
                </a:solidFill>
                <a:effectLst/>
                <a:latin typeface="-apple-system"/>
              </a:rPr>
              <a:t> </a:t>
            </a:r>
            <a:r>
              <a:rPr lang="en-US" b="0" i="0" dirty="0" err="1">
                <a:solidFill>
                  <a:srgbClr val="121512"/>
                </a:solidFill>
                <a:effectLst/>
                <a:latin typeface="-apple-system"/>
              </a:rPr>
              <a:t>Rejeki</a:t>
            </a:r>
            <a:r>
              <a:rPr lang="en-US" b="0" i="0" dirty="0">
                <a:solidFill>
                  <a:srgbClr val="121512"/>
                </a:solidFill>
                <a:effectLst/>
                <a:latin typeface="-apple-system"/>
              </a:rPr>
              <a:t> </a:t>
            </a:r>
            <a:r>
              <a:rPr lang="en-US" b="0" i="0" dirty="0" err="1">
                <a:solidFill>
                  <a:srgbClr val="121512"/>
                </a:solidFill>
                <a:effectLst/>
                <a:latin typeface="-apple-system"/>
              </a:rPr>
              <a:t>Sukses</a:t>
            </a:r>
            <a:r>
              <a:rPr lang="en-US" b="0" i="0" dirty="0">
                <a:solidFill>
                  <a:srgbClr val="121512"/>
                </a:solidFill>
                <a:effectLst/>
                <a:latin typeface="-apple-system"/>
              </a:rPr>
              <a:t> </a:t>
            </a:r>
            <a:r>
              <a:rPr lang="en-US" b="0" i="0" dirty="0" err="1">
                <a:solidFill>
                  <a:srgbClr val="121512"/>
                </a:solidFill>
                <a:effectLst/>
                <a:latin typeface="-apple-system"/>
              </a:rPr>
              <a:t>Berkah</a:t>
            </a:r>
            <a:r>
              <a:rPr lang="id-ID" b="0" i="0" dirty="0">
                <a:solidFill>
                  <a:srgbClr val="121512"/>
                </a:solidFill>
                <a:effectLst/>
                <a:latin typeface="-apple-system"/>
              </a:rPr>
              <a:t>. Sistem ini dirancang dengan integrasi teknologi Web3 dan </a:t>
            </a:r>
            <a:r>
              <a:rPr lang="id-ID" b="0" i="0" dirty="0" err="1">
                <a:solidFill>
                  <a:srgbClr val="121512"/>
                </a:solidFill>
                <a:effectLst/>
                <a:latin typeface="-apple-system"/>
              </a:rPr>
              <a:t>smart</a:t>
            </a:r>
            <a:r>
              <a:rPr lang="id-ID" b="0" i="0" dirty="0">
                <a:solidFill>
                  <a:srgbClr val="121512"/>
                </a:solidFill>
                <a:effectLst/>
                <a:latin typeface="-apple-system"/>
              </a:rPr>
              <a:t> </a:t>
            </a:r>
            <a:r>
              <a:rPr lang="id-ID" b="0" i="0" dirty="0" err="1">
                <a:solidFill>
                  <a:srgbClr val="121512"/>
                </a:solidFill>
                <a:effectLst/>
                <a:latin typeface="-apple-system"/>
              </a:rPr>
              <a:t>contracts</a:t>
            </a:r>
            <a:r>
              <a:rPr lang="id-ID" b="0" i="0" dirty="0">
                <a:solidFill>
                  <a:srgbClr val="121512"/>
                </a:solidFill>
                <a:effectLst/>
                <a:latin typeface="-apple-system"/>
              </a:rPr>
              <a:t>, yang memastikan setiap transaksi dicatat dengan aman dan efisien, serta hanya dana untuk proyek yang disepakati yang dilepaskan, mengurangi risiko penipuan. Dengan menggunakan platform </a:t>
            </a:r>
            <a:r>
              <a:rPr lang="id-ID" b="0" i="0" dirty="0" err="1">
                <a:solidFill>
                  <a:srgbClr val="121512"/>
                </a:solidFill>
                <a:effectLst/>
                <a:latin typeface="-apple-system"/>
              </a:rPr>
              <a:t>Hyperledger</a:t>
            </a:r>
            <a:r>
              <a:rPr lang="id-ID" b="0" i="0" dirty="0">
                <a:solidFill>
                  <a:srgbClr val="121512"/>
                </a:solidFill>
                <a:effectLst/>
                <a:latin typeface="-apple-system"/>
              </a:rPr>
              <a:t> </a:t>
            </a:r>
            <a:r>
              <a:rPr lang="id-ID" b="0" i="0" dirty="0" err="1">
                <a:solidFill>
                  <a:srgbClr val="121512"/>
                </a:solidFill>
                <a:effectLst/>
                <a:latin typeface="-apple-system"/>
              </a:rPr>
              <a:t>Besu</a:t>
            </a:r>
            <a:r>
              <a:rPr lang="id-ID" b="0" i="0" dirty="0">
                <a:solidFill>
                  <a:srgbClr val="121512"/>
                </a:solidFill>
                <a:effectLst/>
                <a:latin typeface="-apple-system"/>
              </a:rPr>
              <a:t> berbasis </a:t>
            </a:r>
            <a:r>
              <a:rPr lang="id-ID" b="0" i="0" dirty="0" err="1">
                <a:solidFill>
                  <a:srgbClr val="121512"/>
                </a:solidFill>
                <a:effectLst/>
                <a:latin typeface="-apple-system"/>
              </a:rPr>
              <a:t>Ethereum</a:t>
            </a:r>
            <a:r>
              <a:rPr lang="id-ID" b="0" i="0" dirty="0">
                <a:solidFill>
                  <a:srgbClr val="121512"/>
                </a:solidFill>
                <a:effectLst/>
                <a:latin typeface="-apple-system"/>
              </a:rPr>
              <a:t>, sistem ini mendukung </a:t>
            </a:r>
            <a:r>
              <a:rPr lang="id-ID" b="0" i="0" dirty="0" err="1">
                <a:solidFill>
                  <a:srgbClr val="121512"/>
                </a:solidFill>
                <a:effectLst/>
                <a:latin typeface="-apple-system"/>
              </a:rPr>
              <a:t>tokenisasi</a:t>
            </a:r>
            <a:r>
              <a:rPr lang="id-ID" b="0" i="0" dirty="0">
                <a:solidFill>
                  <a:srgbClr val="121512"/>
                </a:solidFill>
                <a:effectLst/>
                <a:latin typeface="-apple-system"/>
              </a:rPr>
              <a:t> saham dan e-</a:t>
            </a:r>
            <a:r>
              <a:rPr lang="id-ID" b="0" i="0" dirty="0" err="1">
                <a:solidFill>
                  <a:srgbClr val="121512"/>
                </a:solidFill>
                <a:effectLst/>
                <a:latin typeface="-apple-system"/>
              </a:rPr>
              <a:t>wallet</a:t>
            </a:r>
            <a:r>
              <a:rPr lang="id-ID" b="0" i="0" dirty="0">
                <a:solidFill>
                  <a:srgbClr val="121512"/>
                </a:solidFill>
                <a:effectLst/>
                <a:latin typeface="-apple-system"/>
              </a:rPr>
              <a:t> untuk manajemen dana yang aman, serta memastikan kepatuhan terhadap peraturan KYC dan AML. Proyek ini juga berfungsi sebagai peluang pembelajaran untuk dosen dan mahasiswa, serta memperkuat hubungan antara akademisi dan industri.</a:t>
            </a:r>
          </a:p>
        </p:txBody>
      </p:sp>
      <p:pic>
        <p:nvPicPr>
          <p:cNvPr id="7" name="Picture 6">
            <a:extLst>
              <a:ext uri="{FF2B5EF4-FFF2-40B4-BE49-F238E27FC236}">
                <a16:creationId xmlns:a16="http://schemas.microsoft.com/office/drawing/2014/main" id="{A69384EE-145D-0A5D-227A-EC4E8C1B5E05}"/>
              </a:ext>
            </a:extLst>
          </p:cNvPr>
          <p:cNvPicPr>
            <a:picLocks noChangeAspect="1"/>
          </p:cNvPicPr>
          <p:nvPr/>
        </p:nvPicPr>
        <p:blipFill>
          <a:blip r:embed="rId2"/>
          <a:stretch>
            <a:fillRect/>
          </a:stretch>
        </p:blipFill>
        <p:spPr>
          <a:xfrm>
            <a:off x="7481481" y="3059384"/>
            <a:ext cx="4373196" cy="2199731"/>
          </a:xfrm>
          <a:prstGeom prst="rect">
            <a:avLst/>
          </a:prstGeom>
        </p:spPr>
      </p:pic>
      <p:pic>
        <p:nvPicPr>
          <p:cNvPr id="4098" name="Picture 2" descr="Apa Itu Blockchain? | Bagaimana Cara Kerjanya? #Blockchain - YouTube">
            <a:extLst>
              <a:ext uri="{FF2B5EF4-FFF2-40B4-BE49-F238E27FC236}">
                <a16:creationId xmlns:a16="http://schemas.microsoft.com/office/drawing/2014/main" id="{839EC236-B419-94AD-BD25-D774853A2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787" y="-374107"/>
            <a:ext cx="4226565" cy="2378213"/>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18.png">
            <a:extLst>
              <a:ext uri="{FF2B5EF4-FFF2-40B4-BE49-F238E27FC236}">
                <a16:creationId xmlns:a16="http://schemas.microsoft.com/office/drawing/2014/main" id="{48E55E6D-7204-7B84-2454-82D6A2E63164}"/>
              </a:ext>
            </a:extLst>
          </p:cNvPr>
          <p:cNvPicPr/>
          <p:nvPr/>
        </p:nvPicPr>
        <p:blipFill>
          <a:blip r:embed="rId4"/>
          <a:srcRect/>
          <a:stretch>
            <a:fillRect/>
          </a:stretch>
        </p:blipFill>
        <p:spPr>
          <a:xfrm>
            <a:off x="6444502" y="-913161"/>
            <a:ext cx="6447155" cy="3364230"/>
          </a:xfrm>
          <a:prstGeom prst="rect">
            <a:avLst/>
          </a:prstGeom>
          <a:ln/>
        </p:spPr>
      </p:pic>
    </p:spTree>
    <p:extLst>
      <p:ext uri="{BB962C8B-B14F-4D97-AF65-F5344CB8AC3E}">
        <p14:creationId xmlns:p14="http://schemas.microsoft.com/office/powerpoint/2010/main" val="16130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7540-C93E-856E-3328-4B1F79C7A3E7}"/>
              </a:ext>
            </a:extLst>
          </p:cNvPr>
          <p:cNvSpPr>
            <a:spLocks noGrp="1"/>
          </p:cNvSpPr>
          <p:nvPr>
            <p:ph type="title"/>
          </p:nvPr>
        </p:nvSpPr>
        <p:spPr>
          <a:xfrm>
            <a:off x="440633" y="255796"/>
            <a:ext cx="8822635" cy="558456"/>
          </a:xfrm>
        </p:spPr>
        <p:txBody>
          <a:bodyPr>
            <a:normAutofit fontScale="90000"/>
          </a:bodyPr>
          <a:lstStyle/>
          <a:p>
            <a:r>
              <a:rPr lang="en-US" dirty="0"/>
              <a:t>Model </a:t>
            </a:r>
            <a:r>
              <a:rPr lang="en-US" dirty="0" err="1"/>
              <a:t>sistem</a:t>
            </a:r>
            <a:endParaRPr lang="id-ID" dirty="0"/>
          </a:p>
        </p:txBody>
      </p:sp>
      <p:sp>
        <p:nvSpPr>
          <p:cNvPr id="5" name="TextBox 4">
            <a:extLst>
              <a:ext uri="{FF2B5EF4-FFF2-40B4-BE49-F238E27FC236}">
                <a16:creationId xmlns:a16="http://schemas.microsoft.com/office/drawing/2014/main" id="{AD887C31-AC5C-18CA-EB0B-B2D5E933BA73}"/>
              </a:ext>
            </a:extLst>
          </p:cNvPr>
          <p:cNvSpPr txBox="1"/>
          <p:nvPr/>
        </p:nvSpPr>
        <p:spPr>
          <a:xfrm>
            <a:off x="6096000" y="255796"/>
            <a:ext cx="7041917" cy="3139321"/>
          </a:xfrm>
          <a:prstGeom prst="rect">
            <a:avLst/>
          </a:prstGeom>
          <a:noFill/>
        </p:spPr>
        <p:txBody>
          <a:bodyPr wrap="square">
            <a:spAutoFit/>
          </a:bodyPr>
          <a:lstStyle/>
          <a:p>
            <a:r>
              <a:rPr lang="en-US" b="0" i="0" dirty="0">
                <a:solidFill>
                  <a:srgbClr val="121512"/>
                </a:solidFill>
                <a:effectLst/>
                <a:latin typeface="-apple-system"/>
              </a:rPr>
              <a:t>Integrasi smart contract pada blockchain </a:t>
            </a:r>
            <a:r>
              <a:rPr lang="en-US" b="0" i="0" dirty="0" err="1">
                <a:solidFill>
                  <a:srgbClr val="121512"/>
                </a:solidFill>
                <a:effectLst/>
                <a:latin typeface="-apple-system"/>
              </a:rPr>
              <a:t>terdesentralisasi</a:t>
            </a:r>
            <a:r>
              <a:rPr lang="en-US" b="0" i="0" dirty="0">
                <a:solidFill>
                  <a:srgbClr val="121512"/>
                </a:solidFill>
                <a:effectLst/>
                <a:latin typeface="-apple-system"/>
              </a:rPr>
              <a:t> dapat dilakukan </a:t>
            </a:r>
            <a:r>
              <a:rPr lang="en-US" b="0" i="0" dirty="0" err="1">
                <a:solidFill>
                  <a:srgbClr val="121512"/>
                </a:solidFill>
                <a:effectLst/>
                <a:latin typeface="-apple-system"/>
              </a:rPr>
              <a:t>menggunakan</a:t>
            </a:r>
            <a:r>
              <a:rPr lang="en-US" b="0" i="0" dirty="0">
                <a:solidFill>
                  <a:srgbClr val="121512"/>
                </a:solidFill>
                <a:effectLst/>
                <a:latin typeface="-apple-system"/>
              </a:rPr>
              <a:t> platform modular dan </a:t>
            </a:r>
            <a:r>
              <a:rPr lang="en-US" b="0" i="0" dirty="0" err="1">
                <a:solidFill>
                  <a:srgbClr val="121512"/>
                </a:solidFill>
                <a:effectLst/>
                <a:latin typeface="-apple-system"/>
              </a:rPr>
              <a:t>aman</a:t>
            </a:r>
            <a:r>
              <a:rPr lang="en-US" b="0" i="0" dirty="0">
                <a:solidFill>
                  <a:srgbClr val="121512"/>
                </a:solidFill>
                <a:effectLst/>
                <a:latin typeface="-apple-system"/>
              </a:rPr>
              <a:t>, yaitu Hyperledger </a:t>
            </a:r>
            <a:r>
              <a:rPr lang="en-US" b="0" i="0" dirty="0" err="1">
                <a:solidFill>
                  <a:srgbClr val="121512"/>
                </a:solidFill>
                <a:effectLst/>
                <a:latin typeface="-apple-system"/>
              </a:rPr>
              <a:t>Besu</a:t>
            </a:r>
            <a:r>
              <a:rPr lang="en-US" b="0" i="0" dirty="0">
                <a:solidFill>
                  <a:srgbClr val="121512"/>
                </a:solidFill>
                <a:effectLst/>
                <a:latin typeface="-apple-system"/>
              </a:rPr>
              <a:t> yang berbasis Ethereum. Platform ini </a:t>
            </a:r>
            <a:r>
              <a:rPr lang="en-US" b="0" i="0" dirty="0" err="1">
                <a:solidFill>
                  <a:srgbClr val="121512"/>
                </a:solidFill>
                <a:effectLst/>
                <a:latin typeface="-apple-system"/>
              </a:rPr>
              <a:t>menawarkan</a:t>
            </a:r>
            <a:r>
              <a:rPr lang="en-US" b="0" i="0" dirty="0">
                <a:solidFill>
                  <a:srgbClr val="121512"/>
                </a:solidFill>
                <a:effectLst/>
                <a:latin typeface="-apple-system"/>
              </a:rPr>
              <a:t> </a:t>
            </a:r>
            <a:r>
              <a:rPr lang="en-US" b="0" i="0" dirty="0" err="1">
                <a:solidFill>
                  <a:srgbClr val="121512"/>
                </a:solidFill>
                <a:effectLst/>
                <a:latin typeface="-apple-system"/>
              </a:rPr>
              <a:t>lingkungan</a:t>
            </a:r>
            <a:r>
              <a:rPr lang="en-US" b="0" i="0" dirty="0">
                <a:solidFill>
                  <a:srgbClr val="121512"/>
                </a:solidFill>
                <a:effectLst/>
                <a:latin typeface="-apple-system"/>
              </a:rPr>
              <a:t> yang </a:t>
            </a:r>
            <a:r>
              <a:rPr lang="en-US" b="0" i="0" dirty="0" err="1">
                <a:solidFill>
                  <a:srgbClr val="121512"/>
                </a:solidFill>
                <a:effectLst/>
                <a:latin typeface="-apple-system"/>
              </a:rPr>
              <a:t>aman</a:t>
            </a:r>
            <a:r>
              <a:rPr lang="en-US" b="0" i="0" dirty="0">
                <a:solidFill>
                  <a:srgbClr val="121512"/>
                </a:solidFill>
                <a:effectLst/>
                <a:latin typeface="-apple-system"/>
              </a:rPr>
              <a:t> dan </a:t>
            </a:r>
            <a:r>
              <a:rPr lang="en-US" b="0" i="0" dirty="0" err="1">
                <a:solidFill>
                  <a:srgbClr val="121512"/>
                </a:solidFill>
                <a:effectLst/>
                <a:latin typeface="-apple-system"/>
              </a:rPr>
              <a:t>andal</a:t>
            </a:r>
            <a:r>
              <a:rPr lang="en-US" b="0" i="0" dirty="0">
                <a:solidFill>
                  <a:srgbClr val="121512"/>
                </a:solidFill>
                <a:effectLst/>
                <a:latin typeface="-apple-system"/>
              </a:rPr>
              <a:t> untuk </a:t>
            </a:r>
            <a:r>
              <a:rPr lang="en-US" b="0" i="0" dirty="0" err="1">
                <a:solidFill>
                  <a:srgbClr val="121512"/>
                </a:solidFill>
                <a:effectLst/>
                <a:latin typeface="-apple-system"/>
              </a:rPr>
              <a:t>pengembangan</a:t>
            </a:r>
            <a:r>
              <a:rPr lang="en-US" b="0" i="0" dirty="0">
                <a:solidFill>
                  <a:srgbClr val="121512"/>
                </a:solidFill>
                <a:effectLst/>
                <a:latin typeface="-apple-system"/>
              </a:rPr>
              <a:t> </a:t>
            </a:r>
            <a:r>
              <a:rPr lang="en-US" b="0" i="0" dirty="0" err="1">
                <a:solidFill>
                  <a:srgbClr val="121512"/>
                </a:solidFill>
                <a:effectLst/>
                <a:latin typeface="-apple-system"/>
              </a:rPr>
              <a:t>aplikasi</a:t>
            </a:r>
            <a:r>
              <a:rPr lang="en-US" b="0" i="0" dirty="0">
                <a:solidFill>
                  <a:srgbClr val="121512"/>
                </a:solidFill>
                <a:effectLst/>
                <a:latin typeface="-apple-system"/>
              </a:rPr>
              <a:t> blockchain </a:t>
            </a:r>
            <a:r>
              <a:rPr lang="en-US" b="0" i="0" dirty="0" err="1">
                <a:solidFill>
                  <a:srgbClr val="121512"/>
                </a:solidFill>
                <a:effectLst/>
                <a:latin typeface="-apple-system"/>
              </a:rPr>
              <a:t>skala</a:t>
            </a:r>
            <a:r>
              <a:rPr lang="en-US" b="0" i="0" dirty="0">
                <a:solidFill>
                  <a:srgbClr val="121512"/>
                </a:solidFill>
                <a:effectLst/>
                <a:latin typeface="-apple-system"/>
              </a:rPr>
              <a:t> </a:t>
            </a:r>
            <a:r>
              <a:rPr lang="en-US" b="0" i="0" dirty="0" err="1">
                <a:solidFill>
                  <a:srgbClr val="121512"/>
                </a:solidFill>
                <a:effectLst/>
                <a:latin typeface="-apple-system"/>
              </a:rPr>
              <a:t>perusahaan</a:t>
            </a:r>
            <a:r>
              <a:rPr lang="en-US" b="0" i="0" dirty="0">
                <a:solidFill>
                  <a:srgbClr val="121512"/>
                </a:solidFill>
                <a:effectLst/>
                <a:latin typeface="-apple-system"/>
              </a:rPr>
              <a:t>, </a:t>
            </a:r>
            <a:r>
              <a:rPr lang="en-US" b="0" i="0" dirty="0" err="1">
                <a:solidFill>
                  <a:srgbClr val="121512"/>
                </a:solidFill>
                <a:effectLst/>
                <a:latin typeface="-apple-system"/>
              </a:rPr>
              <a:t>dengan</a:t>
            </a:r>
            <a:r>
              <a:rPr lang="en-US" b="0" i="0" dirty="0">
                <a:solidFill>
                  <a:srgbClr val="121512"/>
                </a:solidFill>
                <a:effectLst/>
                <a:latin typeface="-apple-system"/>
              </a:rPr>
              <a:t> </a:t>
            </a:r>
            <a:r>
              <a:rPr lang="en-US" b="0" i="0" dirty="0" err="1">
                <a:solidFill>
                  <a:srgbClr val="121512"/>
                </a:solidFill>
                <a:effectLst/>
                <a:latin typeface="-apple-system"/>
              </a:rPr>
              <a:t>kemampuan</a:t>
            </a:r>
            <a:r>
              <a:rPr lang="en-US" b="0" i="0" dirty="0">
                <a:solidFill>
                  <a:srgbClr val="121512"/>
                </a:solidFill>
                <a:effectLst/>
                <a:latin typeface="-apple-system"/>
              </a:rPr>
              <a:t> </a:t>
            </a:r>
            <a:r>
              <a:rPr lang="en-US" b="0" i="0" dirty="0" err="1">
                <a:solidFill>
                  <a:srgbClr val="121512"/>
                </a:solidFill>
                <a:effectLst/>
                <a:latin typeface="-apple-system"/>
              </a:rPr>
              <a:t>skala</a:t>
            </a:r>
            <a:r>
              <a:rPr lang="en-US" b="0" i="0" dirty="0">
                <a:solidFill>
                  <a:srgbClr val="121512"/>
                </a:solidFill>
                <a:effectLst/>
                <a:latin typeface="-apple-system"/>
              </a:rPr>
              <a:t> besar, </a:t>
            </a:r>
            <a:r>
              <a:rPr lang="en-US" b="0" i="0" dirty="0" err="1">
                <a:solidFill>
                  <a:srgbClr val="121512"/>
                </a:solidFill>
                <a:effectLst/>
                <a:latin typeface="-apple-system"/>
              </a:rPr>
              <a:t>interoperabilitas</a:t>
            </a:r>
            <a:r>
              <a:rPr lang="en-US" b="0" i="0" dirty="0">
                <a:solidFill>
                  <a:srgbClr val="121512"/>
                </a:solidFill>
                <a:effectLst/>
                <a:latin typeface="-apple-system"/>
              </a:rPr>
              <a:t>, dan </a:t>
            </a:r>
            <a:r>
              <a:rPr lang="en-US" b="0" i="0" dirty="0" err="1">
                <a:solidFill>
                  <a:srgbClr val="121512"/>
                </a:solidFill>
                <a:effectLst/>
                <a:latin typeface="-apple-system"/>
              </a:rPr>
              <a:t>fleksibilitas</a:t>
            </a:r>
            <a:r>
              <a:rPr lang="en-US" b="0" i="0" dirty="0">
                <a:solidFill>
                  <a:srgbClr val="121512"/>
                </a:solidFill>
                <a:effectLst/>
                <a:latin typeface="-apple-system"/>
              </a:rPr>
              <a:t> dalam </a:t>
            </a:r>
            <a:r>
              <a:rPr lang="en-US" b="0" i="0" dirty="0" err="1">
                <a:solidFill>
                  <a:srgbClr val="121512"/>
                </a:solidFill>
                <a:effectLst/>
                <a:latin typeface="-apple-system"/>
              </a:rPr>
              <a:t>konfigurasi</a:t>
            </a:r>
            <a:r>
              <a:rPr lang="en-US" b="0" i="0" dirty="0">
                <a:solidFill>
                  <a:srgbClr val="121512"/>
                </a:solidFill>
                <a:effectLst/>
                <a:latin typeface="-apple-system"/>
              </a:rPr>
              <a:t> </a:t>
            </a:r>
            <a:r>
              <a:rPr lang="en-US" b="0" i="0" dirty="0" err="1">
                <a:solidFill>
                  <a:srgbClr val="121512"/>
                </a:solidFill>
                <a:effectLst/>
                <a:latin typeface="-apple-system"/>
              </a:rPr>
              <a:t>jaringan</a:t>
            </a:r>
            <a:r>
              <a:rPr lang="en-US" b="0" i="0" dirty="0">
                <a:solidFill>
                  <a:srgbClr val="121512"/>
                </a:solidFill>
                <a:effectLst/>
                <a:latin typeface="-apple-system"/>
              </a:rPr>
              <a:t>. </a:t>
            </a:r>
            <a:r>
              <a:rPr lang="en-US" b="0" i="0" dirty="0" err="1">
                <a:solidFill>
                  <a:srgbClr val="121512"/>
                </a:solidFill>
                <a:effectLst/>
                <a:latin typeface="-apple-system"/>
              </a:rPr>
              <a:t>Proyek</a:t>
            </a:r>
            <a:r>
              <a:rPr lang="en-US" b="0" i="0" dirty="0">
                <a:solidFill>
                  <a:srgbClr val="121512"/>
                </a:solidFill>
                <a:effectLst/>
                <a:latin typeface="-apple-system"/>
              </a:rPr>
              <a:t> ini </a:t>
            </a:r>
            <a:r>
              <a:rPr lang="en-US" b="0" i="0" dirty="0" err="1">
                <a:solidFill>
                  <a:srgbClr val="121512"/>
                </a:solidFill>
                <a:effectLst/>
                <a:latin typeface="-apple-system"/>
              </a:rPr>
              <a:t>mencakup</a:t>
            </a:r>
            <a:r>
              <a:rPr lang="en-US" b="0" i="0" dirty="0">
                <a:solidFill>
                  <a:srgbClr val="121512"/>
                </a:solidFill>
                <a:effectLst/>
                <a:latin typeface="-apple-system"/>
              </a:rPr>
              <a:t> </a:t>
            </a:r>
            <a:r>
              <a:rPr lang="en-US" b="0" i="0" dirty="0" err="1">
                <a:solidFill>
                  <a:srgbClr val="121512"/>
                </a:solidFill>
                <a:effectLst/>
                <a:latin typeface="-apple-system"/>
              </a:rPr>
              <a:t>pembangunan</a:t>
            </a:r>
            <a:r>
              <a:rPr lang="en-US" b="0" i="0" dirty="0">
                <a:solidFill>
                  <a:srgbClr val="121512"/>
                </a:solidFill>
                <a:effectLst/>
                <a:latin typeface="-apple-system"/>
              </a:rPr>
              <a:t> </a:t>
            </a:r>
            <a:r>
              <a:rPr lang="en-US" b="0" i="0" dirty="0" err="1">
                <a:solidFill>
                  <a:srgbClr val="121512"/>
                </a:solidFill>
                <a:effectLst/>
                <a:latin typeface="-apple-system"/>
              </a:rPr>
              <a:t>modul</a:t>
            </a:r>
            <a:r>
              <a:rPr lang="en-US" b="0" i="0" dirty="0">
                <a:solidFill>
                  <a:srgbClr val="121512"/>
                </a:solidFill>
                <a:effectLst/>
                <a:latin typeface="-apple-system"/>
              </a:rPr>
              <a:t> manajemen </a:t>
            </a:r>
            <a:r>
              <a:rPr lang="en-US" b="0" i="0" dirty="0" err="1">
                <a:solidFill>
                  <a:srgbClr val="121512"/>
                </a:solidFill>
                <a:effectLst/>
                <a:latin typeface="-apple-system"/>
              </a:rPr>
              <a:t>investasi</a:t>
            </a:r>
            <a:r>
              <a:rPr lang="en-US" b="0" i="0" dirty="0">
                <a:solidFill>
                  <a:srgbClr val="121512"/>
                </a:solidFill>
                <a:effectLst/>
                <a:latin typeface="-apple-system"/>
              </a:rPr>
              <a:t> equity crowdfunding dalam bentuk </a:t>
            </a:r>
            <a:r>
              <a:rPr lang="en-US" b="0" i="0" dirty="0" err="1">
                <a:solidFill>
                  <a:srgbClr val="121512"/>
                </a:solidFill>
                <a:effectLst/>
                <a:latin typeface="-apple-system"/>
              </a:rPr>
              <a:t>dApp</a:t>
            </a:r>
            <a:r>
              <a:rPr lang="en-US" b="0" i="0" dirty="0">
                <a:solidFill>
                  <a:srgbClr val="121512"/>
                </a:solidFill>
                <a:effectLst/>
                <a:latin typeface="-apple-system"/>
              </a:rPr>
              <a:t>, yang </a:t>
            </a:r>
            <a:r>
              <a:rPr lang="en-US" b="0" i="0" dirty="0" err="1">
                <a:solidFill>
                  <a:srgbClr val="121512"/>
                </a:solidFill>
                <a:effectLst/>
                <a:latin typeface="-apple-system"/>
              </a:rPr>
              <a:t>melibatkan</a:t>
            </a:r>
            <a:r>
              <a:rPr lang="en-US" b="0" i="0" dirty="0">
                <a:solidFill>
                  <a:srgbClr val="121512"/>
                </a:solidFill>
                <a:effectLst/>
                <a:latin typeface="-apple-system"/>
              </a:rPr>
              <a:t> </a:t>
            </a:r>
            <a:r>
              <a:rPr lang="en-US" b="0" i="0" dirty="0" err="1">
                <a:solidFill>
                  <a:srgbClr val="121512"/>
                </a:solidFill>
                <a:effectLst/>
                <a:latin typeface="-apple-system"/>
              </a:rPr>
              <a:t>integrasi</a:t>
            </a:r>
            <a:r>
              <a:rPr lang="en-US" b="0" i="0" dirty="0">
                <a:solidFill>
                  <a:srgbClr val="121512"/>
                </a:solidFill>
                <a:effectLst/>
                <a:latin typeface="-apple-system"/>
              </a:rPr>
              <a:t> </a:t>
            </a:r>
            <a:r>
              <a:rPr lang="en-US" b="0" i="0" dirty="0" err="1">
                <a:solidFill>
                  <a:srgbClr val="121512"/>
                </a:solidFill>
                <a:effectLst/>
                <a:latin typeface="-apple-system"/>
              </a:rPr>
              <a:t>standar</a:t>
            </a:r>
            <a:r>
              <a:rPr lang="en-US" b="0" i="0" dirty="0">
                <a:solidFill>
                  <a:srgbClr val="121512"/>
                </a:solidFill>
                <a:effectLst/>
                <a:latin typeface="-apple-system"/>
              </a:rPr>
              <a:t> token ERC-20 dan </a:t>
            </a:r>
            <a:r>
              <a:rPr lang="en-US" b="0" i="0" dirty="0" err="1">
                <a:solidFill>
                  <a:srgbClr val="121512"/>
                </a:solidFill>
                <a:effectLst/>
                <a:latin typeface="-apple-system"/>
              </a:rPr>
              <a:t>desain</a:t>
            </a:r>
            <a:r>
              <a:rPr lang="en-US" b="0" i="0" dirty="0">
                <a:solidFill>
                  <a:srgbClr val="121512"/>
                </a:solidFill>
                <a:effectLst/>
                <a:latin typeface="-apple-system"/>
              </a:rPr>
              <a:t> smart contracts untuk </a:t>
            </a:r>
            <a:r>
              <a:rPr lang="en-US" b="0" i="0" dirty="0" err="1">
                <a:solidFill>
                  <a:srgbClr val="121512"/>
                </a:solidFill>
                <a:effectLst/>
                <a:latin typeface="-apple-system"/>
              </a:rPr>
              <a:t>penyesuaian</a:t>
            </a:r>
            <a:r>
              <a:rPr lang="en-US" b="0" i="0" dirty="0">
                <a:solidFill>
                  <a:srgbClr val="121512"/>
                </a:solidFill>
                <a:effectLst/>
                <a:latin typeface="-apple-system"/>
              </a:rPr>
              <a:t> </a:t>
            </a:r>
            <a:r>
              <a:rPr lang="en-US" b="0" i="0" dirty="0" err="1">
                <a:solidFill>
                  <a:srgbClr val="121512"/>
                </a:solidFill>
                <a:effectLst/>
                <a:latin typeface="-apple-system"/>
              </a:rPr>
              <a:t>dengan</a:t>
            </a:r>
            <a:r>
              <a:rPr lang="en-US" b="0" i="0" dirty="0">
                <a:solidFill>
                  <a:srgbClr val="121512"/>
                </a:solidFill>
                <a:effectLst/>
                <a:latin typeface="-apple-system"/>
              </a:rPr>
              <a:t> </a:t>
            </a:r>
            <a:r>
              <a:rPr lang="en-US" b="0" i="0" dirty="0" err="1">
                <a:solidFill>
                  <a:srgbClr val="121512"/>
                </a:solidFill>
                <a:effectLst/>
                <a:latin typeface="-apple-system"/>
              </a:rPr>
              <a:t>regulasi</a:t>
            </a:r>
            <a:r>
              <a:rPr lang="en-US" b="0" i="0" dirty="0">
                <a:solidFill>
                  <a:srgbClr val="121512"/>
                </a:solidFill>
                <a:effectLst/>
                <a:latin typeface="-apple-system"/>
              </a:rPr>
              <a:t>. </a:t>
            </a:r>
            <a:r>
              <a:rPr lang="en-US" b="0" i="0" dirty="0" err="1">
                <a:solidFill>
                  <a:srgbClr val="121512"/>
                </a:solidFill>
                <a:effectLst/>
                <a:latin typeface="-apple-system"/>
              </a:rPr>
              <a:t>Selain</a:t>
            </a:r>
            <a:r>
              <a:rPr lang="en-US" b="0" i="0" dirty="0">
                <a:solidFill>
                  <a:srgbClr val="121512"/>
                </a:solidFill>
                <a:effectLst/>
                <a:latin typeface="-apple-system"/>
              </a:rPr>
              <a:t> itu, </a:t>
            </a:r>
            <a:r>
              <a:rPr lang="en-US" b="0" i="0" dirty="0" err="1">
                <a:solidFill>
                  <a:srgbClr val="121512"/>
                </a:solidFill>
                <a:effectLst/>
                <a:latin typeface="-apple-system"/>
              </a:rPr>
              <a:t>dipastikan</a:t>
            </a:r>
            <a:r>
              <a:rPr lang="en-US" b="0" i="0" dirty="0">
                <a:solidFill>
                  <a:srgbClr val="121512"/>
                </a:solidFill>
                <a:effectLst/>
                <a:latin typeface="-apple-system"/>
              </a:rPr>
              <a:t> </a:t>
            </a:r>
            <a:r>
              <a:rPr lang="en-US" b="0" i="0" dirty="0" err="1">
                <a:solidFill>
                  <a:srgbClr val="121512"/>
                </a:solidFill>
                <a:effectLst/>
                <a:latin typeface="-apple-system"/>
              </a:rPr>
              <a:t>keamanan</a:t>
            </a:r>
            <a:r>
              <a:rPr lang="en-US" b="0" i="0" dirty="0">
                <a:solidFill>
                  <a:srgbClr val="121512"/>
                </a:solidFill>
                <a:effectLst/>
                <a:latin typeface="-apple-system"/>
              </a:rPr>
              <a:t> </a:t>
            </a:r>
            <a:r>
              <a:rPr lang="en-US" b="0" i="0" dirty="0" err="1">
                <a:solidFill>
                  <a:srgbClr val="121512"/>
                </a:solidFill>
                <a:effectLst/>
                <a:latin typeface="-apple-system"/>
              </a:rPr>
              <a:t>transaksi</a:t>
            </a:r>
            <a:r>
              <a:rPr lang="en-US" b="0" i="0" dirty="0">
                <a:solidFill>
                  <a:srgbClr val="121512"/>
                </a:solidFill>
                <a:effectLst/>
                <a:latin typeface="-apple-system"/>
              </a:rPr>
              <a:t> dan manajemen dana investor </a:t>
            </a:r>
            <a:r>
              <a:rPr lang="en-US" b="0" i="0" dirty="0" err="1">
                <a:solidFill>
                  <a:srgbClr val="121512"/>
                </a:solidFill>
                <a:effectLst/>
                <a:latin typeface="-apple-system"/>
              </a:rPr>
              <a:t>melalui</a:t>
            </a:r>
            <a:r>
              <a:rPr lang="en-US" b="0" i="0" dirty="0">
                <a:solidFill>
                  <a:srgbClr val="121512"/>
                </a:solidFill>
                <a:effectLst/>
                <a:latin typeface="-apple-system"/>
              </a:rPr>
              <a:t> </a:t>
            </a:r>
            <a:r>
              <a:rPr lang="en-US" b="0" i="0" dirty="0" err="1">
                <a:solidFill>
                  <a:srgbClr val="121512"/>
                </a:solidFill>
                <a:effectLst/>
                <a:latin typeface="-apple-system"/>
              </a:rPr>
              <a:t>integrasi</a:t>
            </a:r>
            <a:r>
              <a:rPr lang="en-US" b="0" i="0" dirty="0">
                <a:solidFill>
                  <a:srgbClr val="121512"/>
                </a:solidFill>
                <a:effectLst/>
                <a:latin typeface="-apple-system"/>
              </a:rPr>
              <a:t> e-wallet </a:t>
            </a:r>
            <a:r>
              <a:rPr lang="en-US" b="0" i="0" dirty="0" err="1">
                <a:solidFill>
                  <a:srgbClr val="121512"/>
                </a:solidFill>
                <a:effectLst/>
                <a:latin typeface="-apple-system"/>
              </a:rPr>
              <a:t>dengan</a:t>
            </a:r>
            <a:r>
              <a:rPr lang="en-US" b="0" i="0" dirty="0">
                <a:solidFill>
                  <a:srgbClr val="121512"/>
                </a:solidFill>
                <a:effectLst/>
                <a:latin typeface="-apple-system"/>
              </a:rPr>
              <a:t> </a:t>
            </a:r>
            <a:r>
              <a:rPr lang="en-US" b="0" i="0" dirty="0" err="1">
                <a:solidFill>
                  <a:srgbClr val="121512"/>
                </a:solidFill>
                <a:effectLst/>
                <a:latin typeface="-apple-system"/>
              </a:rPr>
              <a:t>autentikasi</a:t>
            </a:r>
            <a:r>
              <a:rPr lang="en-US" b="0" i="0" dirty="0">
                <a:solidFill>
                  <a:srgbClr val="121512"/>
                </a:solidFill>
                <a:effectLst/>
                <a:latin typeface="-apple-system"/>
              </a:rPr>
              <a:t> yang </a:t>
            </a:r>
            <a:r>
              <a:rPr lang="en-US" b="0" i="0" dirty="0" err="1">
                <a:solidFill>
                  <a:srgbClr val="121512"/>
                </a:solidFill>
                <a:effectLst/>
                <a:latin typeface="-apple-system"/>
              </a:rPr>
              <a:t>kuat</a:t>
            </a:r>
            <a:r>
              <a:rPr lang="en-US" b="0" i="0" dirty="0">
                <a:solidFill>
                  <a:srgbClr val="121512"/>
                </a:solidFill>
                <a:effectLst/>
                <a:latin typeface="-apple-system"/>
              </a:rPr>
              <a:t> dan </a:t>
            </a:r>
            <a:r>
              <a:rPr lang="en-US" b="0" i="0" dirty="0" err="1">
                <a:solidFill>
                  <a:srgbClr val="121512"/>
                </a:solidFill>
                <a:effectLst/>
                <a:latin typeface="-apple-system"/>
              </a:rPr>
              <a:t>teknologi</a:t>
            </a:r>
            <a:r>
              <a:rPr lang="en-US" b="0" i="0" dirty="0">
                <a:solidFill>
                  <a:srgbClr val="121512"/>
                </a:solidFill>
                <a:effectLst/>
                <a:latin typeface="-apple-system"/>
              </a:rPr>
              <a:t> </a:t>
            </a:r>
            <a:r>
              <a:rPr lang="en-US" b="0" i="0" dirty="0" err="1">
                <a:solidFill>
                  <a:srgbClr val="121512"/>
                </a:solidFill>
                <a:effectLst/>
                <a:latin typeface="-apple-system"/>
              </a:rPr>
              <a:t>enkripsi</a:t>
            </a:r>
            <a:r>
              <a:rPr lang="en-US" b="0" i="0" dirty="0">
                <a:solidFill>
                  <a:srgbClr val="121512"/>
                </a:solidFill>
                <a:effectLst/>
                <a:latin typeface="-apple-system"/>
              </a:rPr>
              <a:t>.</a:t>
            </a:r>
            <a:endParaRPr lang="id-ID" dirty="0"/>
          </a:p>
        </p:txBody>
      </p:sp>
      <p:pic>
        <p:nvPicPr>
          <p:cNvPr id="6" name="image13.png">
            <a:extLst>
              <a:ext uri="{FF2B5EF4-FFF2-40B4-BE49-F238E27FC236}">
                <a16:creationId xmlns:a16="http://schemas.microsoft.com/office/drawing/2014/main" id="{80F498A9-0205-DF7A-ECFD-3F8987950739}"/>
              </a:ext>
            </a:extLst>
          </p:cNvPr>
          <p:cNvPicPr/>
          <p:nvPr/>
        </p:nvPicPr>
        <p:blipFill>
          <a:blip r:embed="rId2"/>
          <a:srcRect/>
          <a:stretch>
            <a:fillRect/>
          </a:stretch>
        </p:blipFill>
        <p:spPr>
          <a:xfrm>
            <a:off x="127550" y="892763"/>
            <a:ext cx="4724400" cy="3229610"/>
          </a:xfrm>
          <a:prstGeom prst="rect">
            <a:avLst/>
          </a:prstGeom>
          <a:ln/>
        </p:spPr>
      </p:pic>
      <p:pic>
        <p:nvPicPr>
          <p:cNvPr id="2050" name="Picture 2" descr="Privacy groups | Besu documentation">
            <a:extLst>
              <a:ext uri="{FF2B5EF4-FFF2-40B4-BE49-F238E27FC236}">
                <a16:creationId xmlns:a16="http://schemas.microsoft.com/office/drawing/2014/main" id="{20424AB3-CCA4-B2D7-76B4-5726397CA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0141" y="3287288"/>
            <a:ext cx="3417608" cy="34555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diagram of a blockchain network&#10;&#10;Description automatically generated">
            <a:extLst>
              <a:ext uri="{FF2B5EF4-FFF2-40B4-BE49-F238E27FC236}">
                <a16:creationId xmlns:a16="http://schemas.microsoft.com/office/drawing/2014/main" id="{BE21B29A-11A8-43B4-3D33-7599FD9C37FF}"/>
              </a:ext>
            </a:extLst>
          </p:cNvPr>
          <p:cNvPicPr>
            <a:picLocks noChangeAspect="1"/>
          </p:cNvPicPr>
          <p:nvPr/>
        </p:nvPicPr>
        <p:blipFill>
          <a:blip r:embed="rId4"/>
          <a:stretch>
            <a:fillRect/>
          </a:stretch>
        </p:blipFill>
        <p:spPr>
          <a:xfrm>
            <a:off x="2616780" y="4253874"/>
            <a:ext cx="4724399" cy="2435264"/>
          </a:xfrm>
          <a:prstGeom prst="rect">
            <a:avLst/>
          </a:prstGeom>
        </p:spPr>
      </p:pic>
    </p:spTree>
    <p:extLst>
      <p:ext uri="{BB962C8B-B14F-4D97-AF65-F5344CB8AC3E}">
        <p14:creationId xmlns:p14="http://schemas.microsoft.com/office/powerpoint/2010/main" val="1458855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D4FC-02D8-5235-AB81-B8F144B0CCE9}"/>
              </a:ext>
            </a:extLst>
          </p:cNvPr>
          <p:cNvSpPr>
            <a:spLocks noGrp="1"/>
          </p:cNvSpPr>
          <p:nvPr>
            <p:ph type="title"/>
          </p:nvPr>
        </p:nvSpPr>
        <p:spPr/>
        <p:txBody>
          <a:bodyPr/>
          <a:lstStyle/>
          <a:p>
            <a:r>
              <a:rPr lang="en-US" dirty="0"/>
              <a:t>Peta </a:t>
            </a:r>
            <a:r>
              <a:rPr lang="en-US" dirty="0" err="1"/>
              <a:t>jalan</a:t>
            </a:r>
            <a:endParaRPr lang="id-ID" dirty="0"/>
          </a:p>
        </p:txBody>
      </p:sp>
      <p:sp>
        <p:nvSpPr>
          <p:cNvPr id="6" name="TextBox 5">
            <a:extLst>
              <a:ext uri="{FF2B5EF4-FFF2-40B4-BE49-F238E27FC236}">
                <a16:creationId xmlns:a16="http://schemas.microsoft.com/office/drawing/2014/main" id="{3382B33E-8E7C-23D4-14A2-8DD36C7C4D1F}"/>
              </a:ext>
            </a:extLst>
          </p:cNvPr>
          <p:cNvSpPr txBox="1"/>
          <p:nvPr/>
        </p:nvSpPr>
        <p:spPr>
          <a:xfrm>
            <a:off x="6096000" y="3153480"/>
            <a:ext cx="5907932" cy="3416320"/>
          </a:xfrm>
          <a:prstGeom prst="rect">
            <a:avLst/>
          </a:prstGeom>
          <a:noFill/>
        </p:spPr>
        <p:txBody>
          <a:bodyPr wrap="square">
            <a:spAutoFit/>
          </a:bodyPr>
          <a:lstStyle/>
          <a:p>
            <a:r>
              <a:rPr lang="en-US" dirty="0">
                <a:solidFill>
                  <a:srgbClr val="121512"/>
                </a:solidFill>
                <a:latin typeface="-apple-system"/>
              </a:rPr>
              <a:t>Peta </a:t>
            </a:r>
            <a:r>
              <a:rPr lang="en-US" dirty="0" err="1">
                <a:solidFill>
                  <a:srgbClr val="121512"/>
                </a:solidFill>
                <a:latin typeface="-apple-system"/>
              </a:rPr>
              <a:t>jalan</a:t>
            </a:r>
            <a:r>
              <a:rPr lang="en-US" dirty="0">
                <a:solidFill>
                  <a:srgbClr val="121512"/>
                </a:solidFill>
                <a:latin typeface="-apple-system"/>
              </a:rPr>
              <a:t> </a:t>
            </a:r>
            <a:r>
              <a:rPr lang="en-US" dirty="0" err="1">
                <a:solidFill>
                  <a:srgbClr val="121512"/>
                </a:solidFill>
                <a:latin typeface="-apple-system"/>
              </a:rPr>
              <a:t>penelitian</a:t>
            </a:r>
            <a:r>
              <a:rPr lang="en-US" dirty="0">
                <a:solidFill>
                  <a:srgbClr val="121512"/>
                </a:solidFill>
                <a:latin typeface="-apple-system"/>
              </a:rPr>
              <a:t> di bidang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dimulai</a:t>
            </a:r>
            <a:r>
              <a:rPr lang="en-US" dirty="0">
                <a:solidFill>
                  <a:srgbClr val="121512"/>
                </a:solidFill>
                <a:latin typeface="-apple-system"/>
              </a:rPr>
              <a:t> </a:t>
            </a:r>
            <a:r>
              <a:rPr lang="en-US" dirty="0" err="1">
                <a:solidFill>
                  <a:srgbClr val="121512"/>
                </a:solidFill>
                <a:latin typeface="-apple-system"/>
              </a:rPr>
              <a:t>dari</a:t>
            </a:r>
            <a:r>
              <a:rPr lang="en-US" dirty="0">
                <a:solidFill>
                  <a:srgbClr val="121512"/>
                </a:solidFill>
                <a:latin typeface="-apple-system"/>
              </a:rPr>
              <a:t> </a:t>
            </a:r>
            <a:r>
              <a:rPr lang="en-US" dirty="0" err="1">
                <a:solidFill>
                  <a:srgbClr val="121512"/>
                </a:solidFill>
                <a:latin typeface="-apple-system"/>
              </a:rPr>
              <a:t>pengembangan</a:t>
            </a:r>
            <a:r>
              <a:rPr lang="en-US" dirty="0">
                <a:solidFill>
                  <a:srgbClr val="121512"/>
                </a:solidFill>
                <a:latin typeface="-apple-system"/>
              </a:rPr>
              <a:t>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informasi</a:t>
            </a:r>
            <a:r>
              <a:rPr lang="en-US" dirty="0">
                <a:solidFill>
                  <a:srgbClr val="121512"/>
                </a:solidFill>
                <a:latin typeface="-apple-system"/>
              </a:rPr>
              <a:t> akademik dan </a:t>
            </a:r>
            <a:r>
              <a:rPr lang="en-US" dirty="0" err="1">
                <a:solidFill>
                  <a:srgbClr val="121512"/>
                </a:solidFill>
                <a:latin typeface="-apple-system"/>
              </a:rPr>
              <a:t>sistem</a:t>
            </a:r>
            <a:r>
              <a:rPr lang="en-US" dirty="0">
                <a:solidFill>
                  <a:srgbClr val="121512"/>
                </a:solidFill>
                <a:latin typeface="-apple-system"/>
              </a:rPr>
              <a:t> </a:t>
            </a:r>
            <a:r>
              <a:rPr lang="en-US" dirty="0" err="1">
                <a:solidFill>
                  <a:srgbClr val="121512"/>
                </a:solidFill>
                <a:latin typeface="-apple-system"/>
              </a:rPr>
              <a:t>penjadwalan</a:t>
            </a:r>
            <a:r>
              <a:rPr lang="en-US" dirty="0">
                <a:solidFill>
                  <a:srgbClr val="121512"/>
                </a:solidFill>
                <a:latin typeface="-apple-system"/>
              </a:rPr>
              <a:t> </a:t>
            </a:r>
            <a:r>
              <a:rPr lang="en-US" dirty="0" err="1">
                <a:solidFill>
                  <a:srgbClr val="121512"/>
                </a:solidFill>
                <a:latin typeface="-apple-system"/>
              </a:rPr>
              <a:t>antara</a:t>
            </a:r>
            <a:r>
              <a:rPr lang="en-US" dirty="0">
                <a:solidFill>
                  <a:srgbClr val="121512"/>
                </a:solidFill>
                <a:latin typeface="-apple-system"/>
              </a:rPr>
              <a:t> 2008-2014, </a:t>
            </a:r>
            <a:r>
              <a:rPr lang="en-US" dirty="0" err="1">
                <a:solidFill>
                  <a:srgbClr val="121512"/>
                </a:solidFill>
                <a:latin typeface="-apple-system"/>
              </a:rPr>
              <a:t>dilanjutkan</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teknologi</a:t>
            </a:r>
            <a:r>
              <a:rPr lang="en-US" dirty="0">
                <a:solidFill>
                  <a:srgbClr val="121512"/>
                </a:solidFill>
                <a:latin typeface="-apple-system"/>
              </a:rPr>
              <a:t> pembelajaran </a:t>
            </a:r>
            <a:r>
              <a:rPr lang="en-US" dirty="0" err="1">
                <a:solidFill>
                  <a:srgbClr val="121512"/>
                </a:solidFill>
                <a:latin typeface="-apple-system"/>
              </a:rPr>
              <a:t>bahasa</a:t>
            </a:r>
            <a:r>
              <a:rPr lang="en-US" dirty="0">
                <a:solidFill>
                  <a:srgbClr val="121512"/>
                </a:solidFill>
                <a:latin typeface="-apple-system"/>
              </a:rPr>
              <a:t> </a:t>
            </a:r>
            <a:r>
              <a:rPr lang="en-US" dirty="0" err="1">
                <a:solidFill>
                  <a:srgbClr val="121512"/>
                </a:solidFill>
                <a:latin typeface="-apple-system"/>
              </a:rPr>
              <a:t>asing</a:t>
            </a:r>
            <a:r>
              <a:rPr lang="en-US" dirty="0">
                <a:solidFill>
                  <a:srgbClr val="121512"/>
                </a:solidFill>
                <a:latin typeface="-apple-system"/>
              </a:rPr>
              <a:t> dan multimedia streaming </a:t>
            </a:r>
            <a:r>
              <a:rPr lang="en-US" dirty="0" err="1">
                <a:solidFill>
                  <a:srgbClr val="121512"/>
                </a:solidFill>
                <a:latin typeface="-apple-system"/>
              </a:rPr>
              <a:t>antara</a:t>
            </a:r>
            <a:r>
              <a:rPr lang="en-US" dirty="0">
                <a:solidFill>
                  <a:srgbClr val="121512"/>
                </a:solidFill>
                <a:latin typeface="-apple-system"/>
              </a:rPr>
              <a:t> 2015-2018, </a:t>
            </a:r>
            <a:r>
              <a:rPr lang="en-US" dirty="0" err="1">
                <a:solidFill>
                  <a:srgbClr val="121512"/>
                </a:solidFill>
                <a:latin typeface="-apple-system"/>
              </a:rPr>
              <a:t>diikuti</a:t>
            </a:r>
            <a:r>
              <a:rPr lang="en-US" dirty="0">
                <a:solidFill>
                  <a:srgbClr val="121512"/>
                </a:solidFill>
                <a:latin typeface="-apple-system"/>
              </a:rPr>
              <a:t> oleh </a:t>
            </a:r>
            <a:r>
              <a:rPr lang="en-US" dirty="0" err="1">
                <a:solidFill>
                  <a:srgbClr val="121512"/>
                </a:solidFill>
                <a:latin typeface="-apple-system"/>
              </a:rPr>
              <a:t>validasi</a:t>
            </a:r>
            <a:r>
              <a:rPr lang="en-US" dirty="0">
                <a:solidFill>
                  <a:srgbClr val="121512"/>
                </a:solidFill>
                <a:latin typeface="-apple-system"/>
              </a:rPr>
              <a:t> </a:t>
            </a:r>
            <a:r>
              <a:rPr lang="en-US" dirty="0" err="1">
                <a:solidFill>
                  <a:srgbClr val="121512"/>
                </a:solidFill>
                <a:latin typeface="-apple-system"/>
              </a:rPr>
              <a:t>mekanisme</a:t>
            </a:r>
            <a:r>
              <a:rPr lang="en-US" dirty="0">
                <a:solidFill>
                  <a:srgbClr val="121512"/>
                </a:solidFill>
                <a:latin typeface="-apple-system"/>
              </a:rPr>
              <a:t> automatic assistance untuk pembelajaran pemrograman </a:t>
            </a:r>
            <a:r>
              <a:rPr lang="en-US" dirty="0" err="1">
                <a:solidFill>
                  <a:srgbClr val="121512"/>
                </a:solidFill>
                <a:latin typeface="-apple-system"/>
              </a:rPr>
              <a:t>antara</a:t>
            </a:r>
            <a:r>
              <a:rPr lang="en-US" dirty="0">
                <a:solidFill>
                  <a:srgbClr val="121512"/>
                </a:solidFill>
                <a:latin typeface="-apple-system"/>
              </a:rPr>
              <a:t> 2019-2020, </a:t>
            </a:r>
            <a:r>
              <a:rPr lang="en-US" dirty="0" err="1">
                <a:solidFill>
                  <a:srgbClr val="121512"/>
                </a:solidFill>
                <a:latin typeface="-apple-system"/>
              </a:rPr>
              <a:t>pengembangan</a:t>
            </a:r>
            <a:r>
              <a:rPr lang="en-US" dirty="0">
                <a:solidFill>
                  <a:srgbClr val="121512"/>
                </a:solidFill>
                <a:latin typeface="-apple-system"/>
              </a:rPr>
              <a:t> auto-grading </a:t>
            </a:r>
            <a:r>
              <a:rPr lang="en-US" dirty="0" err="1">
                <a:solidFill>
                  <a:srgbClr val="121512"/>
                </a:solidFill>
                <a:latin typeface="-apple-system"/>
              </a:rPr>
              <a:t>dari</a:t>
            </a:r>
            <a:r>
              <a:rPr lang="en-US" dirty="0">
                <a:solidFill>
                  <a:srgbClr val="121512"/>
                </a:solidFill>
                <a:latin typeface="-apple-system"/>
              </a:rPr>
              <a:t> 2020-2021, </a:t>
            </a:r>
            <a:r>
              <a:rPr lang="en-US" dirty="0" err="1">
                <a:solidFill>
                  <a:srgbClr val="121512"/>
                </a:solidFill>
                <a:latin typeface="-apple-system"/>
              </a:rPr>
              <a:t>penyediaan</a:t>
            </a:r>
            <a:r>
              <a:rPr lang="en-US" dirty="0">
                <a:solidFill>
                  <a:srgbClr val="121512"/>
                </a:solidFill>
                <a:latin typeface="-apple-system"/>
              </a:rPr>
              <a:t> </a:t>
            </a:r>
            <a:r>
              <a:rPr lang="en-US" dirty="0" err="1">
                <a:solidFill>
                  <a:srgbClr val="121512"/>
                </a:solidFill>
                <a:latin typeface="-apple-system"/>
              </a:rPr>
              <a:t>prototipe</a:t>
            </a:r>
            <a:r>
              <a:rPr lang="en-US" dirty="0">
                <a:solidFill>
                  <a:srgbClr val="121512"/>
                </a:solidFill>
                <a:latin typeface="-apple-system"/>
              </a:rPr>
              <a:t> platform </a:t>
            </a:r>
            <a:r>
              <a:rPr lang="en-US" dirty="0" err="1">
                <a:solidFill>
                  <a:srgbClr val="121512"/>
                </a:solidFill>
                <a:latin typeface="-apple-system"/>
              </a:rPr>
              <a:t>iCAL</a:t>
            </a:r>
            <a:r>
              <a:rPr lang="en-US" dirty="0">
                <a:solidFill>
                  <a:srgbClr val="121512"/>
                </a:solidFill>
                <a:latin typeface="-apple-system"/>
              </a:rPr>
              <a:t> untuk pemrograman mobile </a:t>
            </a:r>
            <a:r>
              <a:rPr lang="en-US" dirty="0" err="1">
                <a:solidFill>
                  <a:srgbClr val="121512"/>
                </a:solidFill>
                <a:latin typeface="-apple-system"/>
              </a:rPr>
              <a:t>antara</a:t>
            </a:r>
            <a:r>
              <a:rPr lang="en-US" dirty="0">
                <a:solidFill>
                  <a:srgbClr val="121512"/>
                </a:solidFill>
                <a:latin typeface="-apple-system"/>
              </a:rPr>
              <a:t> 2022-2027, dan </a:t>
            </a:r>
            <a:r>
              <a:rPr lang="en-US" dirty="0" err="1">
                <a:solidFill>
                  <a:srgbClr val="121512"/>
                </a:solidFill>
                <a:latin typeface="-apple-system"/>
              </a:rPr>
              <a:t>diakhiri</a:t>
            </a:r>
            <a:r>
              <a:rPr lang="en-US" dirty="0">
                <a:solidFill>
                  <a:srgbClr val="121512"/>
                </a:solidFill>
                <a:latin typeface="-apple-system"/>
              </a:rPr>
              <a:t> </a:t>
            </a:r>
            <a:r>
              <a:rPr lang="en-US" dirty="0" err="1">
                <a:solidFill>
                  <a:srgbClr val="121512"/>
                </a:solidFill>
                <a:latin typeface="-apple-system"/>
              </a:rPr>
              <a:t>dengan</a:t>
            </a:r>
            <a:r>
              <a:rPr lang="en-US" dirty="0">
                <a:solidFill>
                  <a:srgbClr val="121512"/>
                </a:solidFill>
                <a:latin typeface="-apple-system"/>
              </a:rPr>
              <a:t> </a:t>
            </a:r>
            <a:r>
              <a:rPr lang="en-US" dirty="0" err="1">
                <a:solidFill>
                  <a:srgbClr val="121512"/>
                </a:solidFill>
                <a:latin typeface="-apple-system"/>
              </a:rPr>
              <a:t>integrasi</a:t>
            </a:r>
            <a:r>
              <a:rPr lang="en-US" dirty="0">
                <a:solidFill>
                  <a:srgbClr val="121512"/>
                </a:solidFill>
                <a:latin typeface="-apple-system"/>
              </a:rPr>
              <a:t> semua </a:t>
            </a:r>
            <a:r>
              <a:rPr lang="en-US" dirty="0" err="1">
                <a:solidFill>
                  <a:srgbClr val="121512"/>
                </a:solidFill>
                <a:latin typeface="-apple-system"/>
              </a:rPr>
              <a:t>prototipe</a:t>
            </a:r>
            <a:r>
              <a:rPr lang="en-US" dirty="0">
                <a:solidFill>
                  <a:srgbClr val="121512"/>
                </a:solidFill>
                <a:latin typeface="-apple-system"/>
              </a:rPr>
              <a:t> menjadi Intelligent </a:t>
            </a:r>
            <a:r>
              <a:rPr lang="en-US" dirty="0" err="1">
                <a:solidFill>
                  <a:srgbClr val="121512"/>
                </a:solidFill>
                <a:latin typeface="-apple-system"/>
              </a:rPr>
              <a:t>Computer-Assisted</a:t>
            </a:r>
            <a:r>
              <a:rPr lang="en-US" dirty="0">
                <a:solidFill>
                  <a:srgbClr val="121512"/>
                </a:solidFill>
                <a:latin typeface="-apple-system"/>
              </a:rPr>
              <a:t> Programming Learning Platform (</a:t>
            </a:r>
            <a:r>
              <a:rPr lang="en-US" dirty="0" err="1">
                <a:solidFill>
                  <a:srgbClr val="121512"/>
                </a:solidFill>
                <a:latin typeface="-apple-system"/>
              </a:rPr>
              <a:t>iCLOP</a:t>
            </a:r>
            <a:r>
              <a:rPr lang="en-US" dirty="0">
                <a:solidFill>
                  <a:srgbClr val="121512"/>
                </a:solidFill>
                <a:latin typeface="-apple-system"/>
              </a:rPr>
              <a:t>) yang siap digunakan oleh </a:t>
            </a:r>
            <a:r>
              <a:rPr lang="en-US" dirty="0" err="1">
                <a:solidFill>
                  <a:srgbClr val="121512"/>
                </a:solidFill>
                <a:latin typeface="-apple-system"/>
              </a:rPr>
              <a:t>masyarakat</a:t>
            </a:r>
            <a:r>
              <a:rPr lang="en-US" dirty="0">
                <a:solidFill>
                  <a:srgbClr val="121512"/>
                </a:solidFill>
                <a:latin typeface="-apple-system"/>
              </a:rPr>
              <a:t> pada 2028-2030.</a:t>
            </a:r>
            <a:endParaRPr lang="id-ID" dirty="0"/>
          </a:p>
        </p:txBody>
      </p:sp>
      <p:pic>
        <p:nvPicPr>
          <p:cNvPr id="4" name="image9.jpg">
            <a:extLst>
              <a:ext uri="{FF2B5EF4-FFF2-40B4-BE49-F238E27FC236}">
                <a16:creationId xmlns:a16="http://schemas.microsoft.com/office/drawing/2014/main" id="{27195B50-AB92-42CE-1B58-4EFC45A53682}"/>
              </a:ext>
            </a:extLst>
          </p:cNvPr>
          <p:cNvPicPr/>
          <p:nvPr/>
        </p:nvPicPr>
        <p:blipFill>
          <a:blip r:embed="rId2"/>
          <a:srcRect/>
          <a:stretch>
            <a:fillRect/>
          </a:stretch>
        </p:blipFill>
        <p:spPr>
          <a:xfrm>
            <a:off x="258289" y="1520120"/>
            <a:ext cx="5481030" cy="3416320"/>
          </a:xfrm>
          <a:prstGeom prst="rect">
            <a:avLst/>
          </a:prstGeom>
          <a:ln/>
        </p:spPr>
      </p:pic>
    </p:spTree>
    <p:extLst>
      <p:ext uri="{BB962C8B-B14F-4D97-AF65-F5344CB8AC3E}">
        <p14:creationId xmlns:p14="http://schemas.microsoft.com/office/powerpoint/2010/main" val="1496398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F63-A6B3-6353-875C-694134C183DB}"/>
              </a:ext>
            </a:extLst>
          </p:cNvPr>
          <p:cNvSpPr>
            <a:spLocks noGrp="1"/>
          </p:cNvSpPr>
          <p:nvPr>
            <p:ph type="title"/>
          </p:nvPr>
        </p:nvSpPr>
        <p:spPr>
          <a:xfrm>
            <a:off x="288235" y="365125"/>
            <a:ext cx="11065565" cy="1325563"/>
          </a:xfrm>
        </p:spPr>
        <p:txBody>
          <a:bodyPr/>
          <a:lstStyle/>
          <a:p>
            <a:r>
              <a:rPr lang="en-US" dirty="0" err="1"/>
              <a:t>Prototipe</a:t>
            </a:r>
            <a:r>
              <a:rPr lang="en-US" dirty="0"/>
              <a:t> </a:t>
            </a:r>
            <a:r>
              <a:rPr lang="en-US" dirty="0" err="1"/>
              <a:t>CrowdEquiChain</a:t>
            </a:r>
            <a:endParaRPr lang="id-ID" dirty="0"/>
          </a:p>
        </p:txBody>
      </p:sp>
      <p:sp>
        <p:nvSpPr>
          <p:cNvPr id="3" name="Content Placeholder 2">
            <a:extLst>
              <a:ext uri="{FF2B5EF4-FFF2-40B4-BE49-F238E27FC236}">
                <a16:creationId xmlns:a16="http://schemas.microsoft.com/office/drawing/2014/main" id="{211A28F4-8696-2975-4269-97DE8467507B}"/>
              </a:ext>
            </a:extLst>
          </p:cNvPr>
          <p:cNvSpPr>
            <a:spLocks noGrp="1"/>
          </p:cNvSpPr>
          <p:nvPr>
            <p:ph idx="1"/>
          </p:nvPr>
        </p:nvSpPr>
        <p:spPr/>
        <p:txBody>
          <a:bodyPr>
            <a:normAutofit/>
          </a:bodyPr>
          <a:lstStyle/>
          <a:p>
            <a:r>
              <a:rPr lang="en-US" dirty="0"/>
              <a:t>Web-based application</a:t>
            </a:r>
          </a:p>
          <a:p>
            <a:r>
              <a:rPr lang="en-US" dirty="0"/>
              <a:t>Web3, ERC-??, Smart contract implementation</a:t>
            </a:r>
          </a:p>
          <a:p>
            <a:r>
              <a:rPr lang="en-US" dirty="0"/>
              <a:t>Hyperledger </a:t>
            </a:r>
            <a:r>
              <a:rPr lang="en-US" dirty="0" err="1"/>
              <a:t>besu</a:t>
            </a:r>
            <a:r>
              <a:rPr lang="en-US" dirty="0"/>
              <a:t> with 4 nodes for blockchain network</a:t>
            </a:r>
          </a:p>
          <a:p>
            <a:r>
              <a:rPr lang="en-US" dirty="0"/>
              <a:t>?? Functions of application</a:t>
            </a:r>
          </a:p>
        </p:txBody>
      </p:sp>
      <p:pic>
        <p:nvPicPr>
          <p:cNvPr id="5" name="Picture 4">
            <a:extLst>
              <a:ext uri="{FF2B5EF4-FFF2-40B4-BE49-F238E27FC236}">
                <a16:creationId xmlns:a16="http://schemas.microsoft.com/office/drawing/2014/main" id="{A3E31A11-BA59-125E-C94D-171465D2A777}"/>
              </a:ext>
            </a:extLst>
          </p:cNvPr>
          <p:cNvPicPr>
            <a:picLocks noChangeAspect="1"/>
          </p:cNvPicPr>
          <p:nvPr/>
        </p:nvPicPr>
        <p:blipFill>
          <a:blip r:embed="rId2"/>
          <a:stretch>
            <a:fillRect/>
          </a:stretch>
        </p:blipFill>
        <p:spPr>
          <a:xfrm>
            <a:off x="920835" y="4001294"/>
            <a:ext cx="4661271" cy="2681608"/>
          </a:xfrm>
          <a:prstGeom prst="rect">
            <a:avLst/>
          </a:prstGeom>
        </p:spPr>
      </p:pic>
      <p:pic>
        <p:nvPicPr>
          <p:cNvPr id="6" name="Picture 5">
            <a:extLst>
              <a:ext uri="{FF2B5EF4-FFF2-40B4-BE49-F238E27FC236}">
                <a16:creationId xmlns:a16="http://schemas.microsoft.com/office/drawing/2014/main" id="{D5E9413C-6F80-0499-12DB-59EDC949568A}"/>
              </a:ext>
            </a:extLst>
          </p:cNvPr>
          <p:cNvPicPr>
            <a:picLocks noChangeAspect="1"/>
          </p:cNvPicPr>
          <p:nvPr/>
        </p:nvPicPr>
        <p:blipFill>
          <a:blip r:embed="rId3"/>
          <a:stretch>
            <a:fillRect/>
          </a:stretch>
        </p:blipFill>
        <p:spPr>
          <a:xfrm>
            <a:off x="5832366" y="3931748"/>
            <a:ext cx="5082068" cy="2923691"/>
          </a:xfrm>
          <a:prstGeom prst="rect">
            <a:avLst/>
          </a:prstGeom>
        </p:spPr>
      </p:pic>
      <p:pic>
        <p:nvPicPr>
          <p:cNvPr id="7" name="Picture 6">
            <a:extLst>
              <a:ext uri="{FF2B5EF4-FFF2-40B4-BE49-F238E27FC236}">
                <a16:creationId xmlns:a16="http://schemas.microsoft.com/office/drawing/2014/main" id="{9885C7B6-794E-E469-0835-1A56AAD0199F}"/>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5559015" y="1217752"/>
            <a:ext cx="3579196" cy="974336"/>
          </a:xfrm>
          <a:prstGeom prst="rect">
            <a:avLst/>
          </a:prstGeom>
          <a:ln>
            <a:solidFill>
              <a:schemeClr val="accent4">
                <a:lumMod val="50000"/>
              </a:schemeClr>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97BBADE1-31C6-C1EF-F818-D7392AD7DB8A}"/>
              </a:ext>
            </a:extLst>
          </p:cNvPr>
          <p:cNvSpPr txBox="1"/>
          <p:nvPr/>
        </p:nvSpPr>
        <p:spPr>
          <a:xfrm>
            <a:off x="8857844" y="280927"/>
            <a:ext cx="3334156" cy="400110"/>
          </a:xfrm>
          <a:prstGeom prst="rect">
            <a:avLst/>
          </a:prstGeom>
          <a:noFill/>
        </p:spPr>
        <p:txBody>
          <a:bodyPr wrap="square">
            <a:spAutoFit/>
          </a:bodyPr>
          <a:lstStyle/>
          <a:p>
            <a:r>
              <a:rPr lang="en-US" sz="2000" dirty="0">
                <a:solidFill>
                  <a:srgbClr val="FF0000"/>
                </a:solidFill>
              </a:rPr>
              <a:t>Bagan </a:t>
            </a:r>
            <a:r>
              <a:rPr lang="en-US" sz="2000" dirty="0" err="1">
                <a:solidFill>
                  <a:srgbClr val="FF0000"/>
                </a:solidFill>
              </a:rPr>
              <a:t>ditaruh</a:t>
            </a:r>
            <a:r>
              <a:rPr lang="en-US" sz="2000" dirty="0">
                <a:solidFill>
                  <a:srgbClr val="FF0000"/>
                </a:solidFill>
              </a:rPr>
              <a:t> disini</a:t>
            </a:r>
            <a:endParaRPr lang="id-ID" sz="2000" dirty="0">
              <a:solidFill>
                <a:srgbClr val="FF0000"/>
              </a:solidFill>
            </a:endParaRPr>
          </a:p>
        </p:txBody>
      </p:sp>
    </p:spTree>
    <p:extLst>
      <p:ext uri="{BB962C8B-B14F-4D97-AF65-F5344CB8AC3E}">
        <p14:creationId xmlns:p14="http://schemas.microsoft.com/office/powerpoint/2010/main" val="2517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E31E-63B5-01BE-5066-2CCD0EB0898C}"/>
              </a:ext>
            </a:extLst>
          </p:cNvPr>
          <p:cNvSpPr>
            <a:spLocks noGrp="1"/>
          </p:cNvSpPr>
          <p:nvPr>
            <p:ph type="title"/>
          </p:nvPr>
        </p:nvSpPr>
        <p:spPr>
          <a:xfrm>
            <a:off x="98898" y="199856"/>
            <a:ext cx="10515600" cy="481181"/>
          </a:xfrm>
        </p:spPr>
        <p:txBody>
          <a:bodyPr>
            <a:normAutofit fontScale="90000"/>
          </a:bodyPr>
          <a:lstStyle/>
          <a:p>
            <a:r>
              <a:rPr lang="en-US" dirty="0" err="1"/>
              <a:t>Luaran</a:t>
            </a:r>
            <a:endParaRPr lang="id-ID" dirty="0"/>
          </a:p>
        </p:txBody>
      </p:sp>
      <p:sp>
        <p:nvSpPr>
          <p:cNvPr id="3" name="Content Placeholder 2">
            <a:extLst>
              <a:ext uri="{FF2B5EF4-FFF2-40B4-BE49-F238E27FC236}">
                <a16:creationId xmlns:a16="http://schemas.microsoft.com/office/drawing/2014/main" id="{4142BB98-F29E-1AD3-31BB-180660630D46}"/>
              </a:ext>
            </a:extLst>
          </p:cNvPr>
          <p:cNvSpPr>
            <a:spLocks noGrp="1"/>
          </p:cNvSpPr>
          <p:nvPr>
            <p:ph idx="1"/>
          </p:nvPr>
        </p:nvSpPr>
        <p:spPr>
          <a:xfrm>
            <a:off x="194553" y="846306"/>
            <a:ext cx="10087583" cy="5811838"/>
          </a:xfrm>
        </p:spPr>
        <p:txBody>
          <a:bodyPr>
            <a:normAutofit/>
          </a:bodyPr>
          <a:lstStyle/>
          <a:p>
            <a:r>
              <a:rPr lang="en-US" dirty="0" err="1"/>
              <a:t>Prototipe</a:t>
            </a:r>
            <a:r>
              <a:rPr lang="en-US" dirty="0"/>
              <a:t> </a:t>
            </a:r>
            <a:r>
              <a:rPr lang="en-US" dirty="0" err="1"/>
              <a:t>CrowdEquiChain</a:t>
            </a:r>
            <a:endParaRPr lang="en-US" dirty="0"/>
          </a:p>
          <a:p>
            <a:r>
              <a:rPr lang="en-US" dirty="0"/>
              <a:t>Hak </a:t>
            </a:r>
            <a:r>
              <a:rPr lang="en-US" dirty="0" err="1"/>
              <a:t>Cipta</a:t>
            </a:r>
            <a:r>
              <a:rPr lang="en-US" dirty="0"/>
              <a:t>: </a:t>
            </a:r>
            <a:r>
              <a:rPr lang="en-US" dirty="0" err="1"/>
              <a:t>Sistem</a:t>
            </a:r>
            <a:r>
              <a:rPr lang="en-US" dirty="0"/>
              <a:t> Manajemen Equity Crowdfunding Berbasis Token Pada Platform Decentralized Blockchain</a:t>
            </a:r>
          </a:p>
          <a:p>
            <a:endParaRPr lang="en-US" dirty="0"/>
          </a:p>
          <a:p>
            <a:pPr lvl="1"/>
            <a:endParaRPr lang="en-US" dirty="0"/>
          </a:p>
          <a:p>
            <a:pPr lvl="1"/>
            <a:endParaRPr lang="id-ID" dirty="0"/>
          </a:p>
        </p:txBody>
      </p:sp>
      <p:pic>
        <p:nvPicPr>
          <p:cNvPr id="4" name="Picture 3" descr="A close-up of a certificate&#10;&#10;Description automatically generated">
            <a:extLst>
              <a:ext uri="{FF2B5EF4-FFF2-40B4-BE49-F238E27FC236}">
                <a16:creationId xmlns:a16="http://schemas.microsoft.com/office/drawing/2014/main" id="{3E7867CE-F49A-EFAA-43CD-627FFF8EA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9917" y="1234770"/>
            <a:ext cx="3556167" cy="5034910"/>
          </a:xfrm>
          <a:prstGeom prst="rect">
            <a:avLst/>
          </a:prstGeom>
        </p:spPr>
      </p:pic>
      <p:pic>
        <p:nvPicPr>
          <p:cNvPr id="7" name="Picture 6">
            <a:extLst>
              <a:ext uri="{FF2B5EF4-FFF2-40B4-BE49-F238E27FC236}">
                <a16:creationId xmlns:a16="http://schemas.microsoft.com/office/drawing/2014/main" id="{50E9CE19-3906-EBC8-F33E-7BC49BB6AA9A}"/>
              </a:ext>
            </a:extLst>
          </p:cNvPr>
          <p:cNvPicPr>
            <a:picLocks noChangeAspect="1"/>
          </p:cNvPicPr>
          <p:nvPr/>
        </p:nvPicPr>
        <p:blipFill>
          <a:blip r:embed="rId3"/>
          <a:stretch>
            <a:fillRect/>
          </a:stretch>
        </p:blipFill>
        <p:spPr>
          <a:xfrm>
            <a:off x="-588981" y="2164260"/>
            <a:ext cx="9405083" cy="5410702"/>
          </a:xfrm>
          <a:prstGeom prst="rect">
            <a:avLst/>
          </a:prstGeom>
        </p:spPr>
      </p:pic>
    </p:spTree>
    <p:extLst>
      <p:ext uri="{BB962C8B-B14F-4D97-AF65-F5344CB8AC3E}">
        <p14:creationId xmlns:p14="http://schemas.microsoft.com/office/powerpoint/2010/main" val="23419929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362</TotalTime>
  <Words>600</Words>
  <Application>Microsoft Office PowerPoint</Application>
  <PresentationFormat>Widescreen</PresentationFormat>
  <Paragraphs>36</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-apple-system</vt:lpstr>
      <vt:lpstr>TimesNewRomanPSMT</vt:lpstr>
      <vt:lpstr>Aptos</vt:lpstr>
      <vt:lpstr>Aptos Display</vt:lpstr>
      <vt:lpstr>Arial</vt:lpstr>
      <vt:lpstr>Montserrat</vt:lpstr>
      <vt:lpstr>Office Theme</vt:lpstr>
      <vt:lpstr>Buat desain poster ukuran</vt:lpstr>
      <vt:lpstr>Contoh</vt:lpstr>
      <vt:lpstr>Judul</vt:lpstr>
      <vt:lpstr>Sinergi</vt:lpstr>
      <vt:lpstr>Resume</vt:lpstr>
      <vt:lpstr>Model sistem</vt:lpstr>
      <vt:lpstr>Peta jalan</vt:lpstr>
      <vt:lpstr>Prototipe CrowdEquiChain</vt:lpstr>
      <vt:lpstr>Luaran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 WS</dc:creator>
  <cp:lastModifiedBy>Yan WS</cp:lastModifiedBy>
  <cp:revision>15</cp:revision>
  <dcterms:created xsi:type="dcterms:W3CDTF">2024-12-05T03:20:29Z</dcterms:created>
  <dcterms:modified xsi:type="dcterms:W3CDTF">2024-12-13T06:41:08Z</dcterms:modified>
</cp:coreProperties>
</file>