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Montserrat Bold" charset="1" panose="00000800000000000000"/>
      <p:regular r:id="rId18"/>
    </p:embeddedFont>
    <p:embeddedFont>
      <p:font typeface="Montserrat Bold Italics" charset="1" panose="00000800000000000000"/>
      <p:regular r:id="rId19"/>
    </p:embeddedFont>
    <p:embeddedFont>
      <p:font typeface="Montserrat Classic" charset="1" panose="00000500000000000000"/>
      <p:regular r:id="rId20"/>
    </p:embeddedFont>
    <p:embeddedFont>
      <p:font typeface="Montserrat Classic Bold" charset="1" panose="00000800000000000000"/>
      <p:regular r:id="rId21"/>
    </p:embeddedFont>
    <p:embeddedFont>
      <p:font typeface="Montserrat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jpe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jpeg" Type="http://schemas.openxmlformats.org/officeDocument/2006/relationships/image"/><Relationship Id="rId7" Target="../media/image16.jpe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7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Relationship Id="rId7" Target="../media/image18.png" Type="http://schemas.openxmlformats.org/officeDocument/2006/relationships/image"/><Relationship Id="rId8" Target="../media/image1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5.png" Type="http://schemas.openxmlformats.org/officeDocument/2006/relationships/image"/><Relationship Id="rId7" Target="../media/image2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5.png" Type="http://schemas.openxmlformats.org/officeDocument/2006/relationships/image"/><Relationship Id="rId7" Target="../media/image2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12" Target="../media/image30.png" Type="http://schemas.openxmlformats.org/officeDocument/2006/relationships/image"/><Relationship Id="rId13" Target="../media/image31.pn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5.png" Type="http://schemas.openxmlformats.org/officeDocument/2006/relationships/image"/><Relationship Id="rId7" Target="../media/image25.png" Type="http://schemas.openxmlformats.org/officeDocument/2006/relationships/image"/><Relationship Id="rId8" Target="../media/image26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5.pn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Relationship Id="rId3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2C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270777" y="0"/>
            <a:ext cx="9017223" cy="10287000"/>
            <a:chOff x="0" y="0"/>
            <a:chExt cx="2491378" cy="28422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1378" cy="2842206"/>
            </a:xfrm>
            <a:custGeom>
              <a:avLst/>
              <a:gdLst/>
              <a:ahLst/>
              <a:cxnLst/>
              <a:rect r="r" b="b" t="t" l="l"/>
              <a:pathLst>
                <a:path h="2842206" w="2491378">
                  <a:moveTo>
                    <a:pt x="0" y="0"/>
                  </a:moveTo>
                  <a:lnTo>
                    <a:pt x="2491378" y="0"/>
                  </a:lnTo>
                  <a:lnTo>
                    <a:pt x="2491378" y="2842206"/>
                  </a:lnTo>
                  <a:lnTo>
                    <a:pt x="0" y="2842206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"/>
              <a:ext cx="2491378" cy="28326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5400000">
            <a:off x="16744960" y="429760"/>
            <a:ext cx="1028679" cy="1197880"/>
          </a:xfrm>
          <a:custGeom>
            <a:avLst/>
            <a:gdLst/>
            <a:ahLst/>
            <a:cxnLst/>
            <a:rect r="r" b="b" t="t" l="l"/>
            <a:pathLst>
              <a:path h="1197880" w="1028679">
                <a:moveTo>
                  <a:pt x="0" y="0"/>
                </a:moveTo>
                <a:lnTo>
                  <a:pt x="1028680" y="0"/>
                </a:lnTo>
                <a:lnTo>
                  <a:pt x="1028680" y="1197880"/>
                </a:lnTo>
                <a:lnTo>
                  <a:pt x="0" y="1197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270777" y="1028700"/>
            <a:ext cx="7988523" cy="9258300"/>
            <a:chOff x="0" y="0"/>
            <a:chExt cx="10651364" cy="12344400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21229" t="0" r="21229" b="0"/>
            <a:stretch>
              <a:fillRect/>
            </a:stretch>
          </p:blipFill>
          <p:spPr>
            <a:xfrm flipH="false" flipV="false">
              <a:off x="0" y="0"/>
              <a:ext cx="10651364" cy="12344400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0" y="2608724"/>
            <a:ext cx="11592219" cy="5001368"/>
            <a:chOff x="0" y="0"/>
            <a:chExt cx="3053095" cy="13172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053095" cy="1317233"/>
            </a:xfrm>
            <a:custGeom>
              <a:avLst/>
              <a:gdLst/>
              <a:ahLst/>
              <a:cxnLst/>
              <a:rect r="r" b="b" t="t" l="l"/>
              <a:pathLst>
                <a:path h="1317233" w="3053095">
                  <a:moveTo>
                    <a:pt x="0" y="0"/>
                  </a:moveTo>
                  <a:lnTo>
                    <a:pt x="3053095" y="0"/>
                  </a:lnTo>
                  <a:lnTo>
                    <a:pt x="3053095" y="1317233"/>
                  </a:lnTo>
                  <a:lnTo>
                    <a:pt x="0" y="1317233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3053095" cy="13648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723392" y="7610092"/>
            <a:ext cx="7547386" cy="1039735"/>
            <a:chOff x="0" y="0"/>
            <a:chExt cx="1987789" cy="2738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87789" cy="273840"/>
            </a:xfrm>
            <a:custGeom>
              <a:avLst/>
              <a:gdLst/>
              <a:ahLst/>
              <a:cxnLst/>
              <a:rect r="r" b="b" t="t" l="l"/>
              <a:pathLst>
                <a:path h="273840" w="1987789">
                  <a:moveTo>
                    <a:pt x="0" y="0"/>
                  </a:moveTo>
                  <a:lnTo>
                    <a:pt x="1987789" y="0"/>
                  </a:lnTo>
                  <a:lnTo>
                    <a:pt x="1987789" y="273840"/>
                  </a:lnTo>
                  <a:lnTo>
                    <a:pt x="0" y="27384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987789" cy="3214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AutoShape 14" id="14"/>
          <p:cNvSpPr/>
          <p:nvPr/>
        </p:nvSpPr>
        <p:spPr>
          <a:xfrm flipV="true">
            <a:off x="1805895" y="6306312"/>
            <a:ext cx="0" cy="781916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285607" y="339375"/>
            <a:ext cx="2098698" cy="1574024"/>
          </a:xfrm>
          <a:custGeom>
            <a:avLst/>
            <a:gdLst/>
            <a:ahLst/>
            <a:cxnLst/>
            <a:rect r="r" b="b" t="t" l="l"/>
            <a:pathLst>
              <a:path h="1574024" w="2098698">
                <a:moveTo>
                  <a:pt x="0" y="0"/>
                </a:moveTo>
                <a:lnTo>
                  <a:pt x="2098698" y="0"/>
                </a:lnTo>
                <a:lnTo>
                  <a:pt x="2098698" y="1574024"/>
                </a:lnTo>
                <a:lnTo>
                  <a:pt x="0" y="15740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336680" y="646580"/>
            <a:ext cx="1016788" cy="1066794"/>
          </a:xfrm>
          <a:custGeom>
            <a:avLst/>
            <a:gdLst/>
            <a:ahLst/>
            <a:cxnLst/>
            <a:rect r="r" b="b" t="t" l="l"/>
            <a:pathLst>
              <a:path h="1066794" w="1016788">
                <a:moveTo>
                  <a:pt x="0" y="0"/>
                </a:moveTo>
                <a:lnTo>
                  <a:pt x="1016788" y="0"/>
                </a:lnTo>
                <a:lnTo>
                  <a:pt x="1016788" y="1066794"/>
                </a:lnTo>
                <a:lnTo>
                  <a:pt x="0" y="10667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723392" y="3017238"/>
            <a:ext cx="10073639" cy="2933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75"/>
              </a:lnSpc>
            </a:pPr>
            <a:r>
              <a:rPr lang="en-US" sz="7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APLIKASI </a:t>
            </a:r>
            <a:r>
              <a:rPr lang="en-US" b="true" sz="7500" i="true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MOBILE</a:t>
            </a:r>
            <a:r>
              <a:rPr lang="en-US" sz="7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>
              <a:lnSpc>
                <a:spcPts val="7575"/>
              </a:lnSpc>
            </a:pPr>
            <a:r>
              <a:rPr lang="en-US" b="true" sz="7500" i="true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E-VOTING</a:t>
            </a:r>
            <a:r>
              <a:rPr lang="en-US" b="true" sz="75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DENGAN </a:t>
            </a:r>
            <a:r>
              <a:rPr lang="en-US" b="true" sz="7500" i="true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BLOCKCHAIN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166089" y="7711494"/>
            <a:ext cx="6709381" cy="789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62C3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Jurusan Teknologi Informasi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62C3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Politeknik Negeri Malang 2024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166089" y="6112878"/>
            <a:ext cx="8342662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Silvia Prada Aprilia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NIM. 2041720141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3120" y="9258300"/>
            <a:ext cx="1574880" cy="546180"/>
            <a:chOff x="0" y="0"/>
            <a:chExt cx="414783" cy="1438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14783" cy="143850"/>
            </a:xfrm>
            <a:custGeom>
              <a:avLst/>
              <a:gdLst/>
              <a:ahLst/>
              <a:cxnLst/>
              <a:rect r="r" b="b" t="t" l="l"/>
              <a:pathLst>
                <a:path h="143850" w="414783">
                  <a:moveTo>
                    <a:pt x="0" y="0"/>
                  </a:moveTo>
                  <a:lnTo>
                    <a:pt x="414783" y="0"/>
                  </a:lnTo>
                  <a:lnTo>
                    <a:pt x="414783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14783" cy="191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13120" y="9258300"/>
            <a:ext cx="546180" cy="54618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16907631" y="9403098"/>
            <a:ext cx="157157" cy="256583"/>
          </a:xfrm>
          <a:custGeom>
            <a:avLst/>
            <a:gdLst/>
            <a:ahLst/>
            <a:cxnLst/>
            <a:rect r="r" b="b" t="t" l="l"/>
            <a:pathLst>
              <a:path h="256583" w="157157">
                <a:moveTo>
                  <a:pt x="157158" y="0"/>
                </a:moveTo>
                <a:lnTo>
                  <a:pt x="0" y="0"/>
                </a:lnTo>
                <a:lnTo>
                  <a:pt x="0" y="256584"/>
                </a:lnTo>
                <a:lnTo>
                  <a:pt x="157158" y="256584"/>
                </a:lnTo>
                <a:lnTo>
                  <a:pt x="1571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676774" y="1065702"/>
            <a:ext cx="4019992" cy="7592657"/>
            <a:chOff x="0" y="0"/>
            <a:chExt cx="1240437" cy="23428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40437" cy="2342843"/>
            </a:xfrm>
            <a:custGeom>
              <a:avLst/>
              <a:gdLst/>
              <a:ahLst/>
              <a:cxnLst/>
              <a:rect r="r" b="b" t="t" l="l"/>
              <a:pathLst>
                <a:path h="2342843" w="1240437">
                  <a:moveTo>
                    <a:pt x="0" y="0"/>
                  </a:moveTo>
                  <a:lnTo>
                    <a:pt x="1240437" y="0"/>
                  </a:lnTo>
                  <a:lnTo>
                    <a:pt x="1240437" y="2342843"/>
                  </a:lnTo>
                  <a:lnTo>
                    <a:pt x="0" y="2342843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240437" cy="23904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1105532" y="0"/>
            <a:ext cx="7182468" cy="8229600"/>
            <a:chOff x="0" y="0"/>
            <a:chExt cx="9576623" cy="10972800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4"/>
            <a:srcRect l="0" t="11759" r="0" b="11759"/>
            <a:stretch>
              <a:fillRect/>
            </a:stretch>
          </p:blipFill>
          <p:spPr>
            <a:xfrm flipH="false" flipV="false">
              <a:off x="0" y="0"/>
              <a:ext cx="9576623" cy="10972800"/>
            </a:xfrm>
            <a:prstGeom prst="rect">
              <a:avLst/>
            </a:prstGeom>
          </p:spPr>
        </p:pic>
      </p:grpSp>
      <p:sp>
        <p:nvSpPr>
          <p:cNvPr name="Freeform 14" id="14"/>
          <p:cNvSpPr/>
          <p:nvPr/>
        </p:nvSpPr>
        <p:spPr>
          <a:xfrm flipH="false" flipV="false" rot="-5400000">
            <a:off x="719219" y="8775992"/>
            <a:ext cx="681343" cy="793412"/>
          </a:xfrm>
          <a:custGeom>
            <a:avLst/>
            <a:gdLst/>
            <a:ahLst/>
            <a:cxnLst/>
            <a:rect r="r" b="b" t="t" l="l"/>
            <a:pathLst>
              <a:path h="793412" w="681343">
                <a:moveTo>
                  <a:pt x="0" y="0"/>
                </a:moveTo>
                <a:lnTo>
                  <a:pt x="681343" y="0"/>
                </a:lnTo>
                <a:lnTo>
                  <a:pt x="681343" y="793412"/>
                </a:lnTo>
                <a:lnTo>
                  <a:pt x="0" y="7934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5" id="15"/>
          <p:cNvSpPr/>
          <p:nvPr/>
        </p:nvSpPr>
        <p:spPr>
          <a:xfrm>
            <a:off x="2520003" y="4396772"/>
            <a:ext cx="781916" cy="0"/>
          </a:xfrm>
          <a:prstGeom prst="line">
            <a:avLst/>
          </a:prstGeom>
          <a:ln cap="flat" w="38100">
            <a:solidFill>
              <a:srgbClr val="0CA3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2559799" y="4877536"/>
            <a:ext cx="379527" cy="379527"/>
          </a:xfrm>
          <a:custGeom>
            <a:avLst/>
            <a:gdLst/>
            <a:ahLst/>
            <a:cxnLst/>
            <a:rect r="r" b="b" t="t" l="l"/>
            <a:pathLst>
              <a:path h="379527" w="379527">
                <a:moveTo>
                  <a:pt x="0" y="0"/>
                </a:moveTo>
                <a:lnTo>
                  <a:pt x="379527" y="0"/>
                </a:lnTo>
                <a:lnTo>
                  <a:pt x="379527" y="379528"/>
                </a:lnTo>
                <a:lnTo>
                  <a:pt x="0" y="3795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520003" y="3254195"/>
            <a:ext cx="7549182" cy="78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062C3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LATAR BELAKANG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559799" y="5533289"/>
            <a:ext cx="7509386" cy="3028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062C3D"/>
                </a:solidFill>
                <a:latin typeface="Montserrat"/>
                <a:ea typeface="Montserrat"/>
                <a:cs typeface="Montserrat"/>
                <a:sym typeface="Montserrat"/>
              </a:rPr>
              <a:t>E-voting merupakan sistem pemungutan suara elektronik yang harus diseriusi dan menjamin transparansi, kepastian, keamanan, akuntabilitas, dan akurasi. Berdasarkan penelitian yang ada, penerapan sistem e-voting masih terkendala dengan adanya hacker yang bisa membobol sistem (Karmanis, 2021) E-voting konvensional, mengalami tiga masalah besar: manipulasi data, masalah keamanan, dan transparansi (Malkawi dkk., 2021)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559799" y="2784394"/>
            <a:ext cx="5730892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62C3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Aplikasi Mobile E-voting dengan Blockchain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176501" y="4820386"/>
            <a:ext cx="6364543" cy="431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b="true">
                <a:solidFill>
                  <a:srgbClr val="062C3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Kurangnya Keamanan dan Transparasi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1160770" y="755327"/>
            <a:ext cx="3450497" cy="620750"/>
            <a:chOff x="0" y="0"/>
            <a:chExt cx="4600663" cy="827667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1109066" y="39818"/>
              <a:ext cx="3491598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Jurusan </a:t>
              </a:r>
            </a:p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Teknologi Informasi</a:t>
              </a:r>
            </a:p>
          </p:txBody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88870" cy="827667"/>
            </a:xfrm>
            <a:custGeom>
              <a:avLst/>
              <a:gdLst/>
              <a:ahLst/>
              <a:cxnLst/>
              <a:rect r="r" b="b" t="t" l="l"/>
              <a:pathLst>
                <a:path h="827667" w="788870">
                  <a:moveTo>
                    <a:pt x="0" y="0"/>
                  </a:moveTo>
                  <a:lnTo>
                    <a:pt x="788870" y="0"/>
                  </a:lnTo>
                  <a:lnTo>
                    <a:pt x="788870" y="827667"/>
                  </a:lnTo>
                  <a:lnTo>
                    <a:pt x="0" y="8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084538" y="0"/>
            <a:ext cx="5203462" cy="10287000"/>
            <a:chOff x="0" y="0"/>
            <a:chExt cx="1370459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0459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70459">
                  <a:moveTo>
                    <a:pt x="0" y="0"/>
                  </a:moveTo>
                  <a:lnTo>
                    <a:pt x="1370459" y="0"/>
                  </a:lnTo>
                  <a:lnTo>
                    <a:pt x="137045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370459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13120" y="9258300"/>
            <a:ext cx="1574880" cy="546180"/>
            <a:chOff x="0" y="0"/>
            <a:chExt cx="414783" cy="1438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14783" cy="143850"/>
            </a:xfrm>
            <a:custGeom>
              <a:avLst/>
              <a:gdLst/>
              <a:ahLst/>
              <a:cxnLst/>
              <a:rect r="r" b="b" t="t" l="l"/>
              <a:pathLst>
                <a:path h="143850" w="414783">
                  <a:moveTo>
                    <a:pt x="0" y="0"/>
                  </a:moveTo>
                  <a:lnTo>
                    <a:pt x="414783" y="0"/>
                  </a:lnTo>
                  <a:lnTo>
                    <a:pt x="414783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414783" cy="191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16907631" y="9403098"/>
            <a:ext cx="157157" cy="256583"/>
          </a:xfrm>
          <a:custGeom>
            <a:avLst/>
            <a:gdLst/>
            <a:ahLst/>
            <a:cxnLst/>
            <a:rect r="r" b="b" t="t" l="l"/>
            <a:pathLst>
              <a:path h="256583" w="157157">
                <a:moveTo>
                  <a:pt x="157158" y="0"/>
                </a:moveTo>
                <a:lnTo>
                  <a:pt x="0" y="0"/>
                </a:lnTo>
                <a:lnTo>
                  <a:pt x="0" y="256584"/>
                </a:lnTo>
                <a:lnTo>
                  <a:pt x="157158" y="256584"/>
                </a:lnTo>
                <a:lnTo>
                  <a:pt x="1571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79966" y="6927985"/>
            <a:ext cx="7203579" cy="1777999"/>
            <a:chOff x="0" y="0"/>
            <a:chExt cx="9604773" cy="237066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6728" cy="503418"/>
            </a:xfrm>
            <a:custGeom>
              <a:avLst/>
              <a:gdLst/>
              <a:ahLst/>
              <a:cxnLst/>
              <a:rect r="r" b="b" t="t" l="l"/>
              <a:pathLst>
                <a:path h="503418" w="336728">
                  <a:moveTo>
                    <a:pt x="0" y="0"/>
                  </a:moveTo>
                  <a:lnTo>
                    <a:pt x="336728" y="0"/>
                  </a:lnTo>
                  <a:lnTo>
                    <a:pt x="336728" y="503418"/>
                  </a:lnTo>
                  <a:lnTo>
                    <a:pt x="0" y="503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53061" y="891116"/>
              <a:ext cx="9551711" cy="14795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00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1. Bagaimana mengatasi manipulasi data perolehan suara pada aplikasi mobile e-voting menggunakan blockchain?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714938" y="47625"/>
              <a:ext cx="7949456" cy="4561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99"/>
                </a:lnSpc>
              </a:pPr>
              <a:r>
                <a:rPr lang="en-US" sz="2499" b="true">
                  <a:solidFill>
                    <a:srgbClr val="000000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Keamanan (Manipulasi)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279966" y="4603383"/>
            <a:ext cx="7549182" cy="1777999"/>
            <a:chOff x="0" y="0"/>
            <a:chExt cx="10065576" cy="23706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6728" cy="503418"/>
            </a:xfrm>
            <a:custGeom>
              <a:avLst/>
              <a:gdLst/>
              <a:ahLst/>
              <a:cxnLst/>
              <a:rect r="r" b="b" t="t" l="l"/>
              <a:pathLst>
                <a:path h="503418" w="336728">
                  <a:moveTo>
                    <a:pt x="0" y="0"/>
                  </a:moveTo>
                  <a:lnTo>
                    <a:pt x="336728" y="0"/>
                  </a:lnTo>
                  <a:lnTo>
                    <a:pt x="336728" y="503418"/>
                  </a:lnTo>
                  <a:lnTo>
                    <a:pt x="0" y="503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53061" y="891116"/>
              <a:ext cx="10012514" cy="14795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00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2. Bagaimana transparansi data pemilihan dapat dicapai dengan tetap menjaga anonimitas pemilih pada aplikasi mobile e-voting dengan menggunakan blockchain?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714938" y="47625"/>
              <a:ext cx="8253046" cy="4561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99"/>
                </a:lnSpc>
              </a:pPr>
              <a:r>
                <a:rPr lang="en-US" sz="2499" b="true">
                  <a:solidFill>
                    <a:srgbClr val="000000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Transparasi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>
            <a:off x="2279966" y="3817684"/>
            <a:ext cx="781916" cy="0"/>
          </a:xfrm>
          <a:prstGeom prst="line">
            <a:avLst/>
          </a:prstGeom>
          <a:ln cap="flat" w="38100">
            <a:solidFill>
              <a:srgbClr val="0CA3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8" id="18"/>
          <p:cNvSpPr txBox="true"/>
          <p:nvPr/>
        </p:nvSpPr>
        <p:spPr>
          <a:xfrm rot="0">
            <a:off x="2279966" y="2675107"/>
            <a:ext cx="7549182" cy="78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062C3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PERMASALAHAN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319762" y="2205306"/>
            <a:ext cx="5707243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62C3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Aplikasi Mobile E-voting dengan Blockchain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1075979" y="0"/>
            <a:ext cx="6183321" cy="4342663"/>
            <a:chOff x="0" y="0"/>
            <a:chExt cx="8244427" cy="5790218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6"/>
            <a:srcRect l="2567" t="0" r="2567" b="0"/>
            <a:stretch>
              <a:fillRect/>
            </a:stretch>
          </p:blipFill>
          <p:spPr>
            <a:xfrm flipH="false" flipV="false">
              <a:off x="0" y="0"/>
              <a:ext cx="8244427" cy="5790218"/>
            </a:xfrm>
            <a:prstGeom prst="rect">
              <a:avLst/>
            </a:prstGeom>
          </p:spPr>
        </p:pic>
      </p:grpSp>
      <p:grpSp>
        <p:nvGrpSpPr>
          <p:cNvPr name="Group 22" id="22"/>
          <p:cNvGrpSpPr/>
          <p:nvPr/>
        </p:nvGrpSpPr>
        <p:grpSpPr>
          <a:xfrm rot="0">
            <a:off x="11075979" y="4552213"/>
            <a:ext cx="6152130" cy="3677387"/>
            <a:chOff x="0" y="0"/>
            <a:chExt cx="8202840" cy="4903182"/>
          </a:xfrm>
        </p:grpSpPr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7"/>
            <a:srcRect l="0" t="5141" r="0" b="5141"/>
            <a:stretch>
              <a:fillRect/>
            </a:stretch>
          </p:blipFill>
          <p:spPr>
            <a:xfrm flipH="false" flipV="false">
              <a:off x="0" y="0"/>
              <a:ext cx="8202840" cy="4903182"/>
            </a:xfrm>
            <a:prstGeom prst="rect">
              <a:avLst/>
            </a:prstGeom>
          </p:spPr>
        </p:pic>
      </p:grpSp>
      <p:grpSp>
        <p:nvGrpSpPr>
          <p:cNvPr name="Group 24" id="24"/>
          <p:cNvGrpSpPr/>
          <p:nvPr/>
        </p:nvGrpSpPr>
        <p:grpSpPr>
          <a:xfrm rot="0">
            <a:off x="11075979" y="8229600"/>
            <a:ext cx="6152130" cy="428759"/>
            <a:chOff x="0" y="0"/>
            <a:chExt cx="1620314" cy="11292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620314" cy="112924"/>
            </a:xfrm>
            <a:custGeom>
              <a:avLst/>
              <a:gdLst/>
              <a:ahLst/>
              <a:cxnLst/>
              <a:rect r="r" b="b" t="t" l="l"/>
              <a:pathLst>
                <a:path h="112924" w="1620314">
                  <a:moveTo>
                    <a:pt x="0" y="0"/>
                  </a:moveTo>
                  <a:lnTo>
                    <a:pt x="1620314" y="0"/>
                  </a:lnTo>
                  <a:lnTo>
                    <a:pt x="1620314" y="112924"/>
                  </a:lnTo>
                  <a:lnTo>
                    <a:pt x="0" y="112924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9525"/>
              <a:ext cx="1620314" cy="1033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-5400000">
            <a:off x="719219" y="8861594"/>
            <a:ext cx="681343" cy="793412"/>
          </a:xfrm>
          <a:custGeom>
            <a:avLst/>
            <a:gdLst/>
            <a:ahLst/>
            <a:cxnLst/>
            <a:rect r="r" b="b" t="t" l="l"/>
            <a:pathLst>
              <a:path h="793412" w="681343">
                <a:moveTo>
                  <a:pt x="0" y="0"/>
                </a:moveTo>
                <a:lnTo>
                  <a:pt x="681343" y="0"/>
                </a:lnTo>
                <a:lnTo>
                  <a:pt x="681343" y="793412"/>
                </a:lnTo>
                <a:lnTo>
                  <a:pt x="0" y="7934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1160770" y="755327"/>
            <a:ext cx="3450497" cy="620750"/>
            <a:chOff x="0" y="0"/>
            <a:chExt cx="4600663" cy="827667"/>
          </a:xfrm>
        </p:grpSpPr>
        <p:sp>
          <p:nvSpPr>
            <p:cNvPr name="TextBox 29" id="29"/>
            <p:cNvSpPr txBox="true"/>
            <p:nvPr/>
          </p:nvSpPr>
          <p:spPr>
            <a:xfrm rot="0">
              <a:off x="1109066" y="39818"/>
              <a:ext cx="3491598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Jurusan </a:t>
              </a:r>
            </a:p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Teknologi Informasi</a:t>
              </a:r>
            </a:p>
          </p:txBody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88870" cy="827667"/>
            </a:xfrm>
            <a:custGeom>
              <a:avLst/>
              <a:gdLst/>
              <a:ahLst/>
              <a:cxnLst/>
              <a:rect r="r" b="b" t="t" l="l"/>
              <a:pathLst>
                <a:path h="827667" w="788870">
                  <a:moveTo>
                    <a:pt x="0" y="0"/>
                  </a:moveTo>
                  <a:lnTo>
                    <a:pt x="788870" y="0"/>
                  </a:lnTo>
                  <a:lnTo>
                    <a:pt x="788870" y="827667"/>
                  </a:lnTo>
                  <a:lnTo>
                    <a:pt x="0" y="8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228600"/>
            <a:ext cx="18288000" cy="4452493"/>
            <a:chOff x="0" y="0"/>
            <a:chExt cx="4816593" cy="117267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1172673"/>
            </a:xfrm>
            <a:custGeom>
              <a:avLst/>
              <a:gdLst/>
              <a:ahLst/>
              <a:cxnLst/>
              <a:rect r="r" b="b" t="t" l="l"/>
              <a:pathLst>
                <a:path h="117267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172673"/>
                  </a:lnTo>
                  <a:lnTo>
                    <a:pt x="0" y="1172673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816593" cy="1220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13120" y="9258300"/>
            <a:ext cx="1574880" cy="546180"/>
            <a:chOff x="0" y="0"/>
            <a:chExt cx="414783" cy="1438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14783" cy="143850"/>
            </a:xfrm>
            <a:custGeom>
              <a:avLst/>
              <a:gdLst/>
              <a:ahLst/>
              <a:cxnLst/>
              <a:rect r="r" b="b" t="t" l="l"/>
              <a:pathLst>
                <a:path h="143850" w="414783">
                  <a:moveTo>
                    <a:pt x="0" y="0"/>
                  </a:moveTo>
                  <a:lnTo>
                    <a:pt x="414783" y="0"/>
                  </a:lnTo>
                  <a:lnTo>
                    <a:pt x="414783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414783" cy="191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6713120" y="9258300"/>
            <a:ext cx="546180" cy="54618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false" rot="0">
            <a:off x="16907631" y="9403098"/>
            <a:ext cx="157157" cy="256583"/>
          </a:xfrm>
          <a:custGeom>
            <a:avLst/>
            <a:gdLst/>
            <a:ahLst/>
            <a:cxnLst/>
            <a:rect r="r" b="b" t="t" l="l"/>
            <a:pathLst>
              <a:path h="256583" w="157157">
                <a:moveTo>
                  <a:pt x="157158" y="0"/>
                </a:moveTo>
                <a:lnTo>
                  <a:pt x="0" y="0"/>
                </a:lnTo>
                <a:lnTo>
                  <a:pt x="0" y="256584"/>
                </a:lnTo>
                <a:lnTo>
                  <a:pt x="157158" y="256584"/>
                </a:lnTo>
                <a:lnTo>
                  <a:pt x="1571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5101945" y="4452493"/>
            <a:ext cx="4470814" cy="4805807"/>
            <a:chOff x="0" y="0"/>
            <a:chExt cx="1379546" cy="148291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79546" cy="1482914"/>
            </a:xfrm>
            <a:custGeom>
              <a:avLst/>
              <a:gdLst/>
              <a:ahLst/>
              <a:cxnLst/>
              <a:rect r="r" b="b" t="t" l="l"/>
              <a:pathLst>
                <a:path h="1482914" w="1379546">
                  <a:moveTo>
                    <a:pt x="0" y="0"/>
                  </a:moveTo>
                  <a:lnTo>
                    <a:pt x="1379546" y="0"/>
                  </a:lnTo>
                  <a:lnTo>
                    <a:pt x="1379546" y="1482914"/>
                  </a:lnTo>
                  <a:lnTo>
                    <a:pt x="0" y="1482914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379546" cy="15305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59890" y="4452493"/>
            <a:ext cx="8084110" cy="4377049"/>
            <a:chOff x="0" y="0"/>
            <a:chExt cx="10778813" cy="5836065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4"/>
            <a:srcRect l="0" t="9392" r="0" b="9392"/>
            <a:stretch>
              <a:fillRect/>
            </a:stretch>
          </p:blipFill>
          <p:spPr>
            <a:xfrm flipH="false" flipV="false">
              <a:off x="0" y="0"/>
              <a:ext cx="10778813" cy="5836065"/>
            </a:xfrm>
            <a:prstGeom prst="rect">
              <a:avLst/>
            </a:prstGeom>
          </p:spPr>
        </p:pic>
      </p:grpSp>
      <p:sp>
        <p:nvSpPr>
          <p:cNvPr name="AutoShape 17" id="17"/>
          <p:cNvSpPr/>
          <p:nvPr/>
        </p:nvSpPr>
        <p:spPr>
          <a:xfrm>
            <a:off x="2431652" y="3660634"/>
            <a:ext cx="781916" cy="0"/>
          </a:xfrm>
          <a:prstGeom prst="line">
            <a:avLst/>
          </a:prstGeom>
          <a:ln cap="flat" w="38100">
            <a:solidFill>
              <a:srgbClr val="0CA3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8" id="18"/>
          <p:cNvSpPr txBox="true"/>
          <p:nvPr/>
        </p:nvSpPr>
        <p:spPr>
          <a:xfrm rot="0">
            <a:off x="2431652" y="2518057"/>
            <a:ext cx="8631483" cy="78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TUJUAN PENELITIAN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471447" y="2048256"/>
            <a:ext cx="5730892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Aplikasi Mobile E-voting dengan Blockchain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361669" y="5517068"/>
            <a:ext cx="5182278" cy="1123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062C3D"/>
                </a:solidFill>
                <a:latin typeface="Montserrat"/>
                <a:ea typeface="Montserrat"/>
                <a:cs typeface="Montserrat"/>
                <a:sym typeface="Montserrat"/>
              </a:rPr>
              <a:t>Mengatasi manipulasi data perolehan suara pada aplikasi mobile e-voting menggunakan blockchain.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361669" y="7705592"/>
            <a:ext cx="5182278" cy="1504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062C3D"/>
                </a:solidFill>
                <a:latin typeface="Montserrat"/>
                <a:ea typeface="Montserrat"/>
                <a:cs typeface="Montserrat"/>
                <a:sym typeface="Montserrat"/>
              </a:rPr>
              <a:t>Melakukan transparansi data pemilihan dengan tetap menjaga anonimitas pemilih pada aplikasi mobile e-voting dengan menggunakan blockchain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346360" y="5025075"/>
            <a:ext cx="5197588" cy="32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b="true">
                <a:solidFill>
                  <a:srgbClr val="062C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Keamanan (Manipulasi)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337117" y="5021329"/>
            <a:ext cx="726018" cy="380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999" b="true">
                <a:solidFill>
                  <a:srgbClr val="0CA3B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337117" y="7218437"/>
            <a:ext cx="726018" cy="380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999" b="true">
                <a:solidFill>
                  <a:srgbClr val="0CA3B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346360" y="7208912"/>
            <a:ext cx="5561272" cy="32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b="true">
                <a:solidFill>
                  <a:srgbClr val="062C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Transparasi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-5400000">
            <a:off x="16918629" y="668996"/>
            <a:ext cx="681343" cy="793412"/>
          </a:xfrm>
          <a:custGeom>
            <a:avLst/>
            <a:gdLst/>
            <a:ahLst/>
            <a:cxnLst/>
            <a:rect r="r" b="b" t="t" l="l"/>
            <a:pathLst>
              <a:path h="793412" w="681343">
                <a:moveTo>
                  <a:pt x="0" y="0"/>
                </a:moveTo>
                <a:lnTo>
                  <a:pt x="681342" y="0"/>
                </a:lnTo>
                <a:lnTo>
                  <a:pt x="681342" y="793412"/>
                </a:lnTo>
                <a:lnTo>
                  <a:pt x="0" y="7934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1160770" y="755327"/>
            <a:ext cx="3450497" cy="620750"/>
            <a:chOff x="0" y="0"/>
            <a:chExt cx="4600663" cy="827667"/>
          </a:xfrm>
        </p:grpSpPr>
        <p:sp>
          <p:nvSpPr>
            <p:cNvPr name="TextBox 28" id="28"/>
            <p:cNvSpPr txBox="true"/>
            <p:nvPr/>
          </p:nvSpPr>
          <p:spPr>
            <a:xfrm rot="0">
              <a:off x="1109066" y="39818"/>
              <a:ext cx="3491598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Jurusan </a:t>
              </a:r>
            </a:p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Teknologi Informasi</a:t>
              </a:r>
            </a:p>
          </p:txBody>
        </p:sp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788870" cy="827667"/>
            </a:xfrm>
            <a:custGeom>
              <a:avLst/>
              <a:gdLst/>
              <a:ahLst/>
              <a:cxnLst/>
              <a:rect r="r" b="b" t="t" l="l"/>
              <a:pathLst>
                <a:path h="827667" w="788870">
                  <a:moveTo>
                    <a:pt x="0" y="0"/>
                  </a:moveTo>
                  <a:lnTo>
                    <a:pt x="788870" y="0"/>
                  </a:lnTo>
                  <a:lnTo>
                    <a:pt x="788870" y="827667"/>
                  </a:lnTo>
                  <a:lnTo>
                    <a:pt x="0" y="8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315860" cy="10287000"/>
            <a:chOff x="0" y="0"/>
            <a:chExt cx="1136687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668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136687">
                  <a:moveTo>
                    <a:pt x="0" y="0"/>
                  </a:moveTo>
                  <a:lnTo>
                    <a:pt x="1136687" y="0"/>
                  </a:lnTo>
                  <a:lnTo>
                    <a:pt x="113668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136687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1065702"/>
            <a:ext cx="6574320" cy="7592657"/>
            <a:chOff x="0" y="0"/>
            <a:chExt cx="2028618" cy="23428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28618" cy="2342843"/>
            </a:xfrm>
            <a:custGeom>
              <a:avLst/>
              <a:gdLst/>
              <a:ahLst/>
              <a:cxnLst/>
              <a:rect r="r" b="b" t="t" l="l"/>
              <a:pathLst>
                <a:path h="2342843" w="2028618">
                  <a:moveTo>
                    <a:pt x="0" y="0"/>
                  </a:moveTo>
                  <a:lnTo>
                    <a:pt x="2028618" y="0"/>
                  </a:lnTo>
                  <a:lnTo>
                    <a:pt x="2028618" y="2342843"/>
                  </a:lnTo>
                  <a:lnTo>
                    <a:pt x="0" y="2342843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2028618" cy="23904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0"/>
            <a:ext cx="6145561" cy="8373892"/>
            <a:chOff x="0" y="0"/>
            <a:chExt cx="8194082" cy="11165189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2"/>
            <a:srcRect l="25552" t="0" r="25552" b="0"/>
            <a:stretch>
              <a:fillRect/>
            </a:stretch>
          </p:blipFill>
          <p:spPr>
            <a:xfrm flipH="false" flipV="false">
              <a:off x="0" y="0"/>
              <a:ext cx="8194082" cy="11165189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16713120" y="9258300"/>
            <a:ext cx="1574880" cy="546180"/>
            <a:chOff x="0" y="0"/>
            <a:chExt cx="414783" cy="1438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14783" cy="143850"/>
            </a:xfrm>
            <a:custGeom>
              <a:avLst/>
              <a:gdLst/>
              <a:ahLst/>
              <a:cxnLst/>
              <a:rect r="r" b="b" t="t" l="l"/>
              <a:pathLst>
                <a:path h="143850" w="414783">
                  <a:moveTo>
                    <a:pt x="0" y="0"/>
                  </a:moveTo>
                  <a:lnTo>
                    <a:pt x="414783" y="0"/>
                  </a:lnTo>
                  <a:lnTo>
                    <a:pt x="414783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414783" cy="191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6713120" y="9258300"/>
            <a:ext cx="546180" cy="546180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false" rot="0">
            <a:off x="16907631" y="9403098"/>
            <a:ext cx="157157" cy="256583"/>
          </a:xfrm>
          <a:custGeom>
            <a:avLst/>
            <a:gdLst/>
            <a:ahLst/>
            <a:cxnLst/>
            <a:rect r="r" b="b" t="t" l="l"/>
            <a:pathLst>
              <a:path h="256583" w="157157">
                <a:moveTo>
                  <a:pt x="157158" y="0"/>
                </a:moveTo>
                <a:lnTo>
                  <a:pt x="0" y="0"/>
                </a:lnTo>
                <a:lnTo>
                  <a:pt x="0" y="256584"/>
                </a:lnTo>
                <a:lnTo>
                  <a:pt x="157158" y="256584"/>
                </a:lnTo>
                <a:lnTo>
                  <a:pt x="15715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241676" y="3679408"/>
            <a:ext cx="490258" cy="345018"/>
          </a:xfrm>
          <a:custGeom>
            <a:avLst/>
            <a:gdLst/>
            <a:ahLst/>
            <a:cxnLst/>
            <a:rect r="r" b="b" t="t" l="l"/>
            <a:pathLst>
              <a:path h="345018" w="490258">
                <a:moveTo>
                  <a:pt x="0" y="0"/>
                </a:moveTo>
                <a:lnTo>
                  <a:pt x="490258" y="0"/>
                </a:lnTo>
                <a:lnTo>
                  <a:pt x="490258" y="345018"/>
                </a:lnTo>
                <a:lnTo>
                  <a:pt x="0" y="345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241676" y="4323998"/>
            <a:ext cx="7451506" cy="1123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062C3D"/>
                </a:solidFill>
                <a:latin typeface="Montserrat"/>
                <a:ea typeface="Montserrat"/>
                <a:cs typeface="Montserrat"/>
                <a:sym typeface="Montserrat"/>
              </a:rPr>
              <a:t>1. Teknologi yang digunakan adalah private blockchain yang terbatas aksesnya dan umumnya tidak terbuka untuk public.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059578" y="3720221"/>
            <a:ext cx="7199722" cy="32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b="true">
                <a:solidFill>
                  <a:srgbClr val="062C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Teknologi </a:t>
            </a:r>
            <a:r>
              <a:rPr lang="en-US" sz="2499" i="true" b="true">
                <a:solidFill>
                  <a:srgbClr val="062C3D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Private Blockchain </a:t>
            </a:r>
          </a:p>
        </p:txBody>
      </p:sp>
      <p:sp>
        <p:nvSpPr>
          <p:cNvPr name="AutoShape 20" id="20"/>
          <p:cNvSpPr/>
          <p:nvPr/>
        </p:nvSpPr>
        <p:spPr>
          <a:xfrm>
            <a:off x="9144000" y="3066377"/>
            <a:ext cx="781916" cy="0"/>
          </a:xfrm>
          <a:prstGeom prst="line">
            <a:avLst/>
          </a:prstGeom>
          <a:ln cap="flat" w="38100">
            <a:solidFill>
              <a:srgbClr val="0CA3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1" id="21"/>
          <p:cNvSpPr txBox="true"/>
          <p:nvPr/>
        </p:nvSpPr>
        <p:spPr>
          <a:xfrm rot="0">
            <a:off x="9144000" y="1923799"/>
            <a:ext cx="7549182" cy="78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062C3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BATASAN MASALAH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183796" y="1453998"/>
            <a:ext cx="5565353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62C3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Aplikasi Mobile E-voting dengan Blockchain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9241676" y="5635734"/>
            <a:ext cx="490258" cy="345018"/>
          </a:xfrm>
          <a:custGeom>
            <a:avLst/>
            <a:gdLst/>
            <a:ahLst/>
            <a:cxnLst/>
            <a:rect r="r" b="b" t="t" l="l"/>
            <a:pathLst>
              <a:path h="345018" w="490258">
                <a:moveTo>
                  <a:pt x="0" y="0"/>
                </a:moveTo>
                <a:lnTo>
                  <a:pt x="490258" y="0"/>
                </a:lnTo>
                <a:lnTo>
                  <a:pt x="490258" y="345018"/>
                </a:lnTo>
                <a:lnTo>
                  <a:pt x="0" y="345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9241676" y="6280324"/>
            <a:ext cx="7451506" cy="742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062C3D"/>
                </a:solidFill>
                <a:latin typeface="Montserrat"/>
                <a:ea typeface="Montserrat"/>
                <a:cs typeface="Montserrat"/>
                <a:sym typeface="Montserrat"/>
              </a:rPr>
              <a:t>2. Penelitian berfokus pada pengembangan blockchain dan smart contract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059578" y="5676547"/>
            <a:ext cx="5964633" cy="32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i="true" b="true">
                <a:solidFill>
                  <a:srgbClr val="062C3D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Blockchain </a:t>
            </a:r>
            <a:r>
              <a:rPr lang="en-US" sz="2499" b="true">
                <a:solidFill>
                  <a:srgbClr val="062C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dan </a:t>
            </a:r>
            <a:r>
              <a:rPr lang="en-US" sz="2499" i="true" b="true">
                <a:solidFill>
                  <a:srgbClr val="062C3D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Smart Contract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-5400000">
            <a:off x="16918629" y="668996"/>
            <a:ext cx="681343" cy="793412"/>
          </a:xfrm>
          <a:custGeom>
            <a:avLst/>
            <a:gdLst/>
            <a:ahLst/>
            <a:cxnLst/>
            <a:rect r="r" b="b" t="t" l="l"/>
            <a:pathLst>
              <a:path h="793412" w="681343">
                <a:moveTo>
                  <a:pt x="0" y="0"/>
                </a:moveTo>
                <a:lnTo>
                  <a:pt x="681342" y="0"/>
                </a:lnTo>
                <a:lnTo>
                  <a:pt x="681342" y="793412"/>
                </a:lnTo>
                <a:lnTo>
                  <a:pt x="0" y="7934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241676" y="7339587"/>
            <a:ext cx="490258" cy="345018"/>
          </a:xfrm>
          <a:custGeom>
            <a:avLst/>
            <a:gdLst/>
            <a:ahLst/>
            <a:cxnLst/>
            <a:rect r="r" b="b" t="t" l="l"/>
            <a:pathLst>
              <a:path h="345018" w="490258">
                <a:moveTo>
                  <a:pt x="0" y="0"/>
                </a:moveTo>
                <a:lnTo>
                  <a:pt x="490258" y="0"/>
                </a:lnTo>
                <a:lnTo>
                  <a:pt x="490258" y="345018"/>
                </a:lnTo>
                <a:lnTo>
                  <a:pt x="0" y="345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9241676" y="7984176"/>
            <a:ext cx="7451506" cy="742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062C3D"/>
                </a:solidFill>
                <a:latin typeface="Montserrat"/>
                <a:ea typeface="Montserrat"/>
                <a:cs typeface="Montserrat"/>
                <a:sym typeface="Montserrat"/>
              </a:rPr>
              <a:t>3. Pengembangan blockchain pada penelitian ini menggunakan go ethereum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059578" y="7380399"/>
            <a:ext cx="5964633" cy="320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b="true">
                <a:solidFill>
                  <a:srgbClr val="062C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Menggunakan Go Ethereum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8658359"/>
            <a:ext cx="18288000" cy="1628641"/>
          </a:xfrm>
          <a:prstGeom prst="rect">
            <a:avLst/>
          </a:prstGeom>
          <a:solidFill>
            <a:srgbClr val="062C3D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6713120" y="9258300"/>
            <a:ext cx="1574880" cy="546180"/>
            <a:chOff x="0" y="0"/>
            <a:chExt cx="414783" cy="1438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4783" cy="143850"/>
            </a:xfrm>
            <a:custGeom>
              <a:avLst/>
              <a:gdLst/>
              <a:ahLst/>
              <a:cxnLst/>
              <a:rect r="r" b="b" t="t" l="l"/>
              <a:pathLst>
                <a:path h="143850" w="414783">
                  <a:moveTo>
                    <a:pt x="0" y="0"/>
                  </a:moveTo>
                  <a:lnTo>
                    <a:pt x="414783" y="0"/>
                  </a:lnTo>
                  <a:lnTo>
                    <a:pt x="414783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14783" cy="191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16907631" y="9403098"/>
            <a:ext cx="157157" cy="256583"/>
          </a:xfrm>
          <a:custGeom>
            <a:avLst/>
            <a:gdLst/>
            <a:ahLst/>
            <a:cxnLst/>
            <a:rect r="r" b="b" t="t" l="l"/>
            <a:pathLst>
              <a:path h="256583" w="157157">
                <a:moveTo>
                  <a:pt x="157158" y="0"/>
                </a:moveTo>
                <a:lnTo>
                  <a:pt x="0" y="0"/>
                </a:lnTo>
                <a:lnTo>
                  <a:pt x="0" y="256584"/>
                </a:lnTo>
                <a:lnTo>
                  <a:pt x="157158" y="256584"/>
                </a:lnTo>
                <a:lnTo>
                  <a:pt x="1571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>
            <a:off x="8753042" y="2961992"/>
            <a:ext cx="781916" cy="0"/>
          </a:xfrm>
          <a:prstGeom prst="line">
            <a:avLst/>
          </a:prstGeom>
          <a:ln cap="flat" w="38100">
            <a:solidFill>
              <a:srgbClr val="0CA3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-10800000">
            <a:off x="16918629" y="4024877"/>
            <a:ext cx="681343" cy="793412"/>
          </a:xfrm>
          <a:custGeom>
            <a:avLst/>
            <a:gdLst/>
            <a:ahLst/>
            <a:cxnLst/>
            <a:rect r="r" b="b" t="t" l="l"/>
            <a:pathLst>
              <a:path h="793412" w="681343">
                <a:moveTo>
                  <a:pt x="0" y="0"/>
                </a:moveTo>
                <a:lnTo>
                  <a:pt x="681342" y="0"/>
                </a:lnTo>
                <a:lnTo>
                  <a:pt x="681342" y="793412"/>
                </a:lnTo>
                <a:lnTo>
                  <a:pt x="0" y="793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160770" y="755327"/>
            <a:ext cx="3450497" cy="620750"/>
            <a:chOff x="0" y="0"/>
            <a:chExt cx="4600663" cy="827667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1109066" y="39818"/>
              <a:ext cx="3491598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Jurusan </a:t>
              </a:r>
            </a:p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Teknologi Informasi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88870" cy="827667"/>
            </a:xfrm>
            <a:custGeom>
              <a:avLst/>
              <a:gdLst/>
              <a:ahLst/>
              <a:cxnLst/>
              <a:rect r="r" b="b" t="t" l="l"/>
              <a:pathLst>
                <a:path h="827667" w="788870">
                  <a:moveTo>
                    <a:pt x="0" y="0"/>
                  </a:moveTo>
                  <a:lnTo>
                    <a:pt x="788870" y="0"/>
                  </a:lnTo>
                  <a:lnTo>
                    <a:pt x="788870" y="827667"/>
                  </a:lnTo>
                  <a:lnTo>
                    <a:pt x="0" y="8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3971603" y="3200117"/>
            <a:ext cx="10344794" cy="5391302"/>
          </a:xfrm>
          <a:custGeom>
            <a:avLst/>
            <a:gdLst/>
            <a:ahLst/>
            <a:cxnLst/>
            <a:rect r="r" b="b" t="t" l="l"/>
            <a:pathLst>
              <a:path h="5391302" w="10344794">
                <a:moveTo>
                  <a:pt x="0" y="0"/>
                </a:moveTo>
                <a:lnTo>
                  <a:pt x="10344794" y="0"/>
                </a:lnTo>
                <a:lnTo>
                  <a:pt x="10344794" y="5391301"/>
                </a:lnTo>
                <a:lnTo>
                  <a:pt x="0" y="53913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158403" y="1960005"/>
            <a:ext cx="9971193" cy="78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49"/>
              </a:lnSpc>
            </a:pPr>
            <a:r>
              <a:rPr lang="en-US" b="true" sz="5499">
                <a:solidFill>
                  <a:srgbClr val="062C3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PERANCANGAN SISTEM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314631" y="1344055"/>
            <a:ext cx="5658739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62C3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Aplikasi Mobile E-voting dengan Blockchain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8658359"/>
            <a:ext cx="18288000" cy="1628641"/>
          </a:xfrm>
          <a:prstGeom prst="rect">
            <a:avLst/>
          </a:prstGeom>
          <a:solidFill>
            <a:srgbClr val="062C3D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6713120" y="9258300"/>
            <a:ext cx="1574880" cy="546180"/>
            <a:chOff x="0" y="0"/>
            <a:chExt cx="414783" cy="1438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4783" cy="143850"/>
            </a:xfrm>
            <a:custGeom>
              <a:avLst/>
              <a:gdLst/>
              <a:ahLst/>
              <a:cxnLst/>
              <a:rect r="r" b="b" t="t" l="l"/>
              <a:pathLst>
                <a:path h="143850" w="414783">
                  <a:moveTo>
                    <a:pt x="0" y="0"/>
                  </a:moveTo>
                  <a:lnTo>
                    <a:pt x="414783" y="0"/>
                  </a:lnTo>
                  <a:lnTo>
                    <a:pt x="414783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14783" cy="191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16907631" y="9403098"/>
            <a:ext cx="157157" cy="256583"/>
          </a:xfrm>
          <a:custGeom>
            <a:avLst/>
            <a:gdLst/>
            <a:ahLst/>
            <a:cxnLst/>
            <a:rect r="r" b="b" t="t" l="l"/>
            <a:pathLst>
              <a:path h="256583" w="157157">
                <a:moveTo>
                  <a:pt x="157158" y="0"/>
                </a:moveTo>
                <a:lnTo>
                  <a:pt x="0" y="0"/>
                </a:lnTo>
                <a:lnTo>
                  <a:pt x="0" y="256584"/>
                </a:lnTo>
                <a:lnTo>
                  <a:pt x="157158" y="256584"/>
                </a:lnTo>
                <a:lnTo>
                  <a:pt x="1571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>
            <a:off x="8753042" y="3847817"/>
            <a:ext cx="781916" cy="0"/>
          </a:xfrm>
          <a:prstGeom prst="line">
            <a:avLst/>
          </a:prstGeom>
          <a:ln cap="flat" w="38100">
            <a:solidFill>
              <a:srgbClr val="0CA3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rot="0">
            <a:off x="0" y="4399859"/>
            <a:ext cx="18288000" cy="4258500"/>
          </a:xfrm>
          <a:prstGeom prst="rect">
            <a:avLst/>
          </a:prstGeom>
          <a:solidFill>
            <a:srgbClr val="0CA3B3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2653748" y="4399859"/>
            <a:ext cx="1172400" cy="117240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530568" y="4399859"/>
            <a:ext cx="1172400" cy="117240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407388" y="4399859"/>
            <a:ext cx="1172400" cy="117240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4284208" y="4399859"/>
            <a:ext cx="1172400" cy="11724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4158403" y="1960005"/>
            <a:ext cx="9971193" cy="154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49"/>
              </a:lnSpc>
            </a:pPr>
            <a:r>
              <a:rPr lang="en-US" b="true" sz="5499">
                <a:solidFill>
                  <a:srgbClr val="062C3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IMPLEMENTASI JARINGAN BLOCKCHAIN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314631" y="1344055"/>
            <a:ext cx="5658739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62C3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Aplikasi Mobile E-voting dengan Blockchain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03756" y="5895067"/>
            <a:ext cx="3872384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b="true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Pembuatan Node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654794" y="6628492"/>
            <a:ext cx="3170307" cy="1123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Meembuat node untuk bergabung ke dalam jaringan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531614" y="6925035"/>
            <a:ext cx="3170307" cy="742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Berisi konfigurasi dan isisialisasi node validator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851861" y="5895067"/>
            <a:ext cx="4037093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b="true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Aktifkan Node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285254" y="6685642"/>
            <a:ext cx="3170307" cy="1123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Mengaktifkan node untuk bergabung dalam jaringan blockchain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143447" y="5895067"/>
            <a:ext cx="3700281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b="true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Generate Bootnode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408434" y="6647542"/>
            <a:ext cx="3170307" cy="1504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Membuat boot.key yang yang akan digunakan node untuk bergabung dalam jaringan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618514" y="4828930"/>
            <a:ext cx="1242867" cy="380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495334" y="4828930"/>
            <a:ext cx="1242867" cy="380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372154" y="4828930"/>
            <a:ext cx="1242867" cy="380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248974" y="4828930"/>
            <a:ext cx="1242867" cy="380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name="Freeform 34" id="34"/>
          <p:cNvSpPr/>
          <p:nvPr/>
        </p:nvSpPr>
        <p:spPr>
          <a:xfrm flipH="false" flipV="false" rot="-10800000">
            <a:off x="16918629" y="4024877"/>
            <a:ext cx="681343" cy="793412"/>
          </a:xfrm>
          <a:custGeom>
            <a:avLst/>
            <a:gdLst/>
            <a:ahLst/>
            <a:cxnLst/>
            <a:rect r="r" b="b" t="t" l="l"/>
            <a:pathLst>
              <a:path h="793412" w="681343">
                <a:moveTo>
                  <a:pt x="0" y="0"/>
                </a:moveTo>
                <a:lnTo>
                  <a:pt x="681342" y="0"/>
                </a:lnTo>
                <a:lnTo>
                  <a:pt x="681342" y="793412"/>
                </a:lnTo>
                <a:lnTo>
                  <a:pt x="0" y="793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5" id="35"/>
          <p:cNvGrpSpPr/>
          <p:nvPr/>
        </p:nvGrpSpPr>
        <p:grpSpPr>
          <a:xfrm rot="0">
            <a:off x="1160770" y="755327"/>
            <a:ext cx="3450497" cy="620750"/>
            <a:chOff x="0" y="0"/>
            <a:chExt cx="4600663" cy="827667"/>
          </a:xfrm>
        </p:grpSpPr>
        <p:sp>
          <p:nvSpPr>
            <p:cNvPr name="TextBox 36" id="36"/>
            <p:cNvSpPr txBox="true"/>
            <p:nvPr/>
          </p:nvSpPr>
          <p:spPr>
            <a:xfrm rot="0">
              <a:off x="1109066" y="39818"/>
              <a:ext cx="3491598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Jurusan </a:t>
              </a:r>
            </a:p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Teknologi Informasi</a:t>
              </a:r>
            </a:p>
          </p:txBody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88870" cy="827667"/>
            </a:xfrm>
            <a:custGeom>
              <a:avLst/>
              <a:gdLst/>
              <a:ahLst/>
              <a:cxnLst/>
              <a:rect r="r" b="b" t="t" l="l"/>
              <a:pathLst>
                <a:path h="827667" w="788870">
                  <a:moveTo>
                    <a:pt x="0" y="0"/>
                  </a:moveTo>
                  <a:lnTo>
                    <a:pt x="788870" y="0"/>
                  </a:lnTo>
                  <a:lnTo>
                    <a:pt x="788870" y="827667"/>
                  </a:lnTo>
                  <a:lnTo>
                    <a:pt x="0" y="8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38" id="38"/>
          <p:cNvSpPr txBox="true"/>
          <p:nvPr/>
        </p:nvSpPr>
        <p:spPr>
          <a:xfrm rot="0">
            <a:off x="5271616" y="5895067"/>
            <a:ext cx="3872384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b="true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Inisialisasi Genesis Block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8697247"/>
            <a:ext cx="18288000" cy="1618328"/>
          </a:xfrm>
          <a:prstGeom prst="rect">
            <a:avLst/>
          </a:prstGeom>
          <a:solidFill>
            <a:srgbClr val="0CA3B3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6713120" y="9258300"/>
            <a:ext cx="1574880" cy="546180"/>
            <a:chOff x="0" y="0"/>
            <a:chExt cx="414783" cy="1438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4783" cy="143850"/>
            </a:xfrm>
            <a:custGeom>
              <a:avLst/>
              <a:gdLst/>
              <a:ahLst/>
              <a:cxnLst/>
              <a:rect r="r" b="b" t="t" l="l"/>
              <a:pathLst>
                <a:path h="143850" w="414783">
                  <a:moveTo>
                    <a:pt x="0" y="0"/>
                  </a:moveTo>
                  <a:lnTo>
                    <a:pt x="414783" y="0"/>
                  </a:lnTo>
                  <a:lnTo>
                    <a:pt x="414783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14783" cy="191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713120" y="9258300"/>
            <a:ext cx="546180" cy="546180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false" rot="0">
            <a:off x="16907631" y="9403098"/>
            <a:ext cx="157157" cy="256583"/>
          </a:xfrm>
          <a:custGeom>
            <a:avLst/>
            <a:gdLst/>
            <a:ahLst/>
            <a:cxnLst/>
            <a:rect r="r" b="b" t="t" l="l"/>
            <a:pathLst>
              <a:path h="256583" w="157157">
                <a:moveTo>
                  <a:pt x="157158" y="0"/>
                </a:moveTo>
                <a:lnTo>
                  <a:pt x="0" y="0"/>
                </a:lnTo>
                <a:lnTo>
                  <a:pt x="0" y="256584"/>
                </a:lnTo>
                <a:lnTo>
                  <a:pt x="157158" y="256584"/>
                </a:lnTo>
                <a:lnTo>
                  <a:pt x="1571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0" id="10"/>
          <p:cNvSpPr/>
          <p:nvPr/>
        </p:nvSpPr>
        <p:spPr>
          <a:xfrm>
            <a:off x="9172148" y="3201384"/>
            <a:ext cx="781916" cy="0"/>
          </a:xfrm>
          <a:prstGeom prst="line">
            <a:avLst/>
          </a:prstGeom>
          <a:ln cap="flat" w="38100">
            <a:solidFill>
              <a:srgbClr val="0CA3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1" id="11"/>
          <p:cNvSpPr/>
          <p:nvPr/>
        </p:nvSpPr>
        <p:spPr>
          <a:xfrm flipH="false" flipV="false" rot="-5400000">
            <a:off x="16918629" y="3195203"/>
            <a:ext cx="681343" cy="793412"/>
          </a:xfrm>
          <a:custGeom>
            <a:avLst/>
            <a:gdLst/>
            <a:ahLst/>
            <a:cxnLst/>
            <a:rect r="r" b="b" t="t" l="l"/>
            <a:pathLst>
              <a:path h="793412" w="681343">
                <a:moveTo>
                  <a:pt x="0" y="0"/>
                </a:moveTo>
                <a:lnTo>
                  <a:pt x="681342" y="0"/>
                </a:lnTo>
                <a:lnTo>
                  <a:pt x="681342" y="793412"/>
                </a:lnTo>
                <a:lnTo>
                  <a:pt x="0" y="793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160770" y="755327"/>
            <a:ext cx="3450497" cy="620750"/>
            <a:chOff x="0" y="0"/>
            <a:chExt cx="4600663" cy="827667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109066" y="39818"/>
              <a:ext cx="3491598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Jurusan </a:t>
              </a:r>
            </a:p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Teknologi Informasi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88870" cy="827667"/>
            </a:xfrm>
            <a:custGeom>
              <a:avLst/>
              <a:gdLst/>
              <a:ahLst/>
              <a:cxnLst/>
              <a:rect r="r" b="b" t="t" l="l"/>
              <a:pathLst>
                <a:path h="827667" w="788870">
                  <a:moveTo>
                    <a:pt x="0" y="0"/>
                  </a:moveTo>
                  <a:lnTo>
                    <a:pt x="788870" y="0"/>
                  </a:lnTo>
                  <a:lnTo>
                    <a:pt x="788870" y="827667"/>
                  </a:lnTo>
                  <a:lnTo>
                    <a:pt x="0" y="8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4078770" y="3363309"/>
            <a:ext cx="10669463" cy="6824844"/>
          </a:xfrm>
          <a:custGeom>
            <a:avLst/>
            <a:gdLst/>
            <a:ahLst/>
            <a:cxnLst/>
            <a:rect r="r" b="b" t="t" l="l"/>
            <a:pathLst>
              <a:path h="6824844" w="10669463">
                <a:moveTo>
                  <a:pt x="0" y="0"/>
                </a:moveTo>
                <a:lnTo>
                  <a:pt x="10669463" y="0"/>
                </a:lnTo>
                <a:lnTo>
                  <a:pt x="10669463" y="6824845"/>
                </a:lnTo>
                <a:lnTo>
                  <a:pt x="0" y="68248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695339" y="2115795"/>
            <a:ext cx="12897323" cy="78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49"/>
              </a:lnSpc>
            </a:pPr>
            <a:r>
              <a:rPr lang="en-US" b="true" sz="5499">
                <a:solidFill>
                  <a:srgbClr val="062C3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IMPLEMENTASI SMART CONTRACT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705431" y="1589006"/>
            <a:ext cx="6042320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62C3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Aplikasi Mobile E-voting dengan Blockchain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3120" y="9258300"/>
            <a:ext cx="1574880" cy="546180"/>
            <a:chOff x="0" y="0"/>
            <a:chExt cx="414783" cy="1438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14783" cy="143850"/>
            </a:xfrm>
            <a:custGeom>
              <a:avLst/>
              <a:gdLst/>
              <a:ahLst/>
              <a:cxnLst/>
              <a:rect r="r" b="b" t="t" l="l"/>
              <a:pathLst>
                <a:path h="143850" w="414783">
                  <a:moveTo>
                    <a:pt x="0" y="0"/>
                  </a:moveTo>
                  <a:lnTo>
                    <a:pt x="414783" y="0"/>
                  </a:lnTo>
                  <a:lnTo>
                    <a:pt x="414783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062C3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14783" cy="191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0">
            <a:off x="16907631" y="9403098"/>
            <a:ext cx="157157" cy="256583"/>
          </a:xfrm>
          <a:custGeom>
            <a:avLst/>
            <a:gdLst/>
            <a:ahLst/>
            <a:cxnLst/>
            <a:rect r="r" b="b" t="t" l="l"/>
            <a:pathLst>
              <a:path h="256583" w="157157">
                <a:moveTo>
                  <a:pt x="157158" y="0"/>
                </a:moveTo>
                <a:lnTo>
                  <a:pt x="0" y="0"/>
                </a:lnTo>
                <a:lnTo>
                  <a:pt x="0" y="256584"/>
                </a:lnTo>
                <a:lnTo>
                  <a:pt x="157158" y="256584"/>
                </a:lnTo>
                <a:lnTo>
                  <a:pt x="1571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2279966" y="3684334"/>
            <a:ext cx="781916" cy="0"/>
          </a:xfrm>
          <a:prstGeom prst="line">
            <a:avLst/>
          </a:prstGeom>
          <a:ln cap="flat" w="38100">
            <a:solidFill>
              <a:srgbClr val="0CA3B3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1075979" y="8229600"/>
            <a:ext cx="6152130" cy="428759"/>
            <a:chOff x="0" y="0"/>
            <a:chExt cx="1620314" cy="1129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20314" cy="112924"/>
            </a:xfrm>
            <a:custGeom>
              <a:avLst/>
              <a:gdLst/>
              <a:ahLst/>
              <a:cxnLst/>
              <a:rect r="r" b="b" t="t" l="l"/>
              <a:pathLst>
                <a:path h="112924" w="1620314">
                  <a:moveTo>
                    <a:pt x="0" y="0"/>
                  </a:moveTo>
                  <a:lnTo>
                    <a:pt x="1620314" y="0"/>
                  </a:lnTo>
                  <a:lnTo>
                    <a:pt x="1620314" y="112924"/>
                  </a:lnTo>
                  <a:lnTo>
                    <a:pt x="0" y="112924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620314" cy="1033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-5400000">
            <a:off x="719219" y="8861594"/>
            <a:ext cx="681343" cy="793412"/>
          </a:xfrm>
          <a:custGeom>
            <a:avLst/>
            <a:gdLst/>
            <a:ahLst/>
            <a:cxnLst/>
            <a:rect r="r" b="b" t="t" l="l"/>
            <a:pathLst>
              <a:path h="793412" w="681343">
                <a:moveTo>
                  <a:pt x="0" y="0"/>
                </a:moveTo>
                <a:lnTo>
                  <a:pt x="681343" y="0"/>
                </a:lnTo>
                <a:lnTo>
                  <a:pt x="681343" y="793412"/>
                </a:lnTo>
                <a:lnTo>
                  <a:pt x="0" y="793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60770" y="755327"/>
            <a:ext cx="3450497" cy="620750"/>
            <a:chOff x="0" y="0"/>
            <a:chExt cx="4600663" cy="827667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1109066" y="39818"/>
              <a:ext cx="3491598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Jurusan </a:t>
              </a:r>
            </a:p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Teknologi Informasi</a:t>
              </a:r>
            </a:p>
          </p:txBody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88870" cy="827667"/>
            </a:xfrm>
            <a:custGeom>
              <a:avLst/>
              <a:gdLst/>
              <a:ahLst/>
              <a:cxnLst/>
              <a:rect r="r" b="b" t="t" l="l"/>
              <a:pathLst>
                <a:path h="827667" w="788870">
                  <a:moveTo>
                    <a:pt x="0" y="0"/>
                  </a:moveTo>
                  <a:lnTo>
                    <a:pt x="788870" y="0"/>
                  </a:lnTo>
                  <a:lnTo>
                    <a:pt x="788870" y="827667"/>
                  </a:lnTo>
                  <a:lnTo>
                    <a:pt x="0" y="8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2319762" y="4282305"/>
            <a:ext cx="2922416" cy="861195"/>
          </a:xfrm>
          <a:custGeom>
            <a:avLst/>
            <a:gdLst/>
            <a:ahLst/>
            <a:cxnLst/>
            <a:rect r="r" b="b" t="t" l="l"/>
            <a:pathLst>
              <a:path h="861195" w="2922416">
                <a:moveTo>
                  <a:pt x="0" y="0"/>
                </a:moveTo>
                <a:lnTo>
                  <a:pt x="2922417" y="0"/>
                </a:lnTo>
                <a:lnTo>
                  <a:pt x="2922417" y="861195"/>
                </a:lnTo>
                <a:lnTo>
                  <a:pt x="0" y="8611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211873" y="5219700"/>
            <a:ext cx="1852346" cy="764093"/>
          </a:xfrm>
          <a:custGeom>
            <a:avLst/>
            <a:gdLst/>
            <a:ahLst/>
            <a:cxnLst/>
            <a:rect r="r" b="b" t="t" l="l"/>
            <a:pathLst>
              <a:path h="764093" w="1852346">
                <a:moveTo>
                  <a:pt x="0" y="0"/>
                </a:moveTo>
                <a:lnTo>
                  <a:pt x="1852346" y="0"/>
                </a:lnTo>
                <a:lnTo>
                  <a:pt x="1852346" y="764093"/>
                </a:lnTo>
                <a:lnTo>
                  <a:pt x="0" y="7640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319762" y="7817883"/>
            <a:ext cx="3365262" cy="1841799"/>
          </a:xfrm>
          <a:custGeom>
            <a:avLst/>
            <a:gdLst/>
            <a:ahLst/>
            <a:cxnLst/>
            <a:rect r="r" b="b" t="t" l="l"/>
            <a:pathLst>
              <a:path h="1841799" w="3365262">
                <a:moveTo>
                  <a:pt x="0" y="0"/>
                </a:moveTo>
                <a:lnTo>
                  <a:pt x="3365262" y="0"/>
                </a:lnTo>
                <a:lnTo>
                  <a:pt x="3365262" y="1841799"/>
                </a:lnTo>
                <a:lnTo>
                  <a:pt x="0" y="18417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411396" y="5556961"/>
            <a:ext cx="3305646" cy="3305646"/>
          </a:xfrm>
          <a:custGeom>
            <a:avLst/>
            <a:gdLst/>
            <a:ahLst/>
            <a:cxnLst/>
            <a:rect r="r" b="b" t="t" l="l"/>
            <a:pathLst>
              <a:path h="3305646" w="3305646">
                <a:moveTo>
                  <a:pt x="0" y="0"/>
                </a:moveTo>
                <a:lnTo>
                  <a:pt x="3305646" y="0"/>
                </a:lnTo>
                <a:lnTo>
                  <a:pt x="3305646" y="3305646"/>
                </a:lnTo>
                <a:lnTo>
                  <a:pt x="0" y="33056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026278" y="6230800"/>
            <a:ext cx="2415327" cy="1587083"/>
          </a:xfrm>
          <a:custGeom>
            <a:avLst/>
            <a:gdLst/>
            <a:ahLst/>
            <a:cxnLst/>
            <a:rect r="r" b="b" t="t" l="l"/>
            <a:pathLst>
              <a:path h="1587083" w="2415327">
                <a:moveTo>
                  <a:pt x="0" y="0"/>
                </a:moveTo>
                <a:lnTo>
                  <a:pt x="2415327" y="0"/>
                </a:lnTo>
                <a:lnTo>
                  <a:pt x="2415327" y="1587083"/>
                </a:lnTo>
                <a:lnTo>
                  <a:pt x="0" y="15870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037053" y="518637"/>
            <a:ext cx="3463507" cy="7710963"/>
          </a:xfrm>
          <a:custGeom>
            <a:avLst/>
            <a:gdLst/>
            <a:ahLst/>
            <a:cxnLst/>
            <a:rect r="r" b="b" t="t" l="l"/>
            <a:pathLst>
              <a:path h="7710963" w="3463507">
                <a:moveTo>
                  <a:pt x="0" y="0"/>
                </a:moveTo>
                <a:lnTo>
                  <a:pt x="3463507" y="0"/>
                </a:lnTo>
                <a:lnTo>
                  <a:pt x="3463507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20" id="20"/>
          <p:cNvSpPr/>
          <p:nvPr/>
        </p:nvSpPr>
        <p:spPr>
          <a:xfrm flipH="false" flipV="false" rot="0">
            <a:off x="10404113" y="518637"/>
            <a:ext cx="3463507" cy="7710963"/>
          </a:xfrm>
          <a:custGeom>
            <a:avLst/>
            <a:gdLst/>
            <a:ahLst/>
            <a:cxnLst/>
            <a:rect r="r" b="b" t="t" l="l"/>
            <a:pathLst>
              <a:path h="7710963" w="3463507">
                <a:moveTo>
                  <a:pt x="0" y="0"/>
                </a:moveTo>
                <a:lnTo>
                  <a:pt x="3463507" y="0"/>
                </a:lnTo>
                <a:lnTo>
                  <a:pt x="3463507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21" id="21"/>
          <p:cNvSpPr txBox="true"/>
          <p:nvPr/>
        </p:nvSpPr>
        <p:spPr>
          <a:xfrm rot="0">
            <a:off x="2279966" y="2675107"/>
            <a:ext cx="7859464" cy="742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20"/>
              </a:lnSpc>
            </a:pPr>
            <a:r>
              <a:rPr lang="en-US" b="true" sz="5200">
                <a:solidFill>
                  <a:srgbClr val="062C3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IMPLEMENTASI SISTEM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319762" y="2205306"/>
            <a:ext cx="5636567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62C3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Aplikasi Mobile E-voting dengan Blockchain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0767497" cy="10287000"/>
          </a:xfrm>
          <a:prstGeom prst="rect">
            <a:avLst/>
          </a:prstGeom>
          <a:solidFill>
            <a:srgbClr val="062C3D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0326470" y="249283"/>
            <a:ext cx="7809130" cy="6706350"/>
            <a:chOff x="0" y="0"/>
            <a:chExt cx="10412173" cy="89418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373" t="0" r="373" b="0"/>
            <a:stretch>
              <a:fillRect/>
            </a:stretch>
          </p:blipFill>
          <p:spPr>
            <a:xfrm flipH="false" flipV="false">
              <a:off x="0" y="0"/>
              <a:ext cx="10412173" cy="8941800"/>
            </a:xfrm>
            <a:prstGeom prst="rect">
              <a:avLst/>
            </a:prstGeom>
          </p:spPr>
        </p:pic>
      </p:grpSp>
      <p:sp>
        <p:nvSpPr>
          <p:cNvPr name="AutoShape 5" id="5"/>
          <p:cNvSpPr/>
          <p:nvPr/>
        </p:nvSpPr>
        <p:spPr>
          <a:xfrm>
            <a:off x="2347839" y="3960811"/>
            <a:ext cx="781916" cy="0"/>
          </a:xfrm>
          <a:prstGeom prst="line">
            <a:avLst/>
          </a:prstGeom>
          <a:ln cap="flat" w="38100">
            <a:solidFill>
              <a:srgbClr val="0CA3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-10800000">
            <a:off x="775254" y="8830906"/>
            <a:ext cx="681343" cy="793412"/>
          </a:xfrm>
          <a:custGeom>
            <a:avLst/>
            <a:gdLst/>
            <a:ahLst/>
            <a:cxnLst/>
            <a:rect r="r" b="b" t="t" l="l"/>
            <a:pathLst>
              <a:path h="793412" w="681343">
                <a:moveTo>
                  <a:pt x="0" y="0"/>
                </a:moveTo>
                <a:lnTo>
                  <a:pt x="681342" y="0"/>
                </a:lnTo>
                <a:lnTo>
                  <a:pt x="681342" y="793412"/>
                </a:lnTo>
                <a:lnTo>
                  <a:pt x="0" y="7934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-5400000">
            <a:off x="6873283" y="3491288"/>
            <a:ext cx="6706350" cy="200025"/>
            <a:chOff x="0" y="0"/>
            <a:chExt cx="1766282" cy="5268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66282" cy="52681"/>
            </a:xfrm>
            <a:custGeom>
              <a:avLst/>
              <a:gdLst/>
              <a:ahLst/>
              <a:cxnLst/>
              <a:rect r="r" b="b" t="t" l="l"/>
              <a:pathLst>
                <a:path h="52681" w="1766282">
                  <a:moveTo>
                    <a:pt x="0" y="0"/>
                  </a:moveTo>
                  <a:lnTo>
                    <a:pt x="1766282" y="0"/>
                  </a:lnTo>
                  <a:lnTo>
                    <a:pt x="1766282" y="52681"/>
                  </a:lnTo>
                  <a:lnTo>
                    <a:pt x="0" y="52681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766282" cy="431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60770" y="755327"/>
            <a:ext cx="3450497" cy="620750"/>
            <a:chOff x="0" y="0"/>
            <a:chExt cx="4600663" cy="827667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1109066" y="39818"/>
              <a:ext cx="3491598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Jurusan </a:t>
              </a:r>
            </a:p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Teknologi Informasi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88870" cy="827667"/>
            </a:xfrm>
            <a:custGeom>
              <a:avLst/>
              <a:gdLst/>
              <a:ahLst/>
              <a:cxnLst/>
              <a:rect r="r" b="b" t="t" l="l"/>
              <a:pathLst>
                <a:path h="827667" w="788870">
                  <a:moveTo>
                    <a:pt x="0" y="0"/>
                  </a:moveTo>
                  <a:lnTo>
                    <a:pt x="788870" y="0"/>
                  </a:lnTo>
                  <a:lnTo>
                    <a:pt x="788870" y="827667"/>
                  </a:lnTo>
                  <a:lnTo>
                    <a:pt x="0" y="8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347839" y="4613806"/>
            <a:ext cx="6214693" cy="1393460"/>
            <a:chOff x="0" y="0"/>
            <a:chExt cx="8286257" cy="185794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68826" cy="524742"/>
            </a:xfrm>
            <a:custGeom>
              <a:avLst/>
              <a:gdLst/>
              <a:ahLst/>
              <a:cxnLst/>
              <a:rect r="r" b="b" t="t" l="l"/>
              <a:pathLst>
                <a:path h="524742" w="568826">
                  <a:moveTo>
                    <a:pt x="0" y="0"/>
                  </a:moveTo>
                  <a:lnTo>
                    <a:pt x="568826" y="0"/>
                  </a:lnTo>
                  <a:lnTo>
                    <a:pt x="568826" y="524742"/>
                  </a:lnTo>
                  <a:lnTo>
                    <a:pt x="0" y="5247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1100007" y="-76200"/>
              <a:ext cx="7009676" cy="5840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50"/>
                </a:lnSpc>
              </a:pPr>
              <a:r>
                <a:rPr lang="en-US" sz="2500" b="true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Pengujian Jaringan Blockchain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12700" y="886692"/>
              <a:ext cx="8273557" cy="971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Menguji jaringan blockchain dengan mencob a mengakses jaringan dengan cara yang berbeda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2347839" y="2818233"/>
            <a:ext cx="6716390" cy="78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PENGUJIAN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387635" y="2348433"/>
            <a:ext cx="5612699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Aplikasi Mobile E-voting dengan Blockchain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2387635" y="7056226"/>
            <a:ext cx="6214693" cy="1774681"/>
            <a:chOff x="0" y="0"/>
            <a:chExt cx="8286257" cy="236624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68826" cy="524742"/>
            </a:xfrm>
            <a:custGeom>
              <a:avLst/>
              <a:gdLst/>
              <a:ahLst/>
              <a:cxnLst/>
              <a:rect r="r" b="b" t="t" l="l"/>
              <a:pathLst>
                <a:path h="524742" w="568826">
                  <a:moveTo>
                    <a:pt x="0" y="0"/>
                  </a:moveTo>
                  <a:lnTo>
                    <a:pt x="568826" y="0"/>
                  </a:lnTo>
                  <a:lnTo>
                    <a:pt x="568826" y="524742"/>
                  </a:lnTo>
                  <a:lnTo>
                    <a:pt x="0" y="5247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1100007" y="-76200"/>
              <a:ext cx="7009676" cy="5840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50"/>
                </a:lnSpc>
              </a:pPr>
              <a:r>
                <a:rPr lang="en-US" sz="2500" b="true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Pengujian Smart Contract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12700" y="886692"/>
              <a:ext cx="8273557" cy="14795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Smart contract diuji menggunakan hardhat dengan menjalankan beberapa fungsi untuk mengecek fungsionalitas smart contract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123689" y="7281812"/>
            <a:ext cx="6214693" cy="1774350"/>
            <a:chOff x="0" y="0"/>
            <a:chExt cx="8286257" cy="2365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68826" cy="524742"/>
            </a:xfrm>
            <a:custGeom>
              <a:avLst/>
              <a:gdLst/>
              <a:ahLst/>
              <a:cxnLst/>
              <a:rect r="r" b="b" t="t" l="l"/>
              <a:pathLst>
                <a:path h="524742" w="568826">
                  <a:moveTo>
                    <a:pt x="0" y="0"/>
                  </a:moveTo>
                  <a:lnTo>
                    <a:pt x="568826" y="0"/>
                  </a:lnTo>
                  <a:lnTo>
                    <a:pt x="568826" y="524742"/>
                  </a:lnTo>
                  <a:lnTo>
                    <a:pt x="0" y="5247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1100007" y="-76200"/>
              <a:ext cx="7009676" cy="5840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50"/>
                </a:lnSpc>
              </a:pPr>
              <a:r>
                <a:rPr lang="en-US" sz="2500" b="true">
                  <a:solidFill>
                    <a:srgbClr val="062C3D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Pengujian Smart Contract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12700" y="886692"/>
              <a:ext cx="8273557" cy="14791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Smart contract diuji menggunakan hardhat dengan menjalankan beberapa fungsi untuk mengecek fungsionalitas smart contract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8329679" y="328679"/>
            <a:ext cx="1628641" cy="18288000"/>
            <a:chOff x="0" y="0"/>
            <a:chExt cx="428943" cy="4816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8943" cy="4816592"/>
            </a:xfrm>
            <a:custGeom>
              <a:avLst/>
              <a:gdLst/>
              <a:ahLst/>
              <a:cxnLst/>
              <a:rect r="r" b="b" t="t" l="l"/>
              <a:pathLst>
                <a:path h="4816592" w="428943">
                  <a:moveTo>
                    <a:pt x="0" y="0"/>
                  </a:moveTo>
                  <a:lnTo>
                    <a:pt x="428943" y="0"/>
                  </a:lnTo>
                  <a:lnTo>
                    <a:pt x="42894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"/>
              <a:ext cx="428943" cy="48070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623442" y="0"/>
            <a:ext cx="6664558" cy="10287000"/>
            <a:chOff x="0" y="0"/>
            <a:chExt cx="8886077" cy="13716000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19627" t="0" r="15586" b="0"/>
            <a:stretch>
              <a:fillRect/>
            </a:stretch>
          </p:blipFill>
          <p:spPr>
            <a:xfrm flipH="false" flipV="false">
              <a:off x="0" y="0"/>
              <a:ext cx="8886077" cy="13716000"/>
            </a:xfrm>
            <a:prstGeom prst="rect">
              <a:avLst/>
            </a:prstGeom>
          </p:spPr>
        </p:pic>
      </p:grpSp>
      <p:sp>
        <p:nvSpPr>
          <p:cNvPr name="AutoShape 7" id="7"/>
          <p:cNvSpPr/>
          <p:nvPr/>
        </p:nvSpPr>
        <p:spPr>
          <a:xfrm>
            <a:off x="2023082" y="3624813"/>
            <a:ext cx="781916" cy="0"/>
          </a:xfrm>
          <a:prstGeom prst="line">
            <a:avLst/>
          </a:prstGeom>
          <a:ln cap="flat" w="38100">
            <a:solidFill>
              <a:srgbClr val="0CA3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-10800000">
            <a:off x="719219" y="8261653"/>
            <a:ext cx="681343" cy="793412"/>
          </a:xfrm>
          <a:custGeom>
            <a:avLst/>
            <a:gdLst/>
            <a:ahLst/>
            <a:cxnLst/>
            <a:rect r="r" b="b" t="t" l="l"/>
            <a:pathLst>
              <a:path h="793412" w="681343">
                <a:moveTo>
                  <a:pt x="0" y="0"/>
                </a:moveTo>
                <a:lnTo>
                  <a:pt x="681343" y="0"/>
                </a:lnTo>
                <a:lnTo>
                  <a:pt x="681343" y="793412"/>
                </a:lnTo>
                <a:lnTo>
                  <a:pt x="0" y="7934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023082" y="2482235"/>
            <a:ext cx="8179859" cy="78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062C3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KESIMPULAN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23082" y="4318404"/>
            <a:ext cx="9202070" cy="1885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062C3D"/>
                </a:solidFill>
                <a:latin typeface="Montserrat"/>
                <a:ea typeface="Montserrat"/>
                <a:cs typeface="Montserrat"/>
                <a:sym typeface="Montserrat"/>
              </a:rPr>
              <a:t>Sistem e-voting berbasis blockchain ini berhasil menjaga transparansi data </a:t>
            </a:r>
            <a:r>
              <a:rPr lang="en-US" sz="2000">
                <a:solidFill>
                  <a:srgbClr val="062C3D"/>
                </a:solidFill>
                <a:latin typeface="Montserrat"/>
                <a:ea typeface="Montserrat"/>
                <a:cs typeface="Montserrat"/>
                <a:sym typeface="Montserrat"/>
              </a:rPr>
              <a:t>pemilihan serta hasil pemungutan suara. Seluruh node dalam jaringan memiliki salinan dari semua transaksi, memungkinkan setiap node untuk memverifikasi dan mengakses data pemilihan secara real-time.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23082" y="3972155"/>
            <a:ext cx="5962092" cy="33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b="true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Transparansi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453108" y="6658110"/>
            <a:ext cx="8179859" cy="264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062C3D"/>
                </a:solidFill>
                <a:latin typeface="Montserrat"/>
                <a:ea typeface="Montserrat"/>
                <a:cs typeface="Montserrat"/>
                <a:sym typeface="Montserrat"/>
              </a:rPr>
              <a:t>Penggunaan teknologi blockchain dalam sistem e-voting ini juga berhasil </a:t>
            </a:r>
            <a:r>
              <a:rPr lang="en-US" sz="2000">
                <a:solidFill>
                  <a:srgbClr val="062C3D"/>
                </a:solidFill>
                <a:latin typeface="Montserrat"/>
                <a:ea typeface="Montserrat"/>
                <a:cs typeface="Montserrat"/>
                <a:sym typeface="Montserrat"/>
              </a:rPr>
              <a:t>menjaga keamanan data pemilihan dan akses. Node validator memastikan bahwa hanya data yang valid yang dapat ditambahkan ke dalam blockchain, mencegah manipulasi, dan menjaga integritas data.</a:t>
            </a:r>
          </a:p>
          <a:p>
            <a:pPr algn="l">
              <a:lnSpc>
                <a:spcPts val="3000"/>
              </a:lnSpc>
            </a:pPr>
          </a:p>
          <a:p>
            <a:pPr algn="l">
              <a:lnSpc>
                <a:spcPts val="300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453108" y="6337435"/>
            <a:ext cx="5962092" cy="33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b="true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Keamanan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160770" y="755327"/>
            <a:ext cx="3450497" cy="620750"/>
            <a:chOff x="0" y="0"/>
            <a:chExt cx="4600663" cy="827667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1109066" y="39818"/>
              <a:ext cx="3491598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Jurusan </a:t>
              </a:r>
            </a:p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062C3D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Teknologi Informasi</a:t>
              </a:r>
            </a:p>
          </p:txBody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88870" cy="827667"/>
            </a:xfrm>
            <a:custGeom>
              <a:avLst/>
              <a:gdLst/>
              <a:ahLst/>
              <a:cxnLst/>
              <a:rect r="r" b="b" t="t" l="l"/>
              <a:pathLst>
                <a:path h="827667" w="788870">
                  <a:moveTo>
                    <a:pt x="0" y="0"/>
                  </a:moveTo>
                  <a:lnTo>
                    <a:pt x="788870" y="0"/>
                  </a:lnTo>
                  <a:lnTo>
                    <a:pt x="788870" y="827667"/>
                  </a:lnTo>
                  <a:lnTo>
                    <a:pt x="0" y="8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990" t="-26977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023082" y="5334000"/>
            <a:ext cx="6584538" cy="2603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99"/>
              </a:lnSpc>
            </a:pPr>
            <a:r>
              <a:rPr lang="en-US" sz="9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TERIMA</a:t>
            </a:r>
          </a:p>
          <a:p>
            <a:pPr algn="l">
              <a:lnSpc>
                <a:spcPts val="10099"/>
              </a:lnSpc>
            </a:pPr>
            <a:r>
              <a:rPr lang="en-US" b="true" sz="99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KASIH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7971862" y="5384438"/>
            <a:ext cx="10316138" cy="2243806"/>
            <a:chOff x="0" y="0"/>
            <a:chExt cx="2717008" cy="59096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17008" cy="590961"/>
            </a:xfrm>
            <a:custGeom>
              <a:avLst/>
              <a:gdLst/>
              <a:ahLst/>
              <a:cxnLst/>
              <a:rect r="r" b="b" t="t" l="l"/>
              <a:pathLst>
                <a:path h="590961" w="2717008">
                  <a:moveTo>
                    <a:pt x="0" y="0"/>
                  </a:moveTo>
                  <a:lnTo>
                    <a:pt x="2717008" y="0"/>
                  </a:lnTo>
                  <a:lnTo>
                    <a:pt x="2717008" y="590961"/>
                  </a:lnTo>
                  <a:lnTo>
                    <a:pt x="0" y="590961"/>
                  </a:lnTo>
                  <a:close/>
                </a:path>
              </a:pathLst>
            </a:custGeom>
            <a:solidFill>
              <a:srgbClr val="0CA3B3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717008" cy="638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888065" y="6245208"/>
            <a:ext cx="6709381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Disusun Oleh Silvia Prada Aprilia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160770" y="755327"/>
            <a:ext cx="3450497" cy="620750"/>
            <a:chOff x="0" y="0"/>
            <a:chExt cx="4600663" cy="827667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1109066" y="39818"/>
              <a:ext cx="3491598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Jurusan </a:t>
              </a:r>
            </a:p>
            <a:p>
              <a:pPr algn="l">
                <a:lnSpc>
                  <a:spcPts val="222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Teknologi Informasi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88870" cy="827667"/>
            </a:xfrm>
            <a:custGeom>
              <a:avLst/>
              <a:gdLst/>
              <a:ahLst/>
              <a:cxnLst/>
              <a:rect r="r" b="b" t="t" l="l"/>
              <a:pathLst>
                <a:path h="827667" w="788870">
                  <a:moveTo>
                    <a:pt x="0" y="0"/>
                  </a:moveTo>
                  <a:lnTo>
                    <a:pt x="788870" y="0"/>
                  </a:lnTo>
                  <a:lnTo>
                    <a:pt x="788870" y="827667"/>
                  </a:lnTo>
                  <a:lnTo>
                    <a:pt x="0" y="8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DAF18PuPYl0</dc:identifier>
  <dcterms:modified xsi:type="dcterms:W3CDTF">2011-08-01T06:04:30Z</dcterms:modified>
  <cp:revision>1</cp:revision>
  <dc:title>Biru Modern Tugas Kelompok Makalah Presentation</dc:title>
</cp:coreProperties>
</file>