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1"/>
  </p:notesMasterIdLst>
  <p:sldIdLst>
    <p:sldId id="256" r:id="rId2"/>
    <p:sldId id="257" r:id="rId3"/>
    <p:sldId id="258" r:id="rId4"/>
    <p:sldId id="259" r:id="rId5"/>
    <p:sldId id="260" r:id="rId6"/>
    <p:sldId id="261" r:id="rId7"/>
    <p:sldId id="265" r:id="rId8"/>
    <p:sldId id="262" r:id="rId9"/>
    <p:sldId id="263" r:id="rId10"/>
    <p:sldId id="272" r:id="rId11"/>
    <p:sldId id="273" r:id="rId12"/>
    <p:sldId id="274" r:id="rId13"/>
    <p:sldId id="275" r:id="rId14"/>
    <p:sldId id="276" r:id="rId15"/>
    <p:sldId id="277" r:id="rId16"/>
    <p:sldId id="278" r:id="rId17"/>
    <p:sldId id="264" r:id="rId18"/>
    <p:sldId id="279" r:id="rId19"/>
    <p:sldId id="280" r:id="rId20"/>
    <p:sldId id="271" r:id="rId21"/>
    <p:sldId id="270" r:id="rId22"/>
    <p:sldId id="281" r:id="rId23"/>
    <p:sldId id="282" r:id="rId24"/>
    <p:sldId id="283" r:id="rId25"/>
    <p:sldId id="284" r:id="rId26"/>
    <p:sldId id="266" r:id="rId27"/>
    <p:sldId id="267" r:id="rId28"/>
    <p:sldId id="268" r:id="rId29"/>
    <p:sldId id="269"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BC6652A-7079-4976-9502-552051D9BD82}" v="60" dt="2024-07-29T03:41:14.14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2"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F5E299-25AE-4389-9BEE-90EF9511E79A}" type="datetimeFigureOut">
              <a:rPr lang="en-US" smtClean="0"/>
              <a:t>10/17/2024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3D6D706-4B77-46A0-81A2-CC98EA177F54}" type="slidenum">
              <a:rPr lang="en-US" smtClean="0"/>
              <a:t>‹#›</a:t>
            </a:fld>
            <a:endParaRPr lang="en-US"/>
          </a:p>
        </p:txBody>
      </p:sp>
    </p:spTree>
    <p:extLst>
      <p:ext uri="{BB962C8B-B14F-4D97-AF65-F5344CB8AC3E}">
        <p14:creationId xmlns:p14="http://schemas.microsoft.com/office/powerpoint/2010/main" val="10349842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10/17/2024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10/17/2024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10/17/2024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10/17/2024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10/17/2024</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2.xml"/><Relationship Id="rId4" Type="http://schemas.openxmlformats.org/officeDocument/2006/relationships/image" Target="../media/image9.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F8D90-9382-E57E-74F2-200ABB45588E}"/>
              </a:ext>
            </a:extLst>
          </p:cNvPr>
          <p:cNvSpPr>
            <a:spLocks noGrp="1"/>
          </p:cNvSpPr>
          <p:nvPr>
            <p:ph type="ctrTitle"/>
          </p:nvPr>
        </p:nvSpPr>
        <p:spPr>
          <a:xfrm>
            <a:off x="2057400" y="195943"/>
            <a:ext cx="10081758" cy="2262781"/>
          </a:xfrm>
        </p:spPr>
        <p:txBody>
          <a:bodyPr>
            <a:noAutofit/>
          </a:bodyPr>
          <a:lstStyle/>
          <a:p>
            <a:r>
              <a:rPr lang="en-US" sz="4000" dirty="0">
                <a:latin typeface="Times New Roman" panose="02020603050405020304" pitchFamily="18" charset="0"/>
                <a:cs typeface="Times New Roman" panose="02020603050405020304" pitchFamily="18" charset="0"/>
              </a:rPr>
              <a:t>IMPLEMENTATION OF DATA ANALYTICS IN PYTHON PROGRAMMING LEARNING ASSISTANCE SYSTEM</a:t>
            </a:r>
          </a:p>
        </p:txBody>
      </p:sp>
      <p:sp>
        <p:nvSpPr>
          <p:cNvPr id="3" name="Subtitle 2">
            <a:extLst>
              <a:ext uri="{FF2B5EF4-FFF2-40B4-BE49-F238E27FC236}">
                <a16:creationId xmlns:a16="http://schemas.microsoft.com/office/drawing/2014/main" id="{B59B0C5D-93FD-FCA8-5798-7CE5D32CD277}"/>
              </a:ext>
            </a:extLst>
          </p:cNvPr>
          <p:cNvSpPr>
            <a:spLocks noGrp="1"/>
          </p:cNvSpPr>
          <p:nvPr>
            <p:ph type="subTitle" idx="1"/>
          </p:nvPr>
        </p:nvSpPr>
        <p:spPr>
          <a:xfrm>
            <a:off x="2057400" y="3748681"/>
            <a:ext cx="9447212" cy="3974733"/>
          </a:xfrm>
        </p:spPr>
        <p:txBody>
          <a:bodyPr>
            <a:normAutofit/>
          </a:bodyPr>
          <a:lstStyle/>
          <a:p>
            <a:r>
              <a:rPr lang="en-US" dirty="0"/>
              <a:t>By </a:t>
            </a:r>
          </a:p>
          <a:p>
            <a:r>
              <a:rPr lang="en-US" b="1" dirty="0"/>
              <a:t>Noora Aulia Hidayat</a:t>
            </a:r>
          </a:p>
          <a:p>
            <a:r>
              <a:rPr lang="en-US" b="1" dirty="0"/>
              <a:t>NIM. 2041720046</a:t>
            </a:r>
          </a:p>
          <a:p>
            <a:endParaRPr lang="en-US" b="1" dirty="0"/>
          </a:p>
          <a:p>
            <a:r>
              <a:rPr lang="en-US" b="1" dirty="0"/>
              <a:t>Supervisor:</a:t>
            </a:r>
          </a:p>
          <a:p>
            <a:pPr marL="342900" indent="-342900">
              <a:buAutoNum type="arabicPeriod"/>
            </a:pPr>
            <a:r>
              <a:rPr lang="en-US" b="1" dirty="0"/>
              <a:t>Yan </a:t>
            </a:r>
            <a:r>
              <a:rPr lang="en-US" b="1" dirty="0" err="1"/>
              <a:t>Watequlis</a:t>
            </a:r>
            <a:r>
              <a:rPr lang="en-US" b="1" dirty="0"/>
              <a:t> </a:t>
            </a:r>
            <a:r>
              <a:rPr lang="en-US" b="1" dirty="0" err="1"/>
              <a:t>Syaifudin</a:t>
            </a:r>
            <a:r>
              <a:rPr lang="en-US" b="1" dirty="0"/>
              <a:t>, ST., M.MT., Ph.D.</a:t>
            </a:r>
          </a:p>
          <a:p>
            <a:pPr marL="342900" indent="-342900">
              <a:buAutoNum type="arabicPeriod"/>
            </a:pPr>
            <a:r>
              <a:rPr lang="en-US" b="1" dirty="0"/>
              <a:t>Retno Damayanti, </a:t>
            </a:r>
            <a:r>
              <a:rPr lang="en-US" b="1" dirty="0" err="1"/>
              <a:t>S.Pd</a:t>
            </a:r>
            <a:r>
              <a:rPr lang="en-US" b="1" dirty="0"/>
              <a:t>., M.T.</a:t>
            </a:r>
          </a:p>
          <a:p>
            <a:endParaRPr lang="en-US" dirty="0"/>
          </a:p>
        </p:txBody>
      </p:sp>
    </p:spTree>
    <p:extLst>
      <p:ext uri="{BB962C8B-B14F-4D97-AF65-F5344CB8AC3E}">
        <p14:creationId xmlns:p14="http://schemas.microsoft.com/office/powerpoint/2010/main" val="16616940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DA924-B708-6D79-60BF-0B8277A9C3AF}"/>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8ECEDE7B-4EE4-6869-63E8-34373C90C6E8}"/>
              </a:ext>
            </a:extLst>
          </p:cNvPr>
          <p:cNvSpPr>
            <a:spLocks noGrp="1"/>
          </p:cNvSpPr>
          <p:nvPr>
            <p:ph idx="1"/>
          </p:nvPr>
        </p:nvSpPr>
        <p:spPr/>
        <p:txBody>
          <a:bodyPr>
            <a:normAutofit/>
          </a:bodyPr>
          <a:lstStyle/>
          <a:p>
            <a:pPr marL="75565" marR="24130" indent="0" algn="just">
              <a:spcAft>
                <a:spcPts val="0"/>
              </a:spcAft>
              <a:buNone/>
            </a:pPr>
            <a:r>
              <a:rPr lang="en-US" dirty="0">
                <a:latin typeface="Times New Roman" panose="02020603050405020304" pitchFamily="18" charset="0"/>
                <a:ea typeface="Times New Roman" panose="02020603050405020304" pitchFamily="18" charset="0"/>
              </a:rPr>
              <a:t>T</a:t>
            </a:r>
            <a:r>
              <a:rPr lang="en-US" dirty="0">
                <a:effectLst/>
                <a:latin typeface="Times New Roman" panose="02020603050405020304" pitchFamily="18" charset="0"/>
                <a:ea typeface="Times New Roman" panose="02020603050405020304" pitchFamily="18" charset="0"/>
              </a:rPr>
              <a:t>he demand for Data Analytics in the business world is increasing. In 2023, there were 1,072 job postings related to the most sought-after skills, techniques, and degrees, as well as the current job market conditions on LinkedIn (</a:t>
            </a:r>
            <a:r>
              <a:rPr lang="en-US" dirty="0" err="1">
                <a:effectLst/>
                <a:latin typeface="Times New Roman" panose="02020603050405020304" pitchFamily="18" charset="0"/>
                <a:ea typeface="Times New Roman" panose="02020603050405020304" pitchFamily="18" charset="0"/>
              </a:rPr>
              <a:t>Yosifova</a:t>
            </a:r>
            <a:r>
              <a:rPr lang="en-US" dirty="0">
                <a:effectLst/>
                <a:latin typeface="Times New Roman" panose="02020603050405020304" pitchFamily="18" charset="0"/>
                <a:ea typeface="Times New Roman" panose="02020603050405020304" pitchFamily="18" charset="0"/>
              </a:rPr>
              <a:t>, 2023). </a:t>
            </a:r>
          </a:p>
          <a:p>
            <a:pPr marL="75565" marR="24130" indent="0" algn="just">
              <a:spcAft>
                <a:spcPts val="0"/>
              </a:spcAft>
              <a:buNone/>
            </a:pPr>
            <a:endParaRPr lang="en-US" dirty="0">
              <a:effectLst/>
              <a:latin typeface="Times New Roman" panose="02020603050405020304" pitchFamily="18" charset="0"/>
              <a:ea typeface="Times New Roman" panose="02020603050405020304" pitchFamily="18" charset="0"/>
            </a:endParaRPr>
          </a:p>
          <a:p>
            <a:pPr marL="0" indent="0">
              <a:buNone/>
            </a:pPr>
            <a:r>
              <a:rPr lang="en-US" sz="1800" b="0" i="0" u="none" strike="noStrike" baseline="0" dirty="0">
                <a:solidFill>
                  <a:srgbClr val="000000"/>
                </a:solidFill>
                <a:latin typeface="Times New Roman" panose="02020603050405020304" pitchFamily="18" charset="0"/>
              </a:rPr>
              <a:t>In programming learning without validation, students find it difficult to measure how well they understand the material. </a:t>
            </a:r>
            <a:r>
              <a:rPr lang="en-US" sz="1800" b="0" i="0" u="none" strike="noStrike" baseline="0" dirty="0">
                <a:solidFill>
                  <a:srgbClr val="000000"/>
                </a:solidFill>
                <a:latin typeface="Times New Roman" panose="02020603050405020304" pitchFamily="18" charset="0"/>
                <a:cs typeface="Times New Roman" panose="02020603050405020304" pitchFamily="18" charset="0"/>
              </a:rPr>
              <a:t>Similarly, identifying errors and finding mistakes.</a:t>
            </a:r>
          </a:p>
          <a:p>
            <a:pPr marL="0" indent="0">
              <a:buNone/>
            </a:pPr>
            <a:endParaRPr lang="en-US" sz="1800" b="0" i="0" u="none" strike="noStrike" baseline="0" dirty="0">
              <a:solidFill>
                <a:srgbClr val="000000"/>
              </a:solidFill>
              <a:latin typeface="Times New Roman" panose="02020603050405020304" pitchFamily="18" charset="0"/>
              <a:cs typeface="Times New Roman" panose="02020603050405020304" pitchFamily="18" charset="0"/>
            </a:endParaRPr>
          </a:p>
          <a:p>
            <a:pPr marL="0" indent="0">
              <a:buNone/>
            </a:pPr>
            <a:r>
              <a:rPr lang="en-US" sz="1800" b="0" i="0" u="none" strike="noStrike" baseline="0" dirty="0">
                <a:solidFill>
                  <a:srgbClr val="000000"/>
                </a:solidFill>
                <a:latin typeface="Times New Roman" panose="02020603050405020304" pitchFamily="18" charset="0"/>
              </a:rPr>
              <a:t>To facilitate this, The lecturer have taken the initiative to develop a web-based learning platform equipped with automated code validation (</a:t>
            </a:r>
            <a:r>
              <a:rPr lang="en-US" sz="1800" b="0" i="0" u="none" strike="noStrike" baseline="0" dirty="0" err="1">
                <a:solidFill>
                  <a:srgbClr val="000000"/>
                </a:solidFill>
                <a:latin typeface="Times New Roman" panose="02020603050405020304" pitchFamily="18" charset="0"/>
              </a:rPr>
              <a:t>Watequlis</a:t>
            </a:r>
            <a:r>
              <a:rPr lang="en-US" sz="1800" b="0" i="0" u="none" strike="noStrike" baseline="0" dirty="0">
                <a:solidFill>
                  <a:srgbClr val="000000"/>
                </a:solidFill>
                <a:latin typeface="Times New Roman" panose="02020603050405020304" pitchFamily="18" charset="0"/>
              </a:rPr>
              <a:t> </a:t>
            </a:r>
            <a:r>
              <a:rPr lang="en-US" sz="1800" b="0" i="0" u="none" strike="noStrike" baseline="0" dirty="0" err="1">
                <a:solidFill>
                  <a:srgbClr val="000000"/>
                </a:solidFill>
                <a:latin typeface="Times New Roman" panose="02020603050405020304" pitchFamily="18" charset="0"/>
              </a:rPr>
              <a:t>Syaifudin</a:t>
            </a:r>
            <a:r>
              <a:rPr lang="en-US" sz="1800" b="0" i="0" u="none" strike="noStrike" baseline="0" dirty="0">
                <a:solidFill>
                  <a:srgbClr val="000000"/>
                </a:solidFill>
                <a:latin typeface="Times New Roman" panose="02020603050405020304" pitchFamily="18" charset="0"/>
              </a:rPr>
              <a:t>, 2021). </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585457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B4578-C5BD-9E1A-BD8E-FC03374D5A43}"/>
              </a:ext>
            </a:extLst>
          </p:cNvPr>
          <p:cNvSpPr>
            <a:spLocks noGrp="1"/>
          </p:cNvSpPr>
          <p:nvPr>
            <p:ph type="title"/>
          </p:nvPr>
        </p:nvSpPr>
        <p:spPr/>
        <p:txBody>
          <a:bodyPr/>
          <a:lstStyle/>
          <a:p>
            <a:r>
              <a:rPr lang="en-US" dirty="0"/>
              <a:t>Research problem</a:t>
            </a:r>
          </a:p>
        </p:txBody>
      </p:sp>
      <p:sp>
        <p:nvSpPr>
          <p:cNvPr id="3" name="Content Placeholder 2">
            <a:extLst>
              <a:ext uri="{FF2B5EF4-FFF2-40B4-BE49-F238E27FC236}">
                <a16:creationId xmlns:a16="http://schemas.microsoft.com/office/drawing/2014/main" id="{06B0167F-A664-E675-946D-5AA470DCEED9}"/>
              </a:ext>
            </a:extLst>
          </p:cNvPr>
          <p:cNvSpPr>
            <a:spLocks noGrp="1"/>
          </p:cNvSpPr>
          <p:nvPr>
            <p:ph idx="1"/>
          </p:nvPr>
        </p:nvSpPr>
        <p:spPr>
          <a:xfrm>
            <a:off x="2358882" y="1540189"/>
            <a:ext cx="8915400" cy="1888811"/>
          </a:xfrm>
        </p:spPr>
        <p:txBody>
          <a:bodyPr/>
          <a:lstStyle/>
          <a:p>
            <a:pPr marL="342900" lvl="0" indent="-342900" algn="just">
              <a:lnSpc>
                <a:spcPct val="150000"/>
              </a:lnSpc>
              <a:buFont typeface="+mj-lt"/>
              <a:buAutoNum type="arabicPeriod"/>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How to measure the level of understanding of students in the Python Assistance System for Data Analytics Learning website?</a:t>
            </a:r>
          </a:p>
          <a:p>
            <a:pPr marL="342900" lvl="0" indent="-342900" algn="just">
              <a:lnSpc>
                <a:spcPct val="150000"/>
              </a:lnSpc>
              <a:buFont typeface="+mj-lt"/>
              <a:buAutoNum type="arabicPeriod"/>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How can this website assist students in self-learning Python programming for Data Analytics?</a:t>
            </a:r>
          </a:p>
        </p:txBody>
      </p:sp>
      <p:sp>
        <p:nvSpPr>
          <p:cNvPr id="5" name="Title 1">
            <a:extLst>
              <a:ext uri="{FF2B5EF4-FFF2-40B4-BE49-F238E27FC236}">
                <a16:creationId xmlns:a16="http://schemas.microsoft.com/office/drawing/2014/main" id="{E8A9B727-028F-2721-7A84-A0811825FB85}"/>
              </a:ext>
            </a:extLst>
          </p:cNvPr>
          <p:cNvSpPr txBox="1">
            <a:spLocks/>
          </p:cNvSpPr>
          <p:nvPr/>
        </p:nvSpPr>
        <p:spPr>
          <a:xfrm>
            <a:off x="2362595" y="3429000"/>
            <a:ext cx="8911687" cy="128089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Objectives of the Research </a:t>
            </a:r>
          </a:p>
        </p:txBody>
      </p:sp>
      <p:sp>
        <p:nvSpPr>
          <p:cNvPr id="7" name="TextBox 6">
            <a:extLst>
              <a:ext uri="{FF2B5EF4-FFF2-40B4-BE49-F238E27FC236}">
                <a16:creationId xmlns:a16="http://schemas.microsoft.com/office/drawing/2014/main" id="{FE2FC218-A1BB-5A31-C05B-783BD7E29E83}"/>
              </a:ext>
            </a:extLst>
          </p:cNvPr>
          <p:cNvSpPr txBox="1"/>
          <p:nvPr/>
        </p:nvSpPr>
        <p:spPr>
          <a:xfrm>
            <a:off x="2358882" y="4329834"/>
            <a:ext cx="8588829" cy="1200329"/>
          </a:xfrm>
          <a:prstGeom prst="rect">
            <a:avLst/>
          </a:prstGeom>
          <a:noFill/>
        </p:spPr>
        <p:txBody>
          <a:bodyPr wrap="square" rtlCol="0">
            <a:spAutoFit/>
          </a:bodyPr>
          <a:lstStyle/>
          <a:p>
            <a:pPr marL="342900" lvl="0" indent="-342900" algn="just">
              <a:lnSpc>
                <a:spcPct val="150000"/>
              </a:lnSpc>
              <a:buFont typeface="+mj-lt"/>
              <a:buAutoNum type="arabicPeriod"/>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Implementing </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Data Analytics Learning in Python Programming Assistance System</a:t>
            </a:r>
          </a:p>
          <a:p>
            <a:pPr marL="342900" lvl="0" indent="-342900" algn="just">
              <a:lnSpc>
                <a:spcPct val="150000"/>
              </a:lnSpc>
              <a:buFont typeface="+mj-lt"/>
              <a:buAutoNum type="arabicPeriod"/>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Assisting students in independently learning Python programming for Data Analytics.</a:t>
            </a:r>
          </a:p>
          <a:p>
            <a:endParaRPr lang="en-US" dirty="0"/>
          </a:p>
        </p:txBody>
      </p:sp>
    </p:spTree>
    <p:extLst>
      <p:ext uri="{BB962C8B-B14F-4D97-AF65-F5344CB8AC3E}">
        <p14:creationId xmlns:p14="http://schemas.microsoft.com/office/powerpoint/2010/main" val="17307455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CBCCC-12F0-E3F0-00C5-5D09C04BE189}"/>
              </a:ext>
            </a:extLst>
          </p:cNvPr>
          <p:cNvSpPr>
            <a:spLocks noGrp="1"/>
          </p:cNvSpPr>
          <p:nvPr>
            <p:ph type="title"/>
          </p:nvPr>
        </p:nvSpPr>
        <p:spPr/>
        <p:txBody>
          <a:bodyPr/>
          <a:lstStyle/>
          <a:p>
            <a:r>
              <a:rPr lang="en-US" dirty="0" err="1"/>
              <a:t>Scoup</a:t>
            </a:r>
            <a:r>
              <a:rPr lang="en-US" dirty="0"/>
              <a:t> of Research</a:t>
            </a:r>
          </a:p>
        </p:txBody>
      </p:sp>
      <p:sp>
        <p:nvSpPr>
          <p:cNvPr id="3" name="Content Placeholder 2">
            <a:extLst>
              <a:ext uri="{FF2B5EF4-FFF2-40B4-BE49-F238E27FC236}">
                <a16:creationId xmlns:a16="http://schemas.microsoft.com/office/drawing/2014/main" id="{A546AB28-20C7-4273-C91E-8B6821299FB4}"/>
              </a:ext>
            </a:extLst>
          </p:cNvPr>
          <p:cNvSpPr>
            <a:spLocks noGrp="1"/>
          </p:cNvSpPr>
          <p:nvPr>
            <p:ph idx="1"/>
          </p:nvPr>
        </p:nvSpPr>
        <p:spPr/>
        <p:txBody>
          <a:bodyPr/>
          <a:lstStyle/>
          <a:p>
            <a:pPr marL="342900" lvl="0" indent="-342900" algn="just">
              <a:lnSpc>
                <a:spcPct val="150000"/>
              </a:lnSpc>
              <a:buFont typeface="+mj-lt"/>
              <a:buAutoNum type="arabicPeriod"/>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Learning platform based on website</a:t>
            </a:r>
          </a:p>
          <a:p>
            <a:pPr marL="342900" lvl="0" indent="-342900" algn="just">
              <a:lnSpc>
                <a:spcPct val="150000"/>
              </a:lnSpc>
              <a:buFont typeface="+mj-lt"/>
              <a:buAutoNum type="arabicPeriod"/>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The platform using Google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Colaboratory</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50000"/>
              </a:lnSpc>
              <a:buFont typeface="+mj-lt"/>
              <a:buAutoNum type="arabicPeriod"/>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Users are students of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Politeknik</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Negeri Malang</a:t>
            </a:r>
          </a:p>
          <a:p>
            <a:pPr marL="342900" lvl="0" indent="-342900" algn="just">
              <a:lnSpc>
                <a:spcPct val="150000"/>
              </a:lnSpc>
              <a:buFont typeface="+mj-lt"/>
              <a:buAutoNum type="arabicPeriod"/>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Utilizing the Python programming languages</a:t>
            </a:r>
          </a:p>
          <a:p>
            <a:pPr marL="342900" lvl="0" indent="-342900" algn="just">
              <a:lnSpc>
                <a:spcPct val="150000"/>
              </a:lnSpc>
              <a:buFont typeface="+mj-lt"/>
              <a:buAutoNum type="arabicPeriod"/>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Learning materials related to Data Analytics include load data, data cleaning, data manipulation, data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data</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visualization.</a:t>
            </a:r>
          </a:p>
        </p:txBody>
      </p:sp>
    </p:spTree>
    <p:extLst>
      <p:ext uri="{BB962C8B-B14F-4D97-AF65-F5344CB8AC3E}">
        <p14:creationId xmlns:p14="http://schemas.microsoft.com/office/powerpoint/2010/main" val="26599518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31650-CDA8-6388-F02E-F568A5FCD909}"/>
              </a:ext>
            </a:extLst>
          </p:cNvPr>
          <p:cNvSpPr>
            <a:spLocks noGrp="1"/>
          </p:cNvSpPr>
          <p:nvPr>
            <p:ph type="title"/>
          </p:nvPr>
        </p:nvSpPr>
        <p:spPr/>
        <p:txBody>
          <a:bodyPr/>
          <a:lstStyle/>
          <a:p>
            <a:r>
              <a:rPr lang="en-US" dirty="0"/>
              <a:t>Previous Research</a:t>
            </a:r>
          </a:p>
        </p:txBody>
      </p:sp>
      <p:sp>
        <p:nvSpPr>
          <p:cNvPr id="3" name="Content Placeholder 2">
            <a:extLst>
              <a:ext uri="{FF2B5EF4-FFF2-40B4-BE49-F238E27FC236}">
                <a16:creationId xmlns:a16="http://schemas.microsoft.com/office/drawing/2014/main" id="{2EB2C14D-451A-B0B0-CA38-D501FFEE31D7}"/>
              </a:ext>
            </a:extLst>
          </p:cNvPr>
          <p:cNvSpPr>
            <a:spLocks noGrp="1"/>
          </p:cNvSpPr>
          <p:nvPr>
            <p:ph idx="1"/>
          </p:nvPr>
        </p:nvSpPr>
        <p:spPr/>
        <p:txBody>
          <a:bodyPr>
            <a:normAutofit lnSpcReduction="10000"/>
          </a:bodyPr>
          <a:lstStyle/>
          <a:p>
            <a:r>
              <a:rPr lang="en-US" sz="1800" dirty="0">
                <a:effectLst/>
                <a:latin typeface="Times New Roman" panose="02020603050405020304" pitchFamily="18" charset="0"/>
                <a:ea typeface="Times New Roman" panose="02020603050405020304" pitchFamily="18" charset="0"/>
              </a:rPr>
              <a:t>the </a:t>
            </a:r>
            <a:r>
              <a:rPr lang="en-US" sz="1800" dirty="0">
                <a:effectLst/>
                <a:highlight>
                  <a:srgbClr val="FFFF00"/>
                </a:highlight>
                <a:latin typeface="Times New Roman" panose="02020603050405020304" pitchFamily="18" charset="0"/>
                <a:ea typeface="Times New Roman" panose="02020603050405020304" pitchFamily="18" charset="0"/>
              </a:rPr>
              <a:t>Implementation of Basic Programming Learning in Python</a:t>
            </a:r>
            <a:r>
              <a:rPr lang="en-US" sz="1800" dirty="0">
                <a:effectLst/>
                <a:latin typeface="Times New Roman" panose="02020603050405020304" pitchFamily="18" charset="0"/>
                <a:ea typeface="Times New Roman" panose="02020603050405020304" pitchFamily="18" charset="0"/>
              </a:rPr>
              <a:t>. This research is based on a website for easy access. The system is designed to facilitate students in </a:t>
            </a:r>
            <a:r>
              <a:rPr lang="en-US" sz="1800" dirty="0">
                <a:effectLst/>
                <a:highlight>
                  <a:srgbClr val="FFFF00"/>
                </a:highlight>
                <a:latin typeface="Times New Roman" panose="02020603050405020304" pitchFamily="18" charset="0"/>
                <a:ea typeface="Times New Roman" panose="02020603050405020304" pitchFamily="18" charset="0"/>
              </a:rPr>
              <a:t>independently learning </a:t>
            </a:r>
            <a:r>
              <a:rPr lang="en-US" sz="1800" dirty="0">
                <a:effectLst/>
                <a:latin typeface="Times New Roman" panose="02020603050405020304" pitchFamily="18" charset="0"/>
                <a:ea typeface="Times New Roman" panose="02020603050405020304" pitchFamily="18" charset="0"/>
              </a:rPr>
              <a:t>the basics of Python programming. User-inputted code will be evaluated using </a:t>
            </a:r>
            <a:r>
              <a:rPr lang="en-US" sz="1800" dirty="0" err="1">
                <a:effectLst/>
                <a:highlight>
                  <a:srgbClr val="FFFF00"/>
                </a:highlight>
                <a:latin typeface="Times New Roman" panose="02020603050405020304" pitchFamily="18" charset="0"/>
                <a:ea typeface="Times New Roman" panose="02020603050405020304" pitchFamily="18" charset="0"/>
              </a:rPr>
              <a:t>Codewars</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Yulvarisma</a:t>
            </a:r>
            <a:r>
              <a:rPr lang="en-US" sz="1800" dirty="0">
                <a:effectLst/>
                <a:latin typeface="Times New Roman" panose="02020603050405020304" pitchFamily="18" charset="0"/>
                <a:ea typeface="Times New Roman" panose="02020603050405020304" pitchFamily="18" charset="0"/>
              </a:rPr>
              <a:t>, 2022), </a:t>
            </a:r>
          </a:p>
          <a:p>
            <a:r>
              <a:rPr lang="en-US" sz="1800" dirty="0">
                <a:effectLst/>
                <a:highlight>
                  <a:srgbClr val="FFFF00"/>
                </a:highlight>
                <a:latin typeface="Times New Roman" panose="02020603050405020304" pitchFamily="18" charset="0"/>
                <a:ea typeface="Times New Roman" panose="02020603050405020304" pitchFamily="18" charset="0"/>
              </a:rPr>
              <a:t>Python Programming Learning Assistance System </a:t>
            </a:r>
            <a:r>
              <a:rPr lang="en-US" sz="1800" dirty="0">
                <a:effectLst/>
                <a:latin typeface="Times New Roman" panose="02020603050405020304" pitchFamily="18" charset="0"/>
                <a:ea typeface="Times New Roman" panose="02020603050405020304" pitchFamily="18" charset="0"/>
              </a:rPr>
              <a:t>(PYPLAS) is developed to assist students in learning </a:t>
            </a:r>
            <a:r>
              <a:rPr lang="en-US" sz="1800" dirty="0">
                <a:effectLst/>
                <a:highlight>
                  <a:srgbClr val="FFFF00"/>
                </a:highlight>
                <a:latin typeface="Times New Roman" panose="02020603050405020304" pitchFamily="18" charset="0"/>
                <a:ea typeface="Times New Roman" panose="02020603050405020304" pitchFamily="18" charset="0"/>
              </a:rPr>
              <a:t>Python programming </a:t>
            </a:r>
            <a:r>
              <a:rPr lang="en-US" sz="1800" dirty="0">
                <a:effectLst/>
                <a:latin typeface="Times New Roman" panose="02020603050405020304" pitchFamily="18" charset="0"/>
                <a:ea typeface="Times New Roman" panose="02020603050405020304" pitchFamily="18" charset="0"/>
              </a:rPr>
              <a:t>and reduce the workload for university instructors. It provides </a:t>
            </a:r>
            <a:r>
              <a:rPr lang="en-US" sz="1800" dirty="0">
                <a:effectLst/>
                <a:highlight>
                  <a:srgbClr val="FFFF00"/>
                </a:highlight>
                <a:latin typeface="Times New Roman" panose="02020603050405020304" pitchFamily="18" charset="0"/>
                <a:ea typeface="Times New Roman" panose="02020603050405020304" pitchFamily="18" charset="0"/>
              </a:rPr>
              <a:t>fill-in-the-blank exercises </a:t>
            </a:r>
            <a:r>
              <a:rPr lang="en-US" sz="1800" dirty="0">
                <a:effectLst/>
                <a:latin typeface="Times New Roman" panose="02020603050405020304" pitchFamily="18" charset="0"/>
                <a:ea typeface="Times New Roman" panose="02020603050405020304" pitchFamily="18" charset="0"/>
              </a:rPr>
              <a:t>ranging from beginner to advanced levels, generated using a blank element selection algorithm.</a:t>
            </a:r>
          </a:p>
          <a:p>
            <a:r>
              <a:rPr lang="en-US" sz="1800" dirty="0">
                <a:effectLst/>
                <a:latin typeface="Times New Roman" panose="02020603050405020304" pitchFamily="18" charset="0"/>
                <a:ea typeface="Times New Roman" panose="02020603050405020304" pitchFamily="18" charset="0"/>
              </a:rPr>
              <a:t>According to a publication titled "Studying </a:t>
            </a:r>
            <a:r>
              <a:rPr lang="en-US" sz="1800" dirty="0">
                <a:effectLst/>
                <a:highlight>
                  <a:srgbClr val="FFFF00"/>
                </a:highlight>
                <a:latin typeface="Times New Roman" panose="02020603050405020304" pitchFamily="18" charset="0"/>
                <a:ea typeface="Times New Roman" panose="02020603050405020304" pitchFamily="18" charset="0"/>
              </a:rPr>
              <a:t>the Impact of Auto-Graders </a:t>
            </a:r>
            <a:r>
              <a:rPr lang="en-US" sz="1800" dirty="0">
                <a:effectLst/>
                <a:latin typeface="Times New Roman" panose="02020603050405020304" pitchFamily="18" charset="0"/>
                <a:ea typeface="Times New Roman" panose="02020603050405020304" pitchFamily="18" charset="0"/>
              </a:rPr>
              <a:t>Giving Immediate Feedback in Programming Assignments" compiled by (Mitra, 2023), while students use immediate input from an auto-grader, it does not discourage them from developing independent testing skills. Furthermore, feedback enables students, particularly those from underrepresented groups (such as women), to </a:t>
            </a:r>
            <a:r>
              <a:rPr lang="en-US" sz="1800" dirty="0">
                <a:effectLst/>
                <a:highlight>
                  <a:srgbClr val="FFFF00"/>
                </a:highlight>
                <a:latin typeface="Times New Roman" panose="02020603050405020304" pitchFamily="18" charset="0"/>
                <a:ea typeface="Times New Roman" panose="02020603050405020304" pitchFamily="18" charset="0"/>
              </a:rPr>
              <a:t>learn more successfully and confidently</a:t>
            </a:r>
            <a:r>
              <a:rPr lang="en-US" sz="1800" dirty="0">
                <a:effectLst/>
                <a:latin typeface="Times New Roman" panose="02020603050405020304" pitchFamily="18" charset="0"/>
                <a:ea typeface="Times New Roman" panose="02020603050405020304" pitchFamily="18" charset="0"/>
              </a:rPr>
              <a:t>.</a:t>
            </a:r>
          </a:p>
          <a:p>
            <a:endParaRPr lang="en-US" sz="1800" dirty="0">
              <a:effectLst/>
              <a:latin typeface="Times New Roman" panose="02020603050405020304" pitchFamily="18" charset="0"/>
              <a:ea typeface="Times New Roman" panose="02020603050405020304" pitchFamily="18" charset="0"/>
            </a:endParaRPr>
          </a:p>
          <a:p>
            <a:endParaRPr lang="en-US" sz="1800" dirty="0">
              <a:effectLst/>
              <a:latin typeface="Times New Roman" panose="02020603050405020304" pitchFamily="18" charset="0"/>
              <a:ea typeface="Times New Roman" panose="02020603050405020304" pitchFamily="18" charset="0"/>
            </a:endParaRPr>
          </a:p>
          <a:p>
            <a:endParaRPr lang="en-US" sz="1800" dirty="0">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13324788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2EF18-A006-99DE-DF48-C236264BC911}"/>
              </a:ext>
            </a:extLst>
          </p:cNvPr>
          <p:cNvSpPr>
            <a:spLocks noGrp="1"/>
          </p:cNvSpPr>
          <p:nvPr>
            <p:ph type="title"/>
          </p:nvPr>
        </p:nvSpPr>
        <p:spPr/>
        <p:txBody>
          <a:bodyPr/>
          <a:lstStyle/>
          <a:p>
            <a:r>
              <a:rPr lang="en-US" dirty="0"/>
              <a:t>RESEARCH METHODOLOGY</a:t>
            </a:r>
          </a:p>
        </p:txBody>
      </p:sp>
      <p:sp>
        <p:nvSpPr>
          <p:cNvPr id="3" name="Content Placeholder 2">
            <a:extLst>
              <a:ext uri="{FF2B5EF4-FFF2-40B4-BE49-F238E27FC236}">
                <a16:creationId xmlns:a16="http://schemas.microsoft.com/office/drawing/2014/main" id="{98C2DD12-AAEC-DA12-8632-7F3A302D815A}"/>
              </a:ext>
            </a:extLst>
          </p:cNvPr>
          <p:cNvSpPr>
            <a:spLocks noGrp="1"/>
          </p:cNvSpPr>
          <p:nvPr>
            <p:ph idx="1"/>
          </p:nvPr>
        </p:nvSpPr>
        <p:spPr>
          <a:xfrm>
            <a:off x="2153265" y="1386348"/>
            <a:ext cx="9351347" cy="4524874"/>
          </a:xfrm>
        </p:spPr>
        <p:txBody>
          <a:bodyPr>
            <a:normAutofit/>
          </a:bodyPr>
          <a:lstStyle/>
          <a:p>
            <a:pPr marL="0" lvl="0" indent="0" algn="just" fontAlgn="base">
              <a:lnSpc>
                <a:spcPct val="150000"/>
              </a:lnSpc>
              <a:spcBef>
                <a:spcPts val="300"/>
              </a:spcBef>
              <a:buNone/>
            </a:pPr>
            <a:r>
              <a:rPr lang="en-US" sz="1800" b="1" i="0" u="none" strike="noStrike" baseline="0" dirty="0">
                <a:solidFill>
                  <a:srgbClr val="000000"/>
                </a:solidFill>
                <a:latin typeface="Times New Roman" panose="02020603050405020304" pitchFamily="18" charset="0"/>
              </a:rPr>
              <a:t>Time and  Place: </a:t>
            </a:r>
            <a:r>
              <a:rPr lang="en-US" sz="1800" b="0" i="0" u="none" strike="noStrike" baseline="0" dirty="0">
                <a:solidFill>
                  <a:srgbClr val="000000"/>
                </a:solidFill>
                <a:latin typeface="Times New Roman" panose="02020603050405020304" pitchFamily="18" charset="0"/>
              </a:rPr>
              <a:t>conducted at the State Polytechnic of Malang for 3 months, from April 2024 to July 2024. </a:t>
            </a:r>
          </a:p>
          <a:p>
            <a:pPr marL="0" lvl="0" indent="0" algn="just" fontAlgn="base">
              <a:lnSpc>
                <a:spcPct val="150000"/>
              </a:lnSpc>
              <a:spcBef>
                <a:spcPts val="300"/>
              </a:spcBef>
              <a:buNone/>
            </a:pPr>
            <a:endParaRPr lang="en-US"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lvl="0" indent="0" algn="just" fontAlgn="base">
              <a:lnSpc>
                <a:spcPct val="150000"/>
              </a:lnSpc>
              <a:spcBef>
                <a:spcPts val="300"/>
              </a:spcBef>
              <a:buNone/>
            </a:pPr>
            <a:r>
              <a:rPr lang="en-US" b="1" u="none" strike="noStrike"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Data Collection Method:</a:t>
            </a:r>
          </a:p>
          <a:p>
            <a:pPr marL="0" lvl="0" indent="0" algn="just" fontAlgn="base">
              <a:lnSpc>
                <a:spcPct val="150000"/>
              </a:lnSpc>
              <a:spcBef>
                <a:spcPts val="300"/>
              </a:spcBef>
              <a:buNone/>
            </a:pP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Responden</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40 Students of Information Technology Major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Politeknik</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Negeri Malang</a:t>
            </a:r>
            <a:endParaRPr lang="en-US" u="none" strike="noStrike"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marL="0" lvl="0" indent="0" algn="just" fontAlgn="base">
              <a:lnSpc>
                <a:spcPct val="150000"/>
              </a:lnSpc>
              <a:spcBef>
                <a:spcPts val="300"/>
              </a:spcBef>
              <a:buNone/>
            </a:pPr>
            <a:r>
              <a:rPr lang="en-US"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Platform: -</a:t>
            </a:r>
            <a:r>
              <a:rPr lang="en-US"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Google </a:t>
            </a:r>
            <a:r>
              <a:rPr lang="en-US"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olaboratory</a:t>
            </a:r>
            <a:endPar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marL="0" lvl="0" indent="0" algn="just" fontAlgn="base">
              <a:lnSpc>
                <a:spcPct val="150000"/>
              </a:lnSpc>
              <a:spcBef>
                <a:spcPts val="300"/>
              </a:spcBef>
              <a:buNone/>
            </a:pPr>
            <a:r>
              <a:rPr lang="en-US" u="none" strike="noStrike"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Google Drive</a:t>
            </a:r>
          </a:p>
          <a:p>
            <a:pPr marL="0" lvl="0" indent="0" algn="just" fontAlgn="base">
              <a:lnSpc>
                <a:spcPct val="150000"/>
              </a:lnSpc>
              <a:spcBef>
                <a:spcPts val="300"/>
              </a:spcBef>
              <a:buNone/>
            </a:pP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 Google Forms</a:t>
            </a:r>
            <a:endParaRPr lang="en-US" u="none" strike="noStrike"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lvl="0" indent="0" algn="just" fontAlgn="base">
              <a:lnSpc>
                <a:spcPct val="150000"/>
              </a:lnSpc>
              <a:spcBef>
                <a:spcPts val="300"/>
              </a:spcBef>
              <a:buNone/>
            </a:pP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b="1" u="none" strike="noStrike"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449208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B7F80-28FD-FA7E-E84A-AA287143071D}"/>
              </a:ext>
            </a:extLst>
          </p:cNvPr>
          <p:cNvSpPr>
            <a:spLocks noGrp="1"/>
          </p:cNvSpPr>
          <p:nvPr>
            <p:ph type="title"/>
          </p:nvPr>
        </p:nvSpPr>
        <p:spPr/>
        <p:txBody>
          <a:bodyPr/>
          <a:lstStyle/>
          <a:p>
            <a:r>
              <a:rPr lang="en-US" dirty="0"/>
              <a:t>VOLUNTEERS DATA AND TESTING</a:t>
            </a:r>
          </a:p>
        </p:txBody>
      </p:sp>
      <p:sp>
        <p:nvSpPr>
          <p:cNvPr id="3" name="Content Placeholder 2">
            <a:extLst>
              <a:ext uri="{FF2B5EF4-FFF2-40B4-BE49-F238E27FC236}">
                <a16:creationId xmlns:a16="http://schemas.microsoft.com/office/drawing/2014/main" id="{1C3EB277-1A0B-761A-86A1-2FDE8B7BBA05}"/>
              </a:ext>
            </a:extLst>
          </p:cNvPr>
          <p:cNvSpPr>
            <a:spLocks noGrp="1"/>
          </p:cNvSpPr>
          <p:nvPr>
            <p:ph idx="1"/>
          </p:nvPr>
        </p:nvSpPr>
        <p:spPr>
          <a:xfrm>
            <a:off x="3887386" y="2611120"/>
            <a:ext cx="7617226" cy="3777622"/>
          </a:xfrm>
        </p:spPr>
        <p:txBody>
          <a:bodyPr/>
          <a:lstStyle/>
          <a:p>
            <a:pPr marL="0" indent="0">
              <a:buNone/>
            </a:pPr>
            <a:r>
              <a:rPr lang="en-US" dirty="0"/>
              <a:t>The total number of volunteers is </a:t>
            </a:r>
            <a:r>
              <a:rPr lang="en-US" b="1" dirty="0"/>
              <a:t>40 students</a:t>
            </a:r>
            <a:r>
              <a:rPr lang="en-US" dirty="0"/>
              <a:t> from the </a:t>
            </a:r>
            <a:r>
              <a:rPr lang="en-US" b="1" dirty="0"/>
              <a:t>Department of Information Technology</a:t>
            </a:r>
            <a:r>
              <a:rPr lang="en-US" dirty="0"/>
              <a:t> at </a:t>
            </a:r>
            <a:r>
              <a:rPr lang="en-US" dirty="0" err="1"/>
              <a:t>Politeknik</a:t>
            </a:r>
            <a:r>
              <a:rPr lang="en-US" dirty="0"/>
              <a:t> Negeri Malang.</a:t>
            </a:r>
          </a:p>
          <a:p>
            <a:pPr marL="0" indent="0">
              <a:buNone/>
            </a:pPr>
            <a:endParaRPr lang="en-US" dirty="0"/>
          </a:p>
          <a:p>
            <a:pPr marL="0" indent="0">
              <a:buNone/>
            </a:pPr>
            <a:endParaRPr lang="en-US" dirty="0"/>
          </a:p>
          <a:p>
            <a:pPr marL="0" indent="0">
              <a:buNone/>
            </a:pPr>
            <a:r>
              <a:rPr lang="en-US" dirty="0"/>
              <a:t>Testing Devices : Laptop or PC</a:t>
            </a:r>
          </a:p>
          <a:p>
            <a:pPr marL="0" indent="0">
              <a:buNone/>
            </a:pPr>
            <a:r>
              <a:rPr lang="en-US" dirty="0"/>
              <a:t>Testing Time       : 3 days</a:t>
            </a:r>
          </a:p>
        </p:txBody>
      </p:sp>
      <p:pic>
        <p:nvPicPr>
          <p:cNvPr id="4" name="Picture 3" descr="student(2)">
            <a:extLst>
              <a:ext uri="{FF2B5EF4-FFF2-40B4-BE49-F238E27FC236}">
                <a16:creationId xmlns:a16="http://schemas.microsoft.com/office/drawing/2014/main" id="{647472A3-C77F-B146-D5A9-3754E5577429}"/>
              </a:ext>
            </a:extLst>
          </p:cNvPr>
          <p:cNvPicPr>
            <a:picLocks noChangeAspect="1"/>
          </p:cNvPicPr>
          <p:nvPr/>
        </p:nvPicPr>
        <p:blipFill>
          <a:blip r:embed="rId2"/>
          <a:stretch>
            <a:fillRect/>
          </a:stretch>
        </p:blipFill>
        <p:spPr>
          <a:xfrm>
            <a:off x="3085944" y="2437954"/>
            <a:ext cx="659285" cy="659285"/>
          </a:xfrm>
          <a:prstGeom prst="rect">
            <a:avLst/>
          </a:prstGeom>
          <a:effectLst>
            <a:outerShdw blurRad="50800" dist="38100" dir="2700000" algn="tl" rotWithShape="0">
              <a:prstClr val="black">
                <a:alpha val="40000"/>
              </a:prstClr>
            </a:outerShdw>
          </a:effectLst>
        </p:spPr>
      </p:pic>
      <p:pic>
        <p:nvPicPr>
          <p:cNvPr id="5" name="Picture 4" descr="student(1)">
            <a:extLst>
              <a:ext uri="{FF2B5EF4-FFF2-40B4-BE49-F238E27FC236}">
                <a16:creationId xmlns:a16="http://schemas.microsoft.com/office/drawing/2014/main" id="{69A832B3-5441-DE1D-00C5-9FE430F337F1}"/>
              </a:ext>
            </a:extLst>
          </p:cNvPr>
          <p:cNvPicPr>
            <a:picLocks noChangeAspect="1"/>
          </p:cNvPicPr>
          <p:nvPr/>
        </p:nvPicPr>
        <p:blipFill>
          <a:blip r:embed="rId3"/>
          <a:stretch>
            <a:fillRect/>
          </a:stretch>
        </p:blipFill>
        <p:spPr>
          <a:xfrm>
            <a:off x="2648279" y="2437954"/>
            <a:ext cx="659285" cy="659285"/>
          </a:xfrm>
          <a:prstGeom prst="rect">
            <a:avLst/>
          </a:prstGeom>
          <a:effectLst>
            <a:outerShdw blurRad="50800" dist="38100" dir="2700000" algn="tl" rotWithShape="0">
              <a:prstClr val="black">
                <a:alpha val="40000"/>
              </a:prstClr>
            </a:outerShdw>
          </a:effectLst>
        </p:spPr>
      </p:pic>
      <p:pic>
        <p:nvPicPr>
          <p:cNvPr id="8" name="Picture 7">
            <a:extLst>
              <a:ext uri="{FF2B5EF4-FFF2-40B4-BE49-F238E27FC236}">
                <a16:creationId xmlns:a16="http://schemas.microsoft.com/office/drawing/2014/main" id="{32B87A33-1455-A0BC-9270-02FDE27A3175}"/>
              </a:ext>
            </a:extLst>
          </p:cNvPr>
          <p:cNvPicPr>
            <a:picLocks noChangeAspect="1"/>
          </p:cNvPicPr>
          <p:nvPr/>
        </p:nvPicPr>
        <p:blipFill rotWithShape="1">
          <a:blip r:embed="rId4"/>
          <a:srcRect l="13959" t="20666" r="27065" b="5151"/>
          <a:stretch/>
        </p:blipFill>
        <p:spPr>
          <a:xfrm>
            <a:off x="2592925" y="3898231"/>
            <a:ext cx="1116815" cy="1054770"/>
          </a:xfrm>
          <a:prstGeom prst="rect">
            <a:avLst/>
          </a:prstGeom>
        </p:spPr>
      </p:pic>
    </p:spTree>
    <p:extLst>
      <p:ext uri="{BB962C8B-B14F-4D97-AF65-F5344CB8AC3E}">
        <p14:creationId xmlns:p14="http://schemas.microsoft.com/office/powerpoint/2010/main" val="13816985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309B0-E6A4-99E1-3D9E-5FF25EC2AB50}"/>
              </a:ext>
            </a:extLst>
          </p:cNvPr>
          <p:cNvSpPr>
            <a:spLocks noGrp="1"/>
          </p:cNvSpPr>
          <p:nvPr>
            <p:ph type="title"/>
          </p:nvPr>
        </p:nvSpPr>
        <p:spPr/>
        <p:txBody>
          <a:bodyPr/>
          <a:lstStyle/>
          <a:p>
            <a:r>
              <a:rPr lang="en-US" dirty="0"/>
              <a:t>System Design </a:t>
            </a:r>
          </a:p>
        </p:txBody>
      </p:sp>
      <p:pic>
        <p:nvPicPr>
          <p:cNvPr id="5" name="Content Placeholder 4">
            <a:extLst>
              <a:ext uri="{FF2B5EF4-FFF2-40B4-BE49-F238E27FC236}">
                <a16:creationId xmlns:a16="http://schemas.microsoft.com/office/drawing/2014/main" id="{9B8C93E0-16A1-B6F5-D223-D8862C8DA91E}"/>
              </a:ext>
            </a:extLst>
          </p:cNvPr>
          <p:cNvPicPr>
            <a:picLocks noGrp="1" noChangeAspect="1"/>
          </p:cNvPicPr>
          <p:nvPr>
            <p:ph idx="1"/>
          </p:nvPr>
        </p:nvPicPr>
        <p:blipFill>
          <a:blip r:embed="rId2"/>
          <a:stretch>
            <a:fillRect/>
          </a:stretch>
        </p:blipFill>
        <p:spPr>
          <a:xfrm>
            <a:off x="3641558" y="2040462"/>
            <a:ext cx="7644362" cy="4633053"/>
          </a:xfrm>
        </p:spPr>
      </p:pic>
      <p:sp>
        <p:nvSpPr>
          <p:cNvPr id="6" name="TextBox 5">
            <a:extLst>
              <a:ext uri="{FF2B5EF4-FFF2-40B4-BE49-F238E27FC236}">
                <a16:creationId xmlns:a16="http://schemas.microsoft.com/office/drawing/2014/main" id="{7422E092-CFB1-338E-1A3A-C09CF3C34901}"/>
              </a:ext>
            </a:extLst>
          </p:cNvPr>
          <p:cNvSpPr txBox="1"/>
          <p:nvPr/>
        </p:nvSpPr>
        <p:spPr>
          <a:xfrm>
            <a:off x="2592925" y="1394131"/>
            <a:ext cx="8325852" cy="646331"/>
          </a:xfrm>
          <a:prstGeom prst="rect">
            <a:avLst/>
          </a:prstGeom>
          <a:noFill/>
        </p:spPr>
        <p:txBody>
          <a:bodyPr wrap="square" rtlCol="0">
            <a:spAutoFit/>
          </a:bodyPr>
          <a:lstStyle/>
          <a:p>
            <a:r>
              <a:rPr lang="en-US" sz="1800" b="0" i="0" u="none" strike="noStrike" baseline="0" dirty="0">
                <a:solidFill>
                  <a:srgbClr val="000000"/>
                </a:solidFill>
                <a:latin typeface="Times New Roman" panose="02020603050405020304" pitchFamily="18" charset="0"/>
              </a:rPr>
              <a:t>This research focuses on the application of Unit Testing using </a:t>
            </a:r>
            <a:r>
              <a:rPr lang="en-US" sz="1800" b="0" i="0" u="none" strike="noStrike" baseline="0" dirty="0" err="1">
                <a:solidFill>
                  <a:srgbClr val="000000"/>
                </a:solidFill>
                <a:latin typeface="Times New Roman" panose="02020603050405020304" pitchFamily="18" charset="0"/>
              </a:rPr>
              <a:t>Codewars_test</a:t>
            </a:r>
            <a:r>
              <a:rPr lang="en-US" sz="1800" b="0" i="0" u="none" strike="noStrike" baseline="0" dirty="0">
                <a:solidFill>
                  <a:srgbClr val="000000"/>
                </a:solidFill>
                <a:latin typeface="Times New Roman" panose="02020603050405020304" pitchFamily="18" charset="0"/>
              </a:rPr>
              <a:t> in the context of Data Analytics learning materials. </a:t>
            </a:r>
            <a:endParaRPr lang="en-US" dirty="0"/>
          </a:p>
        </p:txBody>
      </p:sp>
    </p:spTree>
    <p:extLst>
      <p:ext uri="{BB962C8B-B14F-4D97-AF65-F5344CB8AC3E}">
        <p14:creationId xmlns:p14="http://schemas.microsoft.com/office/powerpoint/2010/main" val="25580953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45B52-57FD-7B98-31EC-005603BD3BF4}"/>
              </a:ext>
            </a:extLst>
          </p:cNvPr>
          <p:cNvSpPr>
            <a:spLocks noGrp="1"/>
          </p:cNvSpPr>
          <p:nvPr>
            <p:ph type="title"/>
          </p:nvPr>
        </p:nvSpPr>
        <p:spPr/>
        <p:txBody>
          <a:bodyPr/>
          <a:lstStyle/>
          <a:p>
            <a:r>
              <a:rPr lang="en-US" dirty="0"/>
              <a:t>LEARNING MATERIALS</a:t>
            </a:r>
          </a:p>
        </p:txBody>
      </p:sp>
      <p:graphicFrame>
        <p:nvGraphicFramePr>
          <p:cNvPr id="7" name="Content Placeholder 6">
            <a:extLst>
              <a:ext uri="{FF2B5EF4-FFF2-40B4-BE49-F238E27FC236}">
                <a16:creationId xmlns:a16="http://schemas.microsoft.com/office/drawing/2014/main" id="{ABEDE4B5-440C-B097-47B4-FEADB38FDA00}"/>
              </a:ext>
            </a:extLst>
          </p:cNvPr>
          <p:cNvGraphicFramePr>
            <a:graphicFrameLocks noGrp="1"/>
          </p:cNvGraphicFramePr>
          <p:nvPr>
            <p:ph idx="1"/>
            <p:extLst>
              <p:ext uri="{D42A27DB-BD31-4B8C-83A1-F6EECF244321}">
                <p14:modId xmlns:p14="http://schemas.microsoft.com/office/powerpoint/2010/main" val="2760019681"/>
              </p:ext>
            </p:extLst>
          </p:nvPr>
        </p:nvGraphicFramePr>
        <p:xfrm>
          <a:off x="2091373" y="1534160"/>
          <a:ext cx="8915400" cy="5077206"/>
        </p:xfrm>
        <a:graphic>
          <a:graphicData uri="http://schemas.openxmlformats.org/drawingml/2006/table">
            <a:tbl>
              <a:tblPr firstRow="1" bandRow="1">
                <a:tableStyleId>{69012ECD-51FC-41F1-AA8D-1B2483CD663E}</a:tableStyleId>
              </a:tblPr>
              <a:tblGrid>
                <a:gridCol w="438467">
                  <a:extLst>
                    <a:ext uri="{9D8B030D-6E8A-4147-A177-3AD203B41FA5}">
                      <a16:colId xmlns:a16="http://schemas.microsoft.com/office/drawing/2014/main" val="3974246285"/>
                    </a:ext>
                  </a:extLst>
                </a:gridCol>
                <a:gridCol w="5505133">
                  <a:extLst>
                    <a:ext uri="{9D8B030D-6E8A-4147-A177-3AD203B41FA5}">
                      <a16:colId xmlns:a16="http://schemas.microsoft.com/office/drawing/2014/main" val="3615880868"/>
                    </a:ext>
                  </a:extLst>
                </a:gridCol>
                <a:gridCol w="2971800">
                  <a:extLst>
                    <a:ext uri="{9D8B030D-6E8A-4147-A177-3AD203B41FA5}">
                      <a16:colId xmlns:a16="http://schemas.microsoft.com/office/drawing/2014/main" val="3082774251"/>
                    </a:ext>
                  </a:extLst>
                </a:gridCol>
              </a:tblGrid>
              <a:tr h="370840">
                <a:tc>
                  <a:txBody>
                    <a:bodyPr/>
                    <a:lstStyle/>
                    <a:p>
                      <a:pPr marL="457200" indent="-457200" algn="ctr">
                        <a:lnSpc>
                          <a:spcPct val="150000"/>
                        </a:lnSpc>
                        <a:tabLst>
                          <a:tab pos="457200" algn="l"/>
                          <a:tab pos="457200" algn="l"/>
                        </a:tabLst>
                      </a:pPr>
                      <a:r>
                        <a:rPr lang="en-US" sz="1200" b="1" dirty="0">
                          <a:effectLst/>
                        </a:rPr>
                        <a:t>No</a:t>
                      </a:r>
                      <a:endParaRPr lang="en-US"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457200" indent="-457200" algn="ctr">
                        <a:lnSpc>
                          <a:spcPct val="150000"/>
                        </a:lnSpc>
                        <a:tabLst>
                          <a:tab pos="457200" algn="l"/>
                          <a:tab pos="457200" algn="l"/>
                        </a:tabLst>
                      </a:pPr>
                      <a:r>
                        <a:rPr lang="en-US" sz="1200" b="1" dirty="0">
                          <a:effectLst/>
                        </a:rPr>
                        <a:t>Experiment Name</a:t>
                      </a:r>
                      <a:endParaRPr lang="en-US"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457200" indent="-457200" algn="ctr">
                        <a:lnSpc>
                          <a:spcPct val="150000"/>
                        </a:lnSpc>
                        <a:tabLst>
                          <a:tab pos="457200" algn="l"/>
                          <a:tab pos="457200" algn="l"/>
                        </a:tabLst>
                      </a:pPr>
                      <a:r>
                        <a:rPr lang="en-US" sz="1200" b="1" dirty="0">
                          <a:effectLst/>
                        </a:rPr>
                        <a:t>Topic</a:t>
                      </a:r>
                      <a:endParaRPr lang="en-US" sz="12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073972429"/>
                  </a:ext>
                </a:extLst>
              </a:tr>
              <a:tr h="370840">
                <a:tc>
                  <a:txBody>
                    <a:bodyPr/>
                    <a:lstStyle/>
                    <a:p>
                      <a:pPr marL="457200" indent="-457200" algn="l">
                        <a:lnSpc>
                          <a:spcPct val="150000"/>
                        </a:lnSpc>
                        <a:tabLst>
                          <a:tab pos="457200" algn="l"/>
                          <a:tab pos="457200" algn="l"/>
                        </a:tabLst>
                      </a:pPr>
                      <a:r>
                        <a:rPr lang="en-US" sz="1200" dirty="0">
                          <a:effectLst/>
                        </a:rPr>
                        <a:t>1.</a:t>
                      </a:r>
                      <a:endParaRPr lang="en-US"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457200" indent="-457200" algn="l">
                        <a:lnSpc>
                          <a:spcPct val="150000"/>
                        </a:lnSpc>
                        <a:tabLst>
                          <a:tab pos="457200" algn="l"/>
                          <a:tab pos="457200" algn="l"/>
                        </a:tabLst>
                      </a:pPr>
                      <a:r>
                        <a:rPr lang="en-US" sz="1200">
                          <a:effectLst/>
                        </a:rPr>
                        <a:t>Get the dataset from url and read as CSV file.</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457200" indent="-457200" algn="l">
                        <a:lnSpc>
                          <a:spcPct val="150000"/>
                        </a:lnSpc>
                        <a:tabLst>
                          <a:tab pos="457200" algn="l"/>
                          <a:tab pos="457200" algn="l"/>
                        </a:tabLst>
                      </a:pPr>
                      <a:r>
                        <a:rPr lang="en-US" sz="1200">
                          <a:effectLst/>
                        </a:rPr>
                        <a:t>Data Loading</a:t>
                      </a:r>
                      <a:endParaRPr lang="en-US"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729355770"/>
                  </a:ext>
                </a:extLst>
              </a:tr>
              <a:tr h="370840">
                <a:tc>
                  <a:txBody>
                    <a:bodyPr/>
                    <a:lstStyle/>
                    <a:p>
                      <a:pPr marL="457200" indent="-457200" algn="l">
                        <a:lnSpc>
                          <a:spcPct val="150000"/>
                        </a:lnSpc>
                        <a:tabLst>
                          <a:tab pos="457200" algn="l"/>
                          <a:tab pos="457200" algn="l"/>
                        </a:tabLst>
                      </a:pPr>
                      <a:r>
                        <a:rPr lang="en-US" sz="1200" dirty="0">
                          <a:effectLst/>
                        </a:rPr>
                        <a:t>2.</a:t>
                      </a:r>
                      <a:endParaRPr lang="en-US"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457200" indent="-457200" algn="l">
                        <a:lnSpc>
                          <a:spcPct val="150000"/>
                        </a:lnSpc>
                        <a:tabLst>
                          <a:tab pos="457200" algn="l"/>
                          <a:tab pos="457200" algn="l"/>
                        </a:tabLst>
                      </a:pPr>
                      <a:r>
                        <a:rPr lang="en-US" sz="1200" dirty="0">
                          <a:effectLst/>
                        </a:rPr>
                        <a:t>Display  the </a:t>
                      </a:r>
                      <a:r>
                        <a:rPr lang="en-US" sz="1200" dirty="0" err="1">
                          <a:effectLst/>
                        </a:rPr>
                        <a:t>Produk</a:t>
                      </a:r>
                      <a:r>
                        <a:rPr lang="en-US" sz="1200" dirty="0">
                          <a:effectLst/>
                        </a:rPr>
                        <a:t> Online Store Data.</a:t>
                      </a:r>
                      <a:endParaRPr lang="en-US"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457200" indent="-457200" algn="l">
                        <a:lnSpc>
                          <a:spcPct val="150000"/>
                        </a:lnSpc>
                        <a:tabLst>
                          <a:tab pos="457200" algn="l"/>
                          <a:tab pos="457200" algn="l"/>
                        </a:tabLst>
                      </a:pPr>
                      <a:r>
                        <a:rPr lang="en-US" sz="1200">
                          <a:effectLst/>
                        </a:rPr>
                        <a:t>Data Loading</a:t>
                      </a:r>
                      <a:endParaRPr lang="en-US"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4171751181"/>
                  </a:ext>
                </a:extLst>
              </a:tr>
              <a:tr h="370840">
                <a:tc>
                  <a:txBody>
                    <a:bodyPr/>
                    <a:lstStyle/>
                    <a:p>
                      <a:pPr marL="457200" indent="-457200" algn="l">
                        <a:lnSpc>
                          <a:spcPct val="150000"/>
                        </a:lnSpc>
                        <a:tabLst>
                          <a:tab pos="457200" algn="l"/>
                          <a:tab pos="457200" algn="l"/>
                        </a:tabLst>
                      </a:pPr>
                      <a:endParaRPr lang="en-US"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457200" indent="-457200" algn="l">
                        <a:lnSpc>
                          <a:spcPct val="150000"/>
                        </a:lnSpc>
                        <a:tabLst>
                          <a:tab pos="457200" algn="l"/>
                          <a:tab pos="457200" algn="l"/>
                        </a:tabLst>
                      </a:pPr>
                      <a:endParaRPr lang="en-US"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457200" indent="-457200" algn="l">
                        <a:lnSpc>
                          <a:spcPct val="150000"/>
                        </a:lnSpc>
                        <a:tabLst>
                          <a:tab pos="457200" algn="l"/>
                          <a:tab pos="457200" algn="l"/>
                        </a:tabLst>
                      </a:pPr>
                      <a:endParaRPr lang="en-US" sz="12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591241618"/>
                  </a:ext>
                </a:extLst>
              </a:tr>
              <a:tr h="436880">
                <a:tc>
                  <a:txBody>
                    <a:bodyPr/>
                    <a:lstStyle/>
                    <a:p>
                      <a:pPr marL="457200" indent="-457200" algn="l">
                        <a:lnSpc>
                          <a:spcPct val="150000"/>
                        </a:lnSpc>
                        <a:tabLst>
                          <a:tab pos="457200" algn="l"/>
                          <a:tab pos="457200" algn="l"/>
                        </a:tabLst>
                      </a:pPr>
                      <a:r>
                        <a:rPr lang="en-US" sz="1200" dirty="0">
                          <a:effectLst/>
                        </a:rPr>
                        <a:t>3.</a:t>
                      </a:r>
                      <a:endParaRPr lang="en-US"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l">
                        <a:lnSpc>
                          <a:spcPct val="150000"/>
                        </a:lnSpc>
                      </a:pPr>
                      <a:r>
                        <a:rPr lang="en-US" sz="1200">
                          <a:effectLst/>
                        </a:rPr>
                        <a:t>Cleaning column name for real estate data.</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457200" indent="-457200" algn="l">
                        <a:lnSpc>
                          <a:spcPct val="150000"/>
                        </a:lnSpc>
                        <a:tabLst>
                          <a:tab pos="457200" algn="l"/>
                          <a:tab pos="457200" algn="l"/>
                        </a:tabLst>
                      </a:pPr>
                      <a:r>
                        <a:rPr lang="en-US" sz="1200">
                          <a:effectLst/>
                        </a:rPr>
                        <a:t>Cleaning Dataset</a:t>
                      </a:r>
                      <a:endParaRPr lang="en-US"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276902586"/>
                  </a:ext>
                </a:extLst>
              </a:tr>
              <a:tr h="370840">
                <a:tc>
                  <a:txBody>
                    <a:bodyPr/>
                    <a:lstStyle/>
                    <a:p>
                      <a:pPr marL="457200" indent="-457200" algn="l">
                        <a:lnSpc>
                          <a:spcPct val="150000"/>
                        </a:lnSpc>
                        <a:tabLst>
                          <a:tab pos="457200" algn="l"/>
                          <a:tab pos="457200" algn="l"/>
                        </a:tabLst>
                      </a:pPr>
                      <a:r>
                        <a:rPr lang="en-US" sz="1200">
                          <a:effectLst/>
                        </a:rPr>
                        <a:t>4.</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l">
                        <a:lnSpc>
                          <a:spcPct val="150000"/>
                        </a:lnSpc>
                      </a:pPr>
                      <a:r>
                        <a:rPr lang="en-US" sz="1200">
                          <a:effectLst/>
                        </a:rPr>
                        <a:t>Handling missing values for Calories data.</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457200" indent="-457200" algn="l">
                        <a:lnSpc>
                          <a:spcPct val="150000"/>
                        </a:lnSpc>
                        <a:tabLst>
                          <a:tab pos="457200" algn="l"/>
                          <a:tab pos="457200" algn="l"/>
                        </a:tabLst>
                      </a:pPr>
                      <a:r>
                        <a:rPr lang="en-US" sz="1200">
                          <a:effectLst/>
                        </a:rPr>
                        <a:t>Cleaning Dataset</a:t>
                      </a:r>
                      <a:endParaRPr lang="en-US"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376044100"/>
                  </a:ext>
                </a:extLst>
              </a:tr>
              <a:tr h="370840">
                <a:tc>
                  <a:txBody>
                    <a:bodyPr/>
                    <a:lstStyle/>
                    <a:p>
                      <a:pPr marL="457200" indent="-457200" algn="l">
                        <a:lnSpc>
                          <a:spcPct val="150000"/>
                        </a:lnSpc>
                        <a:tabLst>
                          <a:tab pos="457200" algn="l"/>
                          <a:tab pos="457200" algn="l"/>
                        </a:tabLst>
                      </a:pPr>
                      <a:endParaRPr lang="en-US"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457200" indent="-457200" algn="l">
                        <a:lnSpc>
                          <a:spcPct val="150000"/>
                        </a:lnSpc>
                        <a:tabLst>
                          <a:tab pos="457200" algn="l"/>
                          <a:tab pos="457200" algn="l"/>
                        </a:tabLst>
                      </a:pPr>
                      <a:endParaRPr lang="en-US"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457200" indent="-457200" algn="l">
                        <a:lnSpc>
                          <a:spcPct val="150000"/>
                        </a:lnSpc>
                        <a:tabLst>
                          <a:tab pos="457200" algn="l"/>
                          <a:tab pos="457200" algn="l"/>
                        </a:tabLst>
                      </a:pPr>
                      <a:endParaRPr lang="en-US" sz="12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394473398"/>
                  </a:ext>
                </a:extLst>
              </a:tr>
              <a:tr h="370840">
                <a:tc>
                  <a:txBody>
                    <a:bodyPr/>
                    <a:lstStyle/>
                    <a:p>
                      <a:pPr marL="457200" indent="-457200" algn="l">
                        <a:lnSpc>
                          <a:spcPct val="150000"/>
                        </a:lnSpc>
                        <a:tabLst>
                          <a:tab pos="457200" algn="l"/>
                          <a:tab pos="457200" algn="l"/>
                        </a:tabLst>
                      </a:pPr>
                      <a:r>
                        <a:rPr lang="en-US" sz="1200" dirty="0">
                          <a:effectLst/>
                        </a:rPr>
                        <a:t>5.</a:t>
                      </a:r>
                      <a:endParaRPr lang="en-US"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l">
                        <a:lnSpc>
                          <a:spcPct val="150000"/>
                        </a:lnSpc>
                      </a:pPr>
                      <a:r>
                        <a:rPr lang="en-US" sz="1200" dirty="0">
                          <a:effectLst/>
                        </a:rPr>
                        <a:t>Cutting a NumPy 2D array on a specific coverage.</a:t>
                      </a:r>
                      <a:endParaRPr lang="en-US"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457200" indent="-457200" algn="l">
                        <a:lnSpc>
                          <a:spcPct val="150000"/>
                        </a:lnSpc>
                        <a:tabLst>
                          <a:tab pos="457200" algn="l"/>
                          <a:tab pos="457200" algn="l"/>
                        </a:tabLst>
                      </a:pPr>
                      <a:r>
                        <a:rPr lang="en-US" sz="1200" dirty="0">
                          <a:effectLst/>
                        </a:rPr>
                        <a:t>Data Manipulations</a:t>
                      </a:r>
                      <a:endParaRPr lang="en-US" sz="12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273306850"/>
                  </a:ext>
                </a:extLst>
              </a:tr>
              <a:tr h="416560">
                <a:tc>
                  <a:txBody>
                    <a:bodyPr/>
                    <a:lstStyle/>
                    <a:p>
                      <a:pPr marL="457200" indent="-457200" algn="l">
                        <a:lnSpc>
                          <a:spcPct val="150000"/>
                        </a:lnSpc>
                        <a:tabLst>
                          <a:tab pos="457200" algn="l"/>
                          <a:tab pos="457200" algn="l"/>
                        </a:tabLst>
                      </a:pPr>
                      <a:r>
                        <a:rPr lang="en-US" sz="1200" dirty="0">
                          <a:effectLst/>
                        </a:rPr>
                        <a:t>6.</a:t>
                      </a:r>
                      <a:endParaRPr lang="en-US"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l">
                        <a:lnSpc>
                          <a:spcPct val="150000"/>
                        </a:lnSpc>
                      </a:pPr>
                      <a:r>
                        <a:rPr lang="en-US" sz="1200">
                          <a:effectLst/>
                        </a:rPr>
                        <a:t>Calculate Total Product Revenue.</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457200" indent="-457200" algn="l">
                        <a:lnSpc>
                          <a:spcPct val="150000"/>
                        </a:lnSpc>
                        <a:tabLst>
                          <a:tab pos="457200" algn="l"/>
                          <a:tab pos="457200" algn="l"/>
                        </a:tabLst>
                      </a:pPr>
                      <a:r>
                        <a:rPr lang="en-US" sz="1200">
                          <a:effectLst/>
                        </a:rPr>
                        <a:t>Data Manipulations</a:t>
                      </a:r>
                      <a:endParaRPr lang="en-US"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096216120"/>
                  </a:ext>
                </a:extLst>
              </a:tr>
              <a:tr h="370840">
                <a:tc>
                  <a:txBody>
                    <a:bodyPr/>
                    <a:lstStyle/>
                    <a:p>
                      <a:pPr marL="457200" indent="-457200" algn="l">
                        <a:lnSpc>
                          <a:spcPct val="150000"/>
                        </a:lnSpc>
                        <a:tabLst>
                          <a:tab pos="457200" algn="l"/>
                          <a:tab pos="457200" algn="l"/>
                        </a:tabLst>
                      </a:pPr>
                      <a:r>
                        <a:rPr lang="en-US" sz="1200" dirty="0">
                          <a:effectLst/>
                        </a:rPr>
                        <a:t>7.</a:t>
                      </a:r>
                      <a:endParaRPr lang="en-US"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457200" indent="-457200" algn="l">
                        <a:lnSpc>
                          <a:spcPct val="150000"/>
                        </a:lnSpc>
                        <a:tabLst>
                          <a:tab pos="457200" algn="l"/>
                          <a:tab pos="457200" algn="l"/>
                        </a:tabLst>
                      </a:pPr>
                      <a:r>
                        <a:rPr lang="en-US" sz="1200" dirty="0">
                          <a:effectLst/>
                        </a:rPr>
                        <a:t>Selecting Specific Movies from Movie dataset.</a:t>
                      </a:r>
                      <a:endParaRPr lang="en-US"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457200" indent="-457200" algn="l">
                        <a:lnSpc>
                          <a:spcPct val="150000"/>
                        </a:lnSpc>
                        <a:tabLst>
                          <a:tab pos="457200" algn="l"/>
                          <a:tab pos="457200" algn="l"/>
                        </a:tabLst>
                      </a:pPr>
                      <a:r>
                        <a:rPr lang="en-US" sz="1200" dirty="0">
                          <a:effectLst/>
                        </a:rPr>
                        <a:t>Data Manipulations</a:t>
                      </a:r>
                      <a:endParaRPr lang="en-US" sz="12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444840992"/>
                  </a:ext>
                </a:extLst>
              </a:tr>
              <a:tr h="370840">
                <a:tc>
                  <a:txBody>
                    <a:bodyPr/>
                    <a:lstStyle/>
                    <a:p>
                      <a:pPr marL="457200" indent="-457200" algn="l">
                        <a:lnSpc>
                          <a:spcPct val="150000"/>
                        </a:lnSpc>
                        <a:tabLst>
                          <a:tab pos="457200" algn="l"/>
                          <a:tab pos="457200" algn="l"/>
                        </a:tabLst>
                      </a:pPr>
                      <a:r>
                        <a:rPr lang="en-US" sz="1200" dirty="0">
                          <a:effectLst/>
                        </a:rPr>
                        <a:t>8.</a:t>
                      </a:r>
                      <a:endParaRPr lang="en-US"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457200" indent="-457200" algn="l">
                        <a:lnSpc>
                          <a:spcPct val="150000"/>
                        </a:lnSpc>
                        <a:tabLst>
                          <a:tab pos="457200" algn="l"/>
                          <a:tab pos="457200" algn="l"/>
                        </a:tabLst>
                      </a:pPr>
                      <a:r>
                        <a:rPr lang="en-US" sz="1200" dirty="0">
                          <a:effectLst/>
                        </a:rPr>
                        <a:t>Analisa Measures of Variability pada customer's Age.</a:t>
                      </a:r>
                      <a:endParaRPr lang="en-US"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457200" indent="-457200" algn="l">
                        <a:lnSpc>
                          <a:spcPct val="150000"/>
                        </a:lnSpc>
                        <a:tabLst>
                          <a:tab pos="457200" algn="l"/>
                          <a:tab pos="457200" algn="l"/>
                        </a:tabLst>
                      </a:pPr>
                      <a:r>
                        <a:rPr lang="en-US" sz="1200">
                          <a:effectLst/>
                        </a:rPr>
                        <a:t>Data Manipulations</a:t>
                      </a:r>
                      <a:endParaRPr lang="en-US"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4179124978"/>
                  </a:ext>
                </a:extLst>
              </a:tr>
              <a:tr h="370840">
                <a:tc>
                  <a:txBody>
                    <a:bodyPr/>
                    <a:lstStyle/>
                    <a:p>
                      <a:pPr marL="457200" indent="-457200" algn="l">
                        <a:lnSpc>
                          <a:spcPct val="150000"/>
                        </a:lnSpc>
                        <a:tabLst>
                          <a:tab pos="457200" algn="l"/>
                          <a:tab pos="457200" algn="l"/>
                        </a:tabLst>
                      </a:pPr>
                      <a:r>
                        <a:rPr lang="en-US" sz="1200" dirty="0">
                          <a:effectLst/>
                        </a:rPr>
                        <a:t>9.</a:t>
                      </a:r>
                      <a:endParaRPr lang="en-US"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457200" indent="-457200" algn="l">
                        <a:lnSpc>
                          <a:spcPct val="150000"/>
                        </a:lnSpc>
                        <a:tabLst>
                          <a:tab pos="457200" algn="l"/>
                          <a:tab pos="457200" algn="l"/>
                        </a:tabLst>
                      </a:pPr>
                      <a:r>
                        <a:rPr lang="en-US" sz="1200" dirty="0">
                          <a:effectLst/>
                        </a:rPr>
                        <a:t>Electronic Sales Analysis: Understanding Sales Trends Through Measures of Central Tendency.</a:t>
                      </a:r>
                      <a:endParaRPr lang="en-US"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457200" indent="-457200" algn="l">
                        <a:lnSpc>
                          <a:spcPct val="150000"/>
                        </a:lnSpc>
                        <a:tabLst>
                          <a:tab pos="457200" algn="l"/>
                          <a:tab pos="457200" algn="l"/>
                        </a:tabLst>
                      </a:pPr>
                      <a:r>
                        <a:rPr lang="en-US" sz="1200">
                          <a:effectLst/>
                        </a:rPr>
                        <a:t>Data Manipulations</a:t>
                      </a:r>
                      <a:endParaRPr lang="en-US"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76089050"/>
                  </a:ext>
                </a:extLst>
              </a:tr>
              <a:tr h="370840">
                <a:tc>
                  <a:txBody>
                    <a:bodyPr/>
                    <a:lstStyle/>
                    <a:p>
                      <a:pPr marL="457200" indent="-457200" algn="l">
                        <a:lnSpc>
                          <a:spcPct val="150000"/>
                        </a:lnSpc>
                        <a:tabLst>
                          <a:tab pos="457200" algn="l"/>
                          <a:tab pos="457200" algn="l"/>
                        </a:tabLst>
                      </a:pPr>
                      <a:r>
                        <a:rPr lang="en-US" sz="1200" dirty="0">
                          <a:effectLst/>
                        </a:rPr>
                        <a:t>10.</a:t>
                      </a:r>
                      <a:endParaRPr lang="en-US"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l"/>
                      <a:r>
                        <a:rPr lang="en-ID" sz="1200" b="0" dirty="0">
                          <a:effectLst/>
                        </a:rPr>
                        <a:t>Visualizing the age distribution of the population based on age range using a Pie Chart.</a:t>
                      </a:r>
                      <a:endParaRPr lang="en-US" sz="1200" b="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457200" indent="-457200" algn="l">
                        <a:lnSpc>
                          <a:spcPct val="150000"/>
                        </a:lnSpc>
                        <a:tabLst>
                          <a:tab pos="457200" algn="l"/>
                          <a:tab pos="457200" algn="l"/>
                        </a:tabLst>
                      </a:pPr>
                      <a:r>
                        <a:rPr lang="en-US" sz="1200" dirty="0">
                          <a:effectLst/>
                        </a:rPr>
                        <a:t>Data Visualization</a:t>
                      </a:r>
                      <a:endParaRPr lang="en-US" sz="12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158482189"/>
                  </a:ext>
                </a:extLst>
              </a:tr>
            </a:tbl>
          </a:graphicData>
        </a:graphic>
      </p:graphicFrame>
    </p:spTree>
    <p:extLst>
      <p:ext uri="{BB962C8B-B14F-4D97-AF65-F5344CB8AC3E}">
        <p14:creationId xmlns:p14="http://schemas.microsoft.com/office/powerpoint/2010/main" val="19756273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55031-397A-19F6-D0A6-E7F814AC4C0C}"/>
              </a:ext>
            </a:extLst>
          </p:cNvPr>
          <p:cNvSpPr>
            <a:spLocks noGrp="1"/>
          </p:cNvSpPr>
          <p:nvPr>
            <p:ph type="title"/>
          </p:nvPr>
        </p:nvSpPr>
        <p:spPr>
          <a:xfrm>
            <a:off x="2592925" y="624110"/>
            <a:ext cx="8911687" cy="838930"/>
          </a:xfrm>
        </p:spPr>
        <p:txBody>
          <a:bodyPr/>
          <a:lstStyle/>
          <a:p>
            <a:r>
              <a:rPr lang="en-US" dirty="0"/>
              <a:t>System Architecture Design</a:t>
            </a:r>
          </a:p>
        </p:txBody>
      </p:sp>
      <p:pic>
        <p:nvPicPr>
          <p:cNvPr id="4" name="Picture 3">
            <a:extLst>
              <a:ext uri="{FF2B5EF4-FFF2-40B4-BE49-F238E27FC236}">
                <a16:creationId xmlns:a16="http://schemas.microsoft.com/office/drawing/2014/main" id="{E4FB6BEC-258A-34D9-6B69-C1E31D8AC58B}"/>
              </a:ext>
            </a:extLst>
          </p:cNvPr>
          <p:cNvPicPr>
            <a:picLocks noChangeAspect="1"/>
          </p:cNvPicPr>
          <p:nvPr/>
        </p:nvPicPr>
        <p:blipFill>
          <a:blip r:embed="rId2"/>
          <a:stretch>
            <a:fillRect/>
          </a:stretch>
        </p:blipFill>
        <p:spPr>
          <a:xfrm>
            <a:off x="1838606" y="1463040"/>
            <a:ext cx="8514788" cy="4919385"/>
          </a:xfrm>
          <a:prstGeom prst="rect">
            <a:avLst/>
          </a:prstGeom>
        </p:spPr>
      </p:pic>
    </p:spTree>
    <p:extLst>
      <p:ext uri="{BB962C8B-B14F-4D97-AF65-F5344CB8AC3E}">
        <p14:creationId xmlns:p14="http://schemas.microsoft.com/office/powerpoint/2010/main" val="28294708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AD94B-419B-FF06-F634-178F76CC8B3A}"/>
              </a:ext>
            </a:extLst>
          </p:cNvPr>
          <p:cNvSpPr>
            <a:spLocks noGrp="1"/>
          </p:cNvSpPr>
          <p:nvPr>
            <p:ph type="title"/>
          </p:nvPr>
        </p:nvSpPr>
        <p:spPr>
          <a:xfrm>
            <a:off x="2592925" y="624110"/>
            <a:ext cx="8911687" cy="899890"/>
          </a:xfrm>
        </p:spPr>
        <p:txBody>
          <a:bodyPr/>
          <a:lstStyle/>
          <a:p>
            <a:r>
              <a:rPr lang="en-US" dirty="0"/>
              <a:t>Use Case Diagram</a:t>
            </a:r>
          </a:p>
        </p:txBody>
      </p:sp>
      <p:sp>
        <p:nvSpPr>
          <p:cNvPr id="3" name="Content Placeholder 2">
            <a:extLst>
              <a:ext uri="{FF2B5EF4-FFF2-40B4-BE49-F238E27FC236}">
                <a16:creationId xmlns:a16="http://schemas.microsoft.com/office/drawing/2014/main" id="{60F84E4D-F16A-3857-6BE3-C56F8D104818}"/>
              </a:ext>
            </a:extLst>
          </p:cNvPr>
          <p:cNvSpPr>
            <a:spLocks noGrp="1"/>
          </p:cNvSpPr>
          <p:nvPr>
            <p:ph idx="1"/>
          </p:nvPr>
        </p:nvSpPr>
        <p:spPr>
          <a:xfrm>
            <a:off x="2314892" y="1540189"/>
            <a:ext cx="8915400" cy="3777622"/>
          </a:xfrm>
        </p:spPr>
        <p:txBody>
          <a:bodyPr/>
          <a:lstStyle/>
          <a:p>
            <a:r>
              <a:rPr lang="en-US" sz="1800" b="0" i="0" u="none" strike="noStrike" baseline="0" dirty="0">
                <a:solidFill>
                  <a:srgbClr val="000000"/>
                </a:solidFill>
                <a:latin typeface="Times New Roman" panose="02020603050405020304" pitchFamily="18" charset="0"/>
              </a:rPr>
              <a:t>the focus is limited to the development of use cases such as </a:t>
            </a:r>
            <a:r>
              <a:rPr lang="en-US" sz="1800" b="1" i="0" u="none" strike="noStrike" baseline="0" dirty="0">
                <a:solidFill>
                  <a:srgbClr val="000000"/>
                </a:solidFill>
                <a:latin typeface="Times New Roman" panose="02020603050405020304" pitchFamily="18" charset="0"/>
              </a:rPr>
              <a:t>creating a topic, creating learning materials, and create file test</a:t>
            </a:r>
            <a:r>
              <a:rPr lang="en-US" sz="1800" b="0" i="0" u="none" strike="noStrike" baseline="0" dirty="0">
                <a:solidFill>
                  <a:srgbClr val="000000"/>
                </a:solidFill>
                <a:latin typeface="Times New Roman" panose="02020603050405020304" pitchFamily="18" charset="0"/>
              </a:rPr>
              <a:t>. </a:t>
            </a:r>
            <a:endParaRPr lang="en-US" dirty="0"/>
          </a:p>
        </p:txBody>
      </p:sp>
      <p:pic>
        <p:nvPicPr>
          <p:cNvPr id="6" name="Picture 5">
            <a:extLst>
              <a:ext uri="{FF2B5EF4-FFF2-40B4-BE49-F238E27FC236}">
                <a16:creationId xmlns:a16="http://schemas.microsoft.com/office/drawing/2014/main" id="{B811F9B4-E724-CE64-D4E8-4B6FA7630DCB}"/>
              </a:ext>
            </a:extLst>
          </p:cNvPr>
          <p:cNvPicPr>
            <a:picLocks noChangeAspect="1"/>
          </p:cNvPicPr>
          <p:nvPr/>
        </p:nvPicPr>
        <p:blipFill>
          <a:blip r:embed="rId2"/>
          <a:stretch>
            <a:fillRect/>
          </a:stretch>
        </p:blipFill>
        <p:spPr>
          <a:xfrm>
            <a:off x="3215667" y="2192593"/>
            <a:ext cx="5999733" cy="4542503"/>
          </a:xfrm>
          <a:prstGeom prst="rect">
            <a:avLst/>
          </a:prstGeom>
        </p:spPr>
      </p:pic>
    </p:spTree>
    <p:extLst>
      <p:ext uri="{BB962C8B-B14F-4D97-AF65-F5344CB8AC3E}">
        <p14:creationId xmlns:p14="http://schemas.microsoft.com/office/powerpoint/2010/main" val="41572078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03D00-AC2E-6442-EB9B-9DD821174A01}"/>
              </a:ext>
            </a:extLst>
          </p:cNvPr>
          <p:cNvSpPr>
            <a:spLocks noGrp="1"/>
          </p:cNvSpPr>
          <p:nvPr>
            <p:ph type="title"/>
          </p:nvPr>
        </p:nvSpPr>
        <p:spPr>
          <a:xfrm>
            <a:off x="2592925" y="624110"/>
            <a:ext cx="8911687" cy="981170"/>
          </a:xfrm>
        </p:spPr>
        <p:txBody>
          <a:bodyPr/>
          <a:lstStyle/>
          <a:p>
            <a:r>
              <a:rPr lang="en-US" dirty="0"/>
              <a:t>Activity Diagram</a:t>
            </a:r>
          </a:p>
        </p:txBody>
      </p:sp>
      <p:sp>
        <p:nvSpPr>
          <p:cNvPr id="3" name="Content Placeholder 2">
            <a:extLst>
              <a:ext uri="{FF2B5EF4-FFF2-40B4-BE49-F238E27FC236}">
                <a16:creationId xmlns:a16="http://schemas.microsoft.com/office/drawing/2014/main" id="{FA948779-A85B-ABBE-2869-9886C4818482}"/>
              </a:ext>
            </a:extLst>
          </p:cNvPr>
          <p:cNvSpPr>
            <a:spLocks noGrp="1"/>
          </p:cNvSpPr>
          <p:nvPr>
            <p:ph idx="1"/>
          </p:nvPr>
        </p:nvSpPr>
        <p:spPr>
          <a:xfrm>
            <a:off x="2589212" y="1290320"/>
            <a:ext cx="8915400" cy="4620902"/>
          </a:xfrm>
        </p:spPr>
        <p:txBody>
          <a:bodyPr/>
          <a:lstStyle/>
          <a:p>
            <a:r>
              <a:rPr lang="en-US" sz="1800" b="1" i="0" u="none" strike="noStrike" baseline="0" dirty="0">
                <a:solidFill>
                  <a:srgbClr val="000000"/>
                </a:solidFill>
                <a:latin typeface="Times New Roman" panose="02020603050405020304" pitchFamily="18" charset="0"/>
              </a:rPr>
              <a:t>creating a topic, creating learning materials, and create file test</a:t>
            </a:r>
            <a:r>
              <a:rPr lang="en-US" sz="1800" b="0" i="0" u="none" strike="noStrike" baseline="0" dirty="0">
                <a:solidFill>
                  <a:srgbClr val="000000"/>
                </a:solidFill>
                <a:latin typeface="Times New Roman" panose="02020603050405020304" pitchFamily="18" charset="0"/>
              </a:rPr>
              <a:t>.</a:t>
            </a:r>
            <a:endParaRPr lang="en-US" dirty="0"/>
          </a:p>
        </p:txBody>
      </p:sp>
      <p:pic>
        <p:nvPicPr>
          <p:cNvPr id="5" name="Picture 4">
            <a:extLst>
              <a:ext uri="{FF2B5EF4-FFF2-40B4-BE49-F238E27FC236}">
                <a16:creationId xmlns:a16="http://schemas.microsoft.com/office/drawing/2014/main" id="{DF2FA6A8-7F3B-7FD2-F433-83463331CF90}"/>
              </a:ext>
            </a:extLst>
          </p:cNvPr>
          <p:cNvPicPr>
            <a:picLocks noChangeAspect="1"/>
          </p:cNvPicPr>
          <p:nvPr/>
        </p:nvPicPr>
        <p:blipFill>
          <a:blip r:embed="rId2"/>
          <a:stretch>
            <a:fillRect/>
          </a:stretch>
        </p:blipFill>
        <p:spPr>
          <a:xfrm>
            <a:off x="1788427" y="1673803"/>
            <a:ext cx="2836787" cy="5029027"/>
          </a:xfrm>
          <a:prstGeom prst="rect">
            <a:avLst/>
          </a:prstGeom>
        </p:spPr>
      </p:pic>
      <p:pic>
        <p:nvPicPr>
          <p:cNvPr id="7" name="Picture 6">
            <a:extLst>
              <a:ext uri="{FF2B5EF4-FFF2-40B4-BE49-F238E27FC236}">
                <a16:creationId xmlns:a16="http://schemas.microsoft.com/office/drawing/2014/main" id="{27D4F48D-562A-30C9-A995-3E9A4EB0A64D}"/>
              </a:ext>
            </a:extLst>
          </p:cNvPr>
          <p:cNvPicPr>
            <a:picLocks noChangeAspect="1"/>
          </p:cNvPicPr>
          <p:nvPr/>
        </p:nvPicPr>
        <p:blipFill>
          <a:blip r:embed="rId3"/>
          <a:stretch>
            <a:fillRect/>
          </a:stretch>
        </p:blipFill>
        <p:spPr>
          <a:xfrm>
            <a:off x="5067976" y="1667774"/>
            <a:ext cx="2771006" cy="5135820"/>
          </a:xfrm>
          <a:prstGeom prst="rect">
            <a:avLst/>
          </a:prstGeom>
        </p:spPr>
      </p:pic>
      <p:pic>
        <p:nvPicPr>
          <p:cNvPr id="9" name="Picture 8">
            <a:extLst>
              <a:ext uri="{FF2B5EF4-FFF2-40B4-BE49-F238E27FC236}">
                <a16:creationId xmlns:a16="http://schemas.microsoft.com/office/drawing/2014/main" id="{0C957633-37F3-7A17-6AF1-7DD458D07C8F}"/>
              </a:ext>
            </a:extLst>
          </p:cNvPr>
          <p:cNvPicPr>
            <a:picLocks noChangeAspect="1"/>
          </p:cNvPicPr>
          <p:nvPr/>
        </p:nvPicPr>
        <p:blipFill>
          <a:blip r:embed="rId4"/>
          <a:stretch>
            <a:fillRect/>
          </a:stretch>
        </p:blipFill>
        <p:spPr>
          <a:xfrm>
            <a:off x="8220785" y="1667774"/>
            <a:ext cx="3283827" cy="3795216"/>
          </a:xfrm>
          <a:prstGeom prst="rect">
            <a:avLst/>
          </a:prstGeom>
        </p:spPr>
      </p:pic>
    </p:spTree>
    <p:extLst>
      <p:ext uri="{BB962C8B-B14F-4D97-AF65-F5344CB8AC3E}">
        <p14:creationId xmlns:p14="http://schemas.microsoft.com/office/powerpoint/2010/main" val="39619139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6B2C9-8A36-E14A-274F-63BFCB8E5F10}"/>
              </a:ext>
            </a:extLst>
          </p:cNvPr>
          <p:cNvSpPr>
            <a:spLocks noGrp="1"/>
          </p:cNvSpPr>
          <p:nvPr>
            <p:ph type="title"/>
          </p:nvPr>
        </p:nvSpPr>
        <p:spPr>
          <a:xfrm>
            <a:off x="2592925" y="624110"/>
            <a:ext cx="8911687" cy="798290"/>
          </a:xfrm>
        </p:spPr>
        <p:txBody>
          <a:bodyPr/>
          <a:lstStyle/>
          <a:p>
            <a:r>
              <a:rPr lang="en-US" dirty="0"/>
              <a:t>IMPLEMENTATION AND TESTING</a:t>
            </a:r>
          </a:p>
        </p:txBody>
      </p:sp>
      <p:sp>
        <p:nvSpPr>
          <p:cNvPr id="3" name="Content Placeholder 2">
            <a:extLst>
              <a:ext uri="{FF2B5EF4-FFF2-40B4-BE49-F238E27FC236}">
                <a16:creationId xmlns:a16="http://schemas.microsoft.com/office/drawing/2014/main" id="{45279441-C270-DC4E-F69B-8BB334865B46}"/>
              </a:ext>
            </a:extLst>
          </p:cNvPr>
          <p:cNvSpPr>
            <a:spLocks noGrp="1"/>
          </p:cNvSpPr>
          <p:nvPr>
            <p:ph idx="1"/>
          </p:nvPr>
        </p:nvSpPr>
        <p:spPr/>
        <p:txBody>
          <a:bodyPr/>
          <a:lstStyle/>
          <a:p>
            <a:r>
              <a:rPr lang="en-US" sz="1800" b="0" i="0" u="none" strike="noStrike" baseline="0" dirty="0">
                <a:solidFill>
                  <a:srgbClr val="000000"/>
                </a:solidFill>
                <a:latin typeface="Times New Roman" panose="02020603050405020304" pitchFamily="18" charset="0"/>
              </a:rPr>
              <a:t>Limitations of Implementation </a:t>
            </a:r>
          </a:p>
          <a:p>
            <a:pPr marL="0" indent="0">
              <a:buNone/>
            </a:pPr>
            <a:r>
              <a:rPr lang="en-US" sz="1800" b="0" i="0" u="none" strike="noStrike" baseline="0" dirty="0">
                <a:solidFill>
                  <a:srgbClr val="000000"/>
                </a:solidFill>
                <a:latin typeface="Times New Roman" panose="02020603050405020304" pitchFamily="18" charset="0"/>
              </a:rPr>
              <a:t>1. Development of tasks using Google </a:t>
            </a:r>
            <a:r>
              <a:rPr lang="en-US" sz="1800" b="0" i="0" u="none" strike="noStrike" baseline="0" dirty="0" err="1">
                <a:solidFill>
                  <a:srgbClr val="000000"/>
                </a:solidFill>
                <a:latin typeface="Times New Roman" panose="02020603050405020304" pitchFamily="18" charset="0"/>
              </a:rPr>
              <a:t>Colaboratory</a:t>
            </a:r>
            <a:r>
              <a:rPr lang="en-US" sz="1800" b="0" i="0" u="none" strike="noStrike" baseline="0" dirty="0">
                <a:solidFill>
                  <a:srgbClr val="000000"/>
                </a:solidFill>
                <a:latin typeface="Times New Roman" panose="02020603050405020304" pitchFamily="18" charset="0"/>
              </a:rPr>
              <a:t>. </a:t>
            </a:r>
          </a:p>
          <a:p>
            <a:pPr marL="0" indent="0">
              <a:buNone/>
            </a:pPr>
            <a:r>
              <a:rPr lang="en-US" sz="1800" b="0" i="0" u="none" strike="noStrike" baseline="0" dirty="0">
                <a:solidFill>
                  <a:srgbClr val="000000"/>
                </a:solidFill>
                <a:latin typeface="Times New Roman" panose="02020603050405020304" pitchFamily="18" charset="0"/>
              </a:rPr>
              <a:t>2. Application testing is done using </a:t>
            </a:r>
            <a:r>
              <a:rPr lang="en-US" sz="1800" b="0" i="0" u="none" strike="noStrike" baseline="0" dirty="0" err="1">
                <a:solidFill>
                  <a:srgbClr val="000000"/>
                </a:solidFill>
                <a:latin typeface="Times New Roman" panose="02020603050405020304" pitchFamily="18" charset="0"/>
              </a:rPr>
              <a:t>Codewars_test</a:t>
            </a:r>
            <a:r>
              <a:rPr lang="en-US" sz="1800" b="0" i="0" u="none" strike="noStrike" baseline="0" dirty="0">
                <a:solidFill>
                  <a:srgbClr val="000000"/>
                </a:solidFill>
                <a:latin typeface="Times New Roman" panose="02020603050405020304" pitchFamily="18" charset="0"/>
              </a:rPr>
              <a:t> framework.</a:t>
            </a:r>
          </a:p>
          <a:p>
            <a:pPr marL="0" indent="0">
              <a:buNone/>
            </a:pPr>
            <a:endParaRPr lang="en-US" dirty="0">
              <a:solidFill>
                <a:srgbClr val="000000"/>
              </a:solidFill>
              <a:latin typeface="Times New Roman" panose="02020603050405020304" pitchFamily="18" charset="0"/>
            </a:endParaRPr>
          </a:p>
          <a:p>
            <a:r>
              <a:rPr lang="en-US" sz="1800" b="1" i="0" u="none" strike="noStrike" baseline="0" dirty="0">
                <a:solidFill>
                  <a:srgbClr val="000000"/>
                </a:solidFill>
                <a:latin typeface="Times New Roman" panose="02020603050405020304" pitchFamily="18" charset="0"/>
              </a:rPr>
              <a:t>5.2 Learning Implementation </a:t>
            </a:r>
            <a:endParaRPr lang="en-US" dirty="0">
              <a:solidFill>
                <a:srgbClr val="000000"/>
              </a:solidFill>
              <a:latin typeface="Times New Roman" panose="02020603050405020304" pitchFamily="18" charset="0"/>
            </a:endParaRPr>
          </a:p>
          <a:p>
            <a:pPr>
              <a:buAutoNum type="arabicPeriod"/>
            </a:pPr>
            <a:r>
              <a:rPr lang="en-US" sz="1800" b="0" i="0" u="none" strike="noStrike" baseline="0" dirty="0">
                <a:solidFill>
                  <a:srgbClr val="000000"/>
                </a:solidFill>
                <a:latin typeface="Times New Roman" panose="02020603050405020304" pitchFamily="18" charset="0"/>
              </a:rPr>
              <a:t>Data Analytics Learning Modul</a:t>
            </a:r>
          </a:p>
          <a:p>
            <a:pPr>
              <a:buAutoNum type="arabicPeriod"/>
            </a:pPr>
            <a:r>
              <a:rPr lang="en-US" dirty="0">
                <a:solidFill>
                  <a:srgbClr val="000000"/>
                </a:solidFill>
                <a:latin typeface="Times New Roman" panose="02020603050405020304" pitchFamily="18" charset="0"/>
              </a:rPr>
              <a:t>Test file using </a:t>
            </a:r>
            <a:r>
              <a:rPr lang="en-US" dirty="0" err="1">
                <a:solidFill>
                  <a:srgbClr val="000000"/>
                </a:solidFill>
                <a:latin typeface="Times New Roman" panose="02020603050405020304" pitchFamily="18" charset="0"/>
              </a:rPr>
              <a:t>Codewars_test</a:t>
            </a:r>
            <a:r>
              <a:rPr lang="en-US" dirty="0">
                <a:solidFill>
                  <a:srgbClr val="000000"/>
                </a:solidFill>
                <a:latin typeface="Times New Roman" panose="02020603050405020304" pitchFamily="18" charset="0"/>
              </a:rPr>
              <a:t> for validation</a:t>
            </a:r>
            <a:endParaRPr lang="en-US" dirty="0"/>
          </a:p>
        </p:txBody>
      </p:sp>
    </p:spTree>
    <p:extLst>
      <p:ext uri="{BB962C8B-B14F-4D97-AF65-F5344CB8AC3E}">
        <p14:creationId xmlns:p14="http://schemas.microsoft.com/office/powerpoint/2010/main" val="16347158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277AA-6988-1B5A-BCD4-8CC723CC77F5}"/>
              </a:ext>
            </a:extLst>
          </p:cNvPr>
          <p:cNvSpPr>
            <a:spLocks noGrp="1"/>
          </p:cNvSpPr>
          <p:nvPr>
            <p:ph type="title"/>
          </p:nvPr>
        </p:nvSpPr>
        <p:spPr>
          <a:xfrm>
            <a:off x="2592925" y="624110"/>
            <a:ext cx="8911687" cy="645890"/>
          </a:xfrm>
        </p:spPr>
        <p:txBody>
          <a:bodyPr>
            <a:normAutofit/>
          </a:bodyPr>
          <a:lstStyle/>
          <a:p>
            <a:r>
              <a:rPr lang="en-US" sz="1800" dirty="0"/>
              <a:t>Modul Descriptions</a:t>
            </a:r>
          </a:p>
        </p:txBody>
      </p:sp>
      <p:graphicFrame>
        <p:nvGraphicFramePr>
          <p:cNvPr id="12" name="Content Placeholder 11">
            <a:extLst>
              <a:ext uri="{FF2B5EF4-FFF2-40B4-BE49-F238E27FC236}">
                <a16:creationId xmlns:a16="http://schemas.microsoft.com/office/drawing/2014/main" id="{855F7BE9-9778-3029-F14C-EA09A8F7204F}"/>
              </a:ext>
            </a:extLst>
          </p:cNvPr>
          <p:cNvGraphicFramePr>
            <a:graphicFrameLocks noGrp="1"/>
          </p:cNvGraphicFramePr>
          <p:nvPr>
            <p:ph idx="1"/>
            <p:extLst>
              <p:ext uri="{D42A27DB-BD31-4B8C-83A1-F6EECF244321}">
                <p14:modId xmlns:p14="http://schemas.microsoft.com/office/powerpoint/2010/main" val="918933666"/>
              </p:ext>
            </p:extLst>
          </p:nvPr>
        </p:nvGraphicFramePr>
        <p:xfrm>
          <a:off x="2318604" y="1345215"/>
          <a:ext cx="8999636" cy="5246878"/>
        </p:xfrm>
        <a:graphic>
          <a:graphicData uri="http://schemas.openxmlformats.org/drawingml/2006/table">
            <a:tbl>
              <a:tblPr firstRow="1" firstCol="1" bandRow="1">
                <a:tableStyleId>{F5AB1C69-6EDB-4FF4-983F-18BD219EF322}</a:tableStyleId>
              </a:tblPr>
              <a:tblGrid>
                <a:gridCol w="582516">
                  <a:extLst>
                    <a:ext uri="{9D8B030D-6E8A-4147-A177-3AD203B41FA5}">
                      <a16:colId xmlns:a16="http://schemas.microsoft.com/office/drawing/2014/main" val="4240996564"/>
                    </a:ext>
                  </a:extLst>
                </a:gridCol>
                <a:gridCol w="2453113">
                  <a:extLst>
                    <a:ext uri="{9D8B030D-6E8A-4147-A177-3AD203B41FA5}">
                      <a16:colId xmlns:a16="http://schemas.microsoft.com/office/drawing/2014/main" val="697682715"/>
                    </a:ext>
                  </a:extLst>
                </a:gridCol>
                <a:gridCol w="1809635">
                  <a:extLst>
                    <a:ext uri="{9D8B030D-6E8A-4147-A177-3AD203B41FA5}">
                      <a16:colId xmlns:a16="http://schemas.microsoft.com/office/drawing/2014/main" val="2690774779"/>
                    </a:ext>
                  </a:extLst>
                </a:gridCol>
                <a:gridCol w="4154372">
                  <a:extLst>
                    <a:ext uri="{9D8B030D-6E8A-4147-A177-3AD203B41FA5}">
                      <a16:colId xmlns:a16="http://schemas.microsoft.com/office/drawing/2014/main" val="3343816648"/>
                    </a:ext>
                  </a:extLst>
                </a:gridCol>
              </a:tblGrid>
              <a:tr h="247461">
                <a:tc>
                  <a:txBody>
                    <a:bodyPr/>
                    <a:lstStyle/>
                    <a:p>
                      <a:pPr marL="457200" indent="-457200" algn="ctr">
                        <a:lnSpc>
                          <a:spcPct val="150000"/>
                        </a:lnSpc>
                        <a:tabLst>
                          <a:tab pos="457200" algn="l"/>
                          <a:tab pos="457200" algn="l"/>
                        </a:tabLst>
                      </a:pPr>
                      <a:r>
                        <a:rPr lang="en-US" sz="1400" dirty="0">
                          <a:effectLst/>
                        </a:rPr>
                        <a:t>No</a:t>
                      </a:r>
                      <a:endParaRPr lang="en-US" sz="1400" dirty="0">
                        <a:effectLst/>
                        <a:latin typeface="Times New Roman" panose="02020603050405020304" pitchFamily="18" charset="0"/>
                        <a:ea typeface="Times New Roman" panose="02020603050405020304" pitchFamily="18" charset="0"/>
                      </a:endParaRPr>
                    </a:p>
                  </a:txBody>
                  <a:tcPr marL="42167" marR="42167" marT="0" marB="0"/>
                </a:tc>
                <a:tc>
                  <a:txBody>
                    <a:bodyPr/>
                    <a:lstStyle/>
                    <a:p>
                      <a:pPr marL="457200" indent="-457200" algn="ctr">
                        <a:lnSpc>
                          <a:spcPct val="150000"/>
                        </a:lnSpc>
                        <a:tabLst>
                          <a:tab pos="457200" algn="l"/>
                          <a:tab pos="457200" algn="l"/>
                        </a:tabLst>
                      </a:pPr>
                      <a:r>
                        <a:rPr lang="en-US" sz="1400" dirty="0">
                          <a:effectLst/>
                        </a:rPr>
                        <a:t>Experiment Name</a:t>
                      </a:r>
                      <a:endParaRPr lang="en-US" sz="1400" dirty="0">
                        <a:effectLst/>
                        <a:latin typeface="Times New Roman" panose="02020603050405020304" pitchFamily="18" charset="0"/>
                        <a:ea typeface="Times New Roman" panose="02020603050405020304" pitchFamily="18" charset="0"/>
                      </a:endParaRPr>
                    </a:p>
                  </a:txBody>
                  <a:tcPr marL="42167" marR="42167" marT="0" marB="0"/>
                </a:tc>
                <a:tc>
                  <a:txBody>
                    <a:bodyPr/>
                    <a:lstStyle/>
                    <a:p>
                      <a:pPr marL="457200" indent="-457200" algn="ctr">
                        <a:lnSpc>
                          <a:spcPct val="150000"/>
                        </a:lnSpc>
                        <a:tabLst>
                          <a:tab pos="457200" algn="l"/>
                          <a:tab pos="457200" algn="l"/>
                        </a:tabLst>
                      </a:pPr>
                      <a:r>
                        <a:rPr lang="en-US" sz="1400" dirty="0">
                          <a:effectLst/>
                        </a:rPr>
                        <a:t>Topic</a:t>
                      </a:r>
                      <a:endParaRPr lang="en-US" sz="1400" dirty="0">
                        <a:effectLst/>
                        <a:latin typeface="Times New Roman" panose="02020603050405020304" pitchFamily="18" charset="0"/>
                        <a:ea typeface="Times New Roman" panose="02020603050405020304" pitchFamily="18" charset="0"/>
                      </a:endParaRPr>
                    </a:p>
                  </a:txBody>
                  <a:tcPr marL="42167" marR="42167" marT="0" marB="0"/>
                </a:tc>
                <a:tc>
                  <a:txBody>
                    <a:bodyPr/>
                    <a:lstStyle/>
                    <a:p>
                      <a:pPr marL="457200" indent="-457200" algn="ctr">
                        <a:lnSpc>
                          <a:spcPct val="150000"/>
                        </a:lnSpc>
                        <a:tabLst>
                          <a:tab pos="457200" algn="l"/>
                          <a:tab pos="457200" algn="l"/>
                        </a:tabLst>
                      </a:pPr>
                      <a:r>
                        <a:rPr lang="en-US" sz="1400" dirty="0">
                          <a:effectLst/>
                        </a:rPr>
                        <a:t>Description</a:t>
                      </a:r>
                      <a:endParaRPr lang="en-US" sz="1400" dirty="0">
                        <a:effectLst/>
                        <a:latin typeface="Times New Roman" panose="02020603050405020304" pitchFamily="18" charset="0"/>
                        <a:ea typeface="Times New Roman" panose="02020603050405020304" pitchFamily="18" charset="0"/>
                      </a:endParaRPr>
                    </a:p>
                  </a:txBody>
                  <a:tcPr marL="42167" marR="42167" marT="0" marB="0"/>
                </a:tc>
                <a:extLst>
                  <a:ext uri="{0D108BD9-81ED-4DB2-BD59-A6C34878D82A}">
                    <a16:rowId xmlns:a16="http://schemas.microsoft.com/office/drawing/2014/main" val="2859202359"/>
                  </a:ext>
                </a:extLst>
              </a:tr>
              <a:tr h="507861">
                <a:tc>
                  <a:txBody>
                    <a:bodyPr/>
                    <a:lstStyle/>
                    <a:p>
                      <a:pPr marL="457200" indent="-457200" algn="l">
                        <a:lnSpc>
                          <a:spcPct val="150000"/>
                        </a:lnSpc>
                        <a:tabLst>
                          <a:tab pos="457200" algn="l"/>
                          <a:tab pos="457200" algn="l"/>
                        </a:tabLst>
                      </a:pPr>
                      <a:r>
                        <a:rPr lang="en-US" sz="1400" dirty="0">
                          <a:effectLst/>
                        </a:rPr>
                        <a:t>1.</a:t>
                      </a:r>
                      <a:endParaRPr lang="en-US" sz="1400" dirty="0">
                        <a:effectLst/>
                        <a:latin typeface="Times New Roman" panose="02020603050405020304" pitchFamily="18" charset="0"/>
                        <a:ea typeface="Times New Roman" panose="02020603050405020304" pitchFamily="18" charset="0"/>
                      </a:endParaRPr>
                    </a:p>
                  </a:txBody>
                  <a:tcPr marL="42167" marR="42167" marT="0" marB="0"/>
                </a:tc>
                <a:tc>
                  <a:txBody>
                    <a:bodyPr/>
                    <a:lstStyle/>
                    <a:p>
                      <a:pPr marL="457200" indent="-457200" algn="l">
                        <a:lnSpc>
                          <a:spcPct val="150000"/>
                        </a:lnSpc>
                        <a:tabLst>
                          <a:tab pos="457200" algn="l"/>
                          <a:tab pos="457200" algn="l"/>
                        </a:tabLst>
                      </a:pPr>
                      <a:r>
                        <a:rPr lang="en-US" sz="1400" dirty="0">
                          <a:effectLst/>
                        </a:rPr>
                        <a:t>Get the dataset from </a:t>
                      </a:r>
                      <a:r>
                        <a:rPr lang="en-US" sz="1400" dirty="0" err="1">
                          <a:effectLst/>
                        </a:rPr>
                        <a:t>url</a:t>
                      </a:r>
                      <a:r>
                        <a:rPr lang="en-US" sz="1400" dirty="0">
                          <a:effectLst/>
                        </a:rPr>
                        <a:t> and read as CSV file.</a:t>
                      </a:r>
                      <a:endParaRPr lang="en-US" sz="1400" dirty="0">
                        <a:effectLst/>
                        <a:latin typeface="Times New Roman" panose="02020603050405020304" pitchFamily="18" charset="0"/>
                        <a:ea typeface="Times New Roman" panose="02020603050405020304" pitchFamily="18" charset="0"/>
                      </a:endParaRPr>
                    </a:p>
                  </a:txBody>
                  <a:tcPr marL="42167" marR="42167" marT="0" marB="0"/>
                </a:tc>
                <a:tc>
                  <a:txBody>
                    <a:bodyPr/>
                    <a:lstStyle/>
                    <a:p>
                      <a:pPr marL="457200" indent="-457200" algn="l">
                        <a:lnSpc>
                          <a:spcPct val="150000"/>
                        </a:lnSpc>
                        <a:tabLst>
                          <a:tab pos="457200" algn="l"/>
                          <a:tab pos="457200" algn="l"/>
                        </a:tabLst>
                      </a:pPr>
                      <a:r>
                        <a:rPr lang="en-US" sz="1400" dirty="0">
                          <a:effectLst/>
                        </a:rPr>
                        <a:t>Data Loading</a:t>
                      </a:r>
                      <a:endParaRPr lang="en-US" sz="1400" dirty="0">
                        <a:effectLst/>
                        <a:latin typeface="Times New Roman" panose="02020603050405020304" pitchFamily="18" charset="0"/>
                        <a:ea typeface="Times New Roman" panose="02020603050405020304" pitchFamily="18" charset="0"/>
                      </a:endParaRPr>
                    </a:p>
                  </a:txBody>
                  <a:tcPr marL="42167" marR="42167" marT="0" marB="0"/>
                </a:tc>
                <a:tc>
                  <a:txBody>
                    <a:bodyPr/>
                    <a:lstStyle/>
                    <a:p>
                      <a:pPr marL="457200" indent="-457200" algn="l">
                        <a:lnSpc>
                          <a:spcPct val="150000"/>
                        </a:lnSpc>
                        <a:tabLst>
                          <a:tab pos="457200" algn="l"/>
                          <a:tab pos="457200" algn="l"/>
                        </a:tabLst>
                      </a:pPr>
                      <a:r>
                        <a:rPr lang="en-US" sz="1400" dirty="0">
                          <a:effectLst/>
                        </a:rPr>
                        <a:t>Students were given an experiment to access data sets from external sources into the system. Using this function </a:t>
                      </a:r>
                      <a:r>
                        <a:rPr lang="en-US" sz="1400" dirty="0" err="1">
                          <a:effectLst/>
                        </a:rPr>
                        <a:t>pd.read_csv</a:t>
                      </a:r>
                      <a:r>
                        <a:rPr lang="en-US" sz="1400" dirty="0">
                          <a:effectLst/>
                        </a:rPr>
                        <a:t>(</a:t>
                      </a:r>
                      <a:r>
                        <a:rPr lang="en-US" sz="1400" dirty="0" err="1">
                          <a:effectLst/>
                        </a:rPr>
                        <a:t>url</a:t>
                      </a:r>
                      <a:r>
                        <a:rPr lang="en-US" sz="1400" dirty="0">
                          <a:effectLst/>
                        </a:rPr>
                        <a:t>)</a:t>
                      </a:r>
                      <a:endParaRPr lang="en-US" sz="1400" dirty="0">
                        <a:effectLst/>
                        <a:latin typeface="Times New Roman" panose="02020603050405020304" pitchFamily="18" charset="0"/>
                        <a:ea typeface="Times New Roman" panose="02020603050405020304" pitchFamily="18" charset="0"/>
                      </a:endParaRPr>
                    </a:p>
                  </a:txBody>
                  <a:tcPr marL="42167" marR="42167" marT="0" marB="0"/>
                </a:tc>
                <a:extLst>
                  <a:ext uri="{0D108BD9-81ED-4DB2-BD59-A6C34878D82A}">
                    <a16:rowId xmlns:a16="http://schemas.microsoft.com/office/drawing/2014/main" val="1875830150"/>
                  </a:ext>
                </a:extLst>
              </a:tr>
              <a:tr h="508000">
                <a:tc>
                  <a:txBody>
                    <a:bodyPr/>
                    <a:lstStyle/>
                    <a:p>
                      <a:pPr marL="457200" indent="-457200" algn="l">
                        <a:lnSpc>
                          <a:spcPct val="150000"/>
                        </a:lnSpc>
                        <a:tabLst>
                          <a:tab pos="457200" algn="l"/>
                          <a:tab pos="457200" algn="l"/>
                        </a:tabLst>
                      </a:pPr>
                      <a:r>
                        <a:rPr lang="en-US" sz="1400" dirty="0">
                          <a:effectLst/>
                        </a:rPr>
                        <a:t>2.</a:t>
                      </a:r>
                      <a:endParaRPr lang="en-US" sz="1400" dirty="0">
                        <a:effectLst/>
                        <a:latin typeface="Times New Roman" panose="02020603050405020304" pitchFamily="18" charset="0"/>
                        <a:ea typeface="Times New Roman" panose="02020603050405020304" pitchFamily="18" charset="0"/>
                      </a:endParaRPr>
                    </a:p>
                  </a:txBody>
                  <a:tcPr marL="42167" marR="42167" marT="0" marB="0"/>
                </a:tc>
                <a:tc>
                  <a:txBody>
                    <a:bodyPr/>
                    <a:lstStyle/>
                    <a:p>
                      <a:pPr marL="457200" indent="-457200" algn="l">
                        <a:lnSpc>
                          <a:spcPct val="150000"/>
                        </a:lnSpc>
                        <a:tabLst>
                          <a:tab pos="457200" algn="l"/>
                          <a:tab pos="457200" algn="l"/>
                        </a:tabLst>
                      </a:pPr>
                      <a:r>
                        <a:rPr lang="en-US" sz="1400" dirty="0">
                          <a:effectLst/>
                        </a:rPr>
                        <a:t>Display  the </a:t>
                      </a:r>
                      <a:r>
                        <a:rPr lang="en-US" sz="1400" dirty="0" err="1">
                          <a:effectLst/>
                        </a:rPr>
                        <a:t>Produk</a:t>
                      </a:r>
                      <a:r>
                        <a:rPr lang="en-US" sz="1400" dirty="0">
                          <a:effectLst/>
                        </a:rPr>
                        <a:t> Online Store Data.</a:t>
                      </a:r>
                      <a:endParaRPr lang="en-US" sz="1400" dirty="0">
                        <a:effectLst/>
                        <a:latin typeface="Times New Roman" panose="02020603050405020304" pitchFamily="18" charset="0"/>
                        <a:ea typeface="Times New Roman" panose="02020603050405020304" pitchFamily="18" charset="0"/>
                      </a:endParaRPr>
                    </a:p>
                  </a:txBody>
                  <a:tcPr marL="42167" marR="42167" marT="0" marB="0"/>
                </a:tc>
                <a:tc>
                  <a:txBody>
                    <a:bodyPr/>
                    <a:lstStyle/>
                    <a:p>
                      <a:pPr marL="457200" indent="-457200" algn="l">
                        <a:lnSpc>
                          <a:spcPct val="150000"/>
                        </a:lnSpc>
                        <a:tabLst>
                          <a:tab pos="457200" algn="l"/>
                          <a:tab pos="457200" algn="l"/>
                        </a:tabLst>
                      </a:pPr>
                      <a:r>
                        <a:rPr lang="en-US" sz="1400">
                          <a:effectLst/>
                        </a:rPr>
                        <a:t>Data Loading</a:t>
                      </a:r>
                      <a:endParaRPr lang="en-US" sz="1400">
                        <a:effectLst/>
                        <a:latin typeface="Times New Roman" panose="02020603050405020304" pitchFamily="18" charset="0"/>
                        <a:ea typeface="Times New Roman" panose="02020603050405020304" pitchFamily="18" charset="0"/>
                      </a:endParaRPr>
                    </a:p>
                  </a:txBody>
                  <a:tcPr marL="42167" marR="42167" marT="0" marB="0"/>
                </a:tc>
                <a:tc>
                  <a:txBody>
                    <a:bodyPr/>
                    <a:lstStyle/>
                    <a:p>
                      <a:pPr algn="l">
                        <a:lnSpc>
                          <a:spcPct val="150000"/>
                        </a:lnSpc>
                      </a:pPr>
                      <a:r>
                        <a:rPr lang="en-US" sz="1400" dirty="0">
                          <a:effectLst/>
                        </a:rPr>
                        <a:t>Students are given an experiment to delete data columns that are not needed in the data analysis process. Display 5 first rows in the dataset using </a:t>
                      </a:r>
                      <a:r>
                        <a:rPr lang="en-US" sz="1400" dirty="0" err="1">
                          <a:effectLst/>
                        </a:rPr>
                        <a:t>head_rows</a:t>
                      </a:r>
                      <a:r>
                        <a:rPr lang="en-US" sz="1400" dirty="0">
                          <a:effectLst/>
                        </a:rPr>
                        <a:t>().</a:t>
                      </a:r>
                      <a:endParaRPr lang="en-US" sz="1400" dirty="0">
                        <a:effectLst/>
                        <a:latin typeface="Times New Roman" panose="02020603050405020304" pitchFamily="18" charset="0"/>
                        <a:ea typeface="Times New Roman" panose="02020603050405020304" pitchFamily="18" charset="0"/>
                      </a:endParaRPr>
                    </a:p>
                  </a:txBody>
                  <a:tcPr marL="42167" marR="42167" marT="0" marB="0"/>
                </a:tc>
                <a:extLst>
                  <a:ext uri="{0D108BD9-81ED-4DB2-BD59-A6C34878D82A}">
                    <a16:rowId xmlns:a16="http://schemas.microsoft.com/office/drawing/2014/main" val="647086906"/>
                  </a:ext>
                </a:extLst>
              </a:tr>
              <a:tr h="558800">
                <a:tc>
                  <a:txBody>
                    <a:bodyPr/>
                    <a:lstStyle/>
                    <a:p>
                      <a:pPr marL="457200" indent="-457200" algn="l">
                        <a:lnSpc>
                          <a:spcPct val="150000"/>
                        </a:lnSpc>
                        <a:tabLst>
                          <a:tab pos="457200" algn="l"/>
                          <a:tab pos="457200" algn="l"/>
                        </a:tabLst>
                      </a:pPr>
                      <a:r>
                        <a:rPr lang="en-US" sz="1400" dirty="0">
                          <a:effectLst/>
                        </a:rPr>
                        <a:t>3.</a:t>
                      </a:r>
                      <a:endParaRPr lang="en-US" sz="1400" dirty="0">
                        <a:effectLst/>
                        <a:latin typeface="Times New Roman" panose="02020603050405020304" pitchFamily="18" charset="0"/>
                        <a:ea typeface="Times New Roman" panose="02020603050405020304" pitchFamily="18" charset="0"/>
                      </a:endParaRPr>
                    </a:p>
                  </a:txBody>
                  <a:tcPr marL="42167" marR="42167" marT="0" marB="0"/>
                </a:tc>
                <a:tc>
                  <a:txBody>
                    <a:bodyPr/>
                    <a:lstStyle/>
                    <a:p>
                      <a:pPr algn="l">
                        <a:lnSpc>
                          <a:spcPct val="150000"/>
                        </a:lnSpc>
                      </a:pPr>
                      <a:r>
                        <a:rPr lang="en-US" sz="1400" dirty="0">
                          <a:effectLst/>
                        </a:rPr>
                        <a:t>Cleaning column name for real estate data.</a:t>
                      </a:r>
                      <a:endParaRPr lang="en-US" sz="1400" dirty="0">
                        <a:effectLst/>
                        <a:latin typeface="Times New Roman" panose="02020603050405020304" pitchFamily="18" charset="0"/>
                        <a:ea typeface="Times New Roman" panose="02020603050405020304" pitchFamily="18" charset="0"/>
                      </a:endParaRPr>
                    </a:p>
                  </a:txBody>
                  <a:tcPr marL="42167" marR="42167" marT="0" marB="0"/>
                </a:tc>
                <a:tc>
                  <a:txBody>
                    <a:bodyPr/>
                    <a:lstStyle/>
                    <a:p>
                      <a:pPr marL="457200" indent="-457200" algn="l">
                        <a:lnSpc>
                          <a:spcPct val="150000"/>
                        </a:lnSpc>
                        <a:tabLst>
                          <a:tab pos="457200" algn="l"/>
                          <a:tab pos="457200" algn="l"/>
                        </a:tabLst>
                      </a:pPr>
                      <a:r>
                        <a:rPr lang="en-US" sz="1400">
                          <a:effectLst/>
                        </a:rPr>
                        <a:t>Cleaning Dataset</a:t>
                      </a:r>
                      <a:endParaRPr lang="en-US" sz="1400">
                        <a:effectLst/>
                        <a:latin typeface="Times New Roman" panose="02020603050405020304" pitchFamily="18" charset="0"/>
                        <a:ea typeface="Times New Roman" panose="02020603050405020304" pitchFamily="18" charset="0"/>
                      </a:endParaRPr>
                    </a:p>
                  </a:txBody>
                  <a:tcPr marL="42167" marR="42167" marT="0" marB="0"/>
                </a:tc>
                <a:tc>
                  <a:txBody>
                    <a:bodyPr/>
                    <a:lstStyle/>
                    <a:p>
                      <a:pPr marL="457200" indent="-457200" algn="l">
                        <a:lnSpc>
                          <a:spcPct val="150000"/>
                        </a:lnSpc>
                        <a:tabLst>
                          <a:tab pos="457200" algn="l"/>
                          <a:tab pos="457200" algn="l"/>
                        </a:tabLst>
                      </a:pPr>
                      <a:r>
                        <a:rPr lang="en-US" sz="1400" dirty="0">
                          <a:effectLst/>
                        </a:rPr>
                        <a:t>Students were given an experiment to tidy up the column name arrangement to make it uniform. Delete the column using </a:t>
                      </a:r>
                      <a:r>
                        <a:rPr lang="en-US" sz="1400" dirty="0" err="1">
                          <a:effectLst/>
                        </a:rPr>
                        <a:t>df.rename</a:t>
                      </a:r>
                      <a:r>
                        <a:rPr lang="en-US" sz="1400" dirty="0">
                          <a:effectLst/>
                        </a:rPr>
                        <a:t>(columns=</a:t>
                      </a:r>
                      <a:r>
                        <a:rPr lang="en-US" sz="1400" dirty="0" err="1">
                          <a:effectLst/>
                        </a:rPr>
                        <a:t>clean_names</a:t>
                      </a:r>
                      <a:r>
                        <a:rPr lang="en-US" sz="1400" dirty="0">
                          <a:effectLst/>
                        </a:rPr>
                        <a:t>).</a:t>
                      </a:r>
                      <a:endParaRPr lang="en-US" sz="1400" dirty="0">
                        <a:effectLst/>
                        <a:latin typeface="Times New Roman" panose="02020603050405020304" pitchFamily="18" charset="0"/>
                        <a:ea typeface="Times New Roman" panose="02020603050405020304" pitchFamily="18" charset="0"/>
                      </a:endParaRPr>
                    </a:p>
                  </a:txBody>
                  <a:tcPr marL="42167" marR="42167" marT="0" marB="0"/>
                </a:tc>
                <a:extLst>
                  <a:ext uri="{0D108BD9-81ED-4DB2-BD59-A6C34878D82A}">
                    <a16:rowId xmlns:a16="http://schemas.microsoft.com/office/drawing/2014/main" val="4105135916"/>
                  </a:ext>
                </a:extLst>
              </a:tr>
              <a:tr h="823117">
                <a:tc>
                  <a:txBody>
                    <a:bodyPr/>
                    <a:lstStyle/>
                    <a:p>
                      <a:pPr marL="457200" indent="-457200" algn="l">
                        <a:lnSpc>
                          <a:spcPct val="150000"/>
                        </a:lnSpc>
                        <a:tabLst>
                          <a:tab pos="457200" algn="l"/>
                          <a:tab pos="457200" algn="l"/>
                        </a:tabLst>
                      </a:pPr>
                      <a:r>
                        <a:rPr lang="en-US" sz="1400" dirty="0">
                          <a:effectLst/>
                        </a:rPr>
                        <a:t>4.</a:t>
                      </a:r>
                      <a:endParaRPr lang="en-US" sz="1400" dirty="0">
                        <a:effectLst/>
                        <a:latin typeface="Times New Roman" panose="02020603050405020304" pitchFamily="18" charset="0"/>
                        <a:ea typeface="Times New Roman" panose="02020603050405020304" pitchFamily="18" charset="0"/>
                      </a:endParaRPr>
                    </a:p>
                  </a:txBody>
                  <a:tcPr marL="42167" marR="42167" marT="0" marB="0"/>
                </a:tc>
                <a:tc>
                  <a:txBody>
                    <a:bodyPr/>
                    <a:lstStyle/>
                    <a:p>
                      <a:pPr algn="l">
                        <a:lnSpc>
                          <a:spcPct val="150000"/>
                        </a:lnSpc>
                      </a:pPr>
                      <a:r>
                        <a:rPr lang="en-US" sz="1400">
                          <a:effectLst/>
                        </a:rPr>
                        <a:t>Handling missing values for Calories data.</a:t>
                      </a:r>
                      <a:endParaRPr lang="en-US" sz="1400">
                        <a:effectLst/>
                        <a:latin typeface="Times New Roman" panose="02020603050405020304" pitchFamily="18" charset="0"/>
                        <a:ea typeface="Times New Roman" panose="02020603050405020304" pitchFamily="18" charset="0"/>
                      </a:endParaRPr>
                    </a:p>
                  </a:txBody>
                  <a:tcPr marL="42167" marR="42167" marT="0" marB="0"/>
                </a:tc>
                <a:tc>
                  <a:txBody>
                    <a:bodyPr/>
                    <a:lstStyle/>
                    <a:p>
                      <a:pPr marL="457200" indent="-457200" algn="l">
                        <a:lnSpc>
                          <a:spcPct val="150000"/>
                        </a:lnSpc>
                        <a:tabLst>
                          <a:tab pos="457200" algn="l"/>
                          <a:tab pos="457200" algn="l"/>
                        </a:tabLst>
                      </a:pPr>
                      <a:r>
                        <a:rPr lang="en-US" sz="1400">
                          <a:effectLst/>
                        </a:rPr>
                        <a:t>Cleaning Dataset</a:t>
                      </a:r>
                      <a:endParaRPr lang="en-US" sz="1400">
                        <a:effectLst/>
                        <a:latin typeface="Times New Roman" panose="02020603050405020304" pitchFamily="18" charset="0"/>
                        <a:ea typeface="Times New Roman" panose="02020603050405020304" pitchFamily="18" charset="0"/>
                      </a:endParaRPr>
                    </a:p>
                  </a:txBody>
                  <a:tcPr marL="42167" marR="42167" marT="0" marB="0"/>
                </a:tc>
                <a:tc>
                  <a:txBody>
                    <a:bodyPr/>
                    <a:lstStyle/>
                    <a:p>
                      <a:pPr marL="457200" indent="-457200" algn="l">
                        <a:lnSpc>
                          <a:spcPct val="150000"/>
                        </a:lnSpc>
                        <a:tabLst>
                          <a:tab pos="457200" algn="l"/>
                          <a:tab pos="457200" algn="l"/>
                        </a:tabLst>
                      </a:pPr>
                      <a:r>
                        <a:rPr lang="en-US" sz="1400" dirty="0">
                          <a:effectLst/>
                        </a:rPr>
                        <a:t>Students are given a practicum to handle missing values in a column and fill them with the column's mean value using the </a:t>
                      </a:r>
                      <a:r>
                        <a:rPr lang="en-US" sz="1400" dirty="0" err="1">
                          <a:effectLst/>
                        </a:rPr>
                        <a:t>fillna</a:t>
                      </a:r>
                      <a:r>
                        <a:rPr lang="en-US" sz="1400" dirty="0">
                          <a:effectLst/>
                        </a:rPr>
                        <a:t>() function.</a:t>
                      </a:r>
                      <a:endParaRPr lang="en-US" sz="1400" dirty="0">
                        <a:effectLst/>
                        <a:latin typeface="Times New Roman" panose="02020603050405020304" pitchFamily="18" charset="0"/>
                        <a:ea typeface="Times New Roman" panose="02020603050405020304" pitchFamily="18" charset="0"/>
                      </a:endParaRPr>
                    </a:p>
                  </a:txBody>
                  <a:tcPr marL="42167" marR="42167" marT="0" marB="0"/>
                </a:tc>
                <a:extLst>
                  <a:ext uri="{0D108BD9-81ED-4DB2-BD59-A6C34878D82A}">
                    <a16:rowId xmlns:a16="http://schemas.microsoft.com/office/drawing/2014/main" val="327276190"/>
                  </a:ext>
                </a:extLst>
              </a:tr>
            </a:tbl>
          </a:graphicData>
        </a:graphic>
      </p:graphicFrame>
    </p:spTree>
    <p:extLst>
      <p:ext uri="{BB962C8B-B14F-4D97-AF65-F5344CB8AC3E}">
        <p14:creationId xmlns:p14="http://schemas.microsoft.com/office/powerpoint/2010/main" val="28299485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277AA-6988-1B5A-BCD4-8CC723CC77F5}"/>
              </a:ext>
            </a:extLst>
          </p:cNvPr>
          <p:cNvSpPr>
            <a:spLocks noGrp="1"/>
          </p:cNvSpPr>
          <p:nvPr>
            <p:ph type="title"/>
          </p:nvPr>
        </p:nvSpPr>
        <p:spPr>
          <a:xfrm>
            <a:off x="2592925" y="624110"/>
            <a:ext cx="8911687" cy="645890"/>
          </a:xfrm>
        </p:spPr>
        <p:txBody>
          <a:bodyPr>
            <a:normAutofit/>
          </a:bodyPr>
          <a:lstStyle/>
          <a:p>
            <a:r>
              <a:rPr lang="en-US" sz="1800" dirty="0"/>
              <a:t>Modul Descriptions</a:t>
            </a:r>
          </a:p>
        </p:txBody>
      </p:sp>
      <p:graphicFrame>
        <p:nvGraphicFramePr>
          <p:cNvPr id="3" name="Table 2">
            <a:extLst>
              <a:ext uri="{FF2B5EF4-FFF2-40B4-BE49-F238E27FC236}">
                <a16:creationId xmlns:a16="http://schemas.microsoft.com/office/drawing/2014/main" id="{544257C8-2090-305B-5067-9758A354B580}"/>
              </a:ext>
            </a:extLst>
          </p:cNvPr>
          <p:cNvGraphicFramePr>
            <a:graphicFrameLocks noGrp="1"/>
          </p:cNvGraphicFramePr>
          <p:nvPr>
            <p:extLst>
              <p:ext uri="{D42A27DB-BD31-4B8C-83A1-F6EECF244321}">
                <p14:modId xmlns:p14="http://schemas.microsoft.com/office/powerpoint/2010/main" val="2236805239"/>
              </p:ext>
            </p:extLst>
          </p:nvPr>
        </p:nvGraphicFramePr>
        <p:xfrm>
          <a:off x="2103121" y="1483361"/>
          <a:ext cx="9401490" cy="5140961"/>
        </p:xfrm>
        <a:graphic>
          <a:graphicData uri="http://schemas.openxmlformats.org/drawingml/2006/table">
            <a:tbl>
              <a:tblPr firstRow="1" firstCol="1" bandRow="1">
                <a:tableStyleId>{8799B23B-EC83-4686-B30A-512413B5E67A}</a:tableStyleId>
              </a:tblPr>
              <a:tblGrid>
                <a:gridCol w="608525">
                  <a:extLst>
                    <a:ext uri="{9D8B030D-6E8A-4147-A177-3AD203B41FA5}">
                      <a16:colId xmlns:a16="http://schemas.microsoft.com/office/drawing/2014/main" val="3701990196"/>
                    </a:ext>
                  </a:extLst>
                </a:gridCol>
                <a:gridCol w="2562650">
                  <a:extLst>
                    <a:ext uri="{9D8B030D-6E8A-4147-A177-3AD203B41FA5}">
                      <a16:colId xmlns:a16="http://schemas.microsoft.com/office/drawing/2014/main" val="1657678543"/>
                    </a:ext>
                  </a:extLst>
                </a:gridCol>
                <a:gridCol w="1890439">
                  <a:extLst>
                    <a:ext uri="{9D8B030D-6E8A-4147-A177-3AD203B41FA5}">
                      <a16:colId xmlns:a16="http://schemas.microsoft.com/office/drawing/2014/main" val="3812620029"/>
                    </a:ext>
                  </a:extLst>
                </a:gridCol>
                <a:gridCol w="4339876">
                  <a:extLst>
                    <a:ext uri="{9D8B030D-6E8A-4147-A177-3AD203B41FA5}">
                      <a16:colId xmlns:a16="http://schemas.microsoft.com/office/drawing/2014/main" val="2317081260"/>
                    </a:ext>
                  </a:extLst>
                </a:gridCol>
              </a:tblGrid>
              <a:tr h="1285195">
                <a:tc>
                  <a:txBody>
                    <a:bodyPr/>
                    <a:lstStyle/>
                    <a:p>
                      <a:pPr marL="457200" indent="-457200" algn="l">
                        <a:lnSpc>
                          <a:spcPct val="150000"/>
                        </a:lnSpc>
                        <a:tabLst>
                          <a:tab pos="457200" algn="l"/>
                          <a:tab pos="457200" algn="l"/>
                        </a:tabLst>
                      </a:pPr>
                      <a:r>
                        <a:rPr lang="en-US" sz="1400">
                          <a:effectLst/>
                        </a:rPr>
                        <a:t>5.</a:t>
                      </a:r>
                      <a:endParaRPr lang="en-US" sz="1400">
                        <a:effectLst/>
                        <a:latin typeface="Times New Roman" panose="02020603050405020304" pitchFamily="18" charset="0"/>
                        <a:ea typeface="Times New Roman" panose="02020603050405020304" pitchFamily="18" charset="0"/>
                      </a:endParaRPr>
                    </a:p>
                  </a:txBody>
                  <a:tcPr marL="55453" marR="55453" marT="0" marB="0"/>
                </a:tc>
                <a:tc>
                  <a:txBody>
                    <a:bodyPr/>
                    <a:lstStyle/>
                    <a:p>
                      <a:pPr algn="l">
                        <a:lnSpc>
                          <a:spcPct val="150000"/>
                        </a:lnSpc>
                      </a:pPr>
                      <a:r>
                        <a:rPr lang="en-US" sz="1400" b="0" dirty="0">
                          <a:effectLst/>
                        </a:rPr>
                        <a:t>Cutting a NumPy 2D array on a specific coverage.</a:t>
                      </a:r>
                      <a:endParaRPr lang="en-US" sz="1400" b="0" dirty="0">
                        <a:effectLst/>
                        <a:latin typeface="Times New Roman" panose="02020603050405020304" pitchFamily="18" charset="0"/>
                        <a:ea typeface="Times New Roman" panose="02020603050405020304" pitchFamily="18" charset="0"/>
                      </a:endParaRPr>
                    </a:p>
                  </a:txBody>
                  <a:tcPr marL="55453" marR="55453" marT="0" marB="0"/>
                </a:tc>
                <a:tc>
                  <a:txBody>
                    <a:bodyPr/>
                    <a:lstStyle/>
                    <a:p>
                      <a:pPr marL="457200" indent="-457200" algn="l">
                        <a:lnSpc>
                          <a:spcPct val="150000"/>
                        </a:lnSpc>
                        <a:tabLst>
                          <a:tab pos="457200" algn="l"/>
                          <a:tab pos="457200" algn="l"/>
                        </a:tabLst>
                      </a:pPr>
                      <a:r>
                        <a:rPr lang="en-US" sz="1400" b="0">
                          <a:effectLst/>
                        </a:rPr>
                        <a:t>Data Manipulations</a:t>
                      </a:r>
                      <a:endParaRPr lang="en-US" sz="1400" b="0">
                        <a:effectLst/>
                        <a:latin typeface="Times New Roman" panose="02020603050405020304" pitchFamily="18" charset="0"/>
                        <a:ea typeface="Times New Roman" panose="02020603050405020304" pitchFamily="18" charset="0"/>
                      </a:endParaRPr>
                    </a:p>
                  </a:txBody>
                  <a:tcPr marL="55453" marR="55453" marT="0" marB="0"/>
                </a:tc>
                <a:tc>
                  <a:txBody>
                    <a:bodyPr/>
                    <a:lstStyle/>
                    <a:p>
                      <a:pPr marL="457200" indent="-457200" algn="l">
                        <a:lnSpc>
                          <a:spcPct val="150000"/>
                        </a:lnSpc>
                        <a:tabLst>
                          <a:tab pos="457200" algn="l"/>
                          <a:tab pos="457200" algn="l"/>
                        </a:tabLst>
                      </a:pPr>
                      <a:r>
                        <a:rPr lang="en-US" sz="1400" b="0" dirty="0">
                          <a:effectLst/>
                        </a:rPr>
                        <a:t>Taking product-specific sales data and applying slicing to extract specific data on the </a:t>
                      </a:r>
                      <a:r>
                        <a:rPr lang="en-US" sz="1400" b="0" dirty="0" err="1">
                          <a:effectLst/>
                        </a:rPr>
                        <a:t>Numpy</a:t>
                      </a:r>
                      <a:r>
                        <a:rPr lang="en-US" sz="1400" b="0" dirty="0">
                          <a:effectLst/>
                        </a:rPr>
                        <a:t> 3D array.</a:t>
                      </a:r>
                      <a:endParaRPr lang="en-US" sz="1400" b="0" dirty="0">
                        <a:effectLst/>
                        <a:latin typeface="Times New Roman" panose="02020603050405020304" pitchFamily="18" charset="0"/>
                        <a:ea typeface="Times New Roman" panose="02020603050405020304" pitchFamily="18" charset="0"/>
                      </a:endParaRPr>
                    </a:p>
                  </a:txBody>
                  <a:tcPr marL="55453" marR="55453" marT="0" marB="0"/>
                </a:tc>
                <a:extLst>
                  <a:ext uri="{0D108BD9-81ED-4DB2-BD59-A6C34878D82A}">
                    <a16:rowId xmlns:a16="http://schemas.microsoft.com/office/drawing/2014/main" val="443986091"/>
                  </a:ext>
                </a:extLst>
              </a:tr>
              <a:tr h="1066633">
                <a:tc>
                  <a:txBody>
                    <a:bodyPr/>
                    <a:lstStyle/>
                    <a:p>
                      <a:pPr marL="457200" indent="-457200" algn="l">
                        <a:lnSpc>
                          <a:spcPct val="150000"/>
                        </a:lnSpc>
                        <a:tabLst>
                          <a:tab pos="457200" algn="l"/>
                          <a:tab pos="457200" algn="l"/>
                        </a:tabLst>
                      </a:pPr>
                      <a:r>
                        <a:rPr lang="en-US" sz="1400">
                          <a:effectLst/>
                        </a:rPr>
                        <a:t>6.</a:t>
                      </a:r>
                      <a:endParaRPr lang="en-US" sz="1400">
                        <a:effectLst/>
                        <a:latin typeface="Times New Roman" panose="02020603050405020304" pitchFamily="18" charset="0"/>
                        <a:ea typeface="Times New Roman" panose="02020603050405020304" pitchFamily="18" charset="0"/>
                      </a:endParaRPr>
                    </a:p>
                  </a:txBody>
                  <a:tcPr marL="55453" marR="55453" marT="0" marB="0"/>
                </a:tc>
                <a:tc>
                  <a:txBody>
                    <a:bodyPr/>
                    <a:lstStyle/>
                    <a:p>
                      <a:pPr algn="l">
                        <a:lnSpc>
                          <a:spcPct val="150000"/>
                        </a:lnSpc>
                      </a:pPr>
                      <a:r>
                        <a:rPr lang="en-US" sz="1400">
                          <a:effectLst/>
                        </a:rPr>
                        <a:t>Calculate Total Product Revenue.</a:t>
                      </a:r>
                      <a:endParaRPr lang="en-US" sz="1400">
                        <a:effectLst/>
                        <a:latin typeface="Times New Roman" panose="02020603050405020304" pitchFamily="18" charset="0"/>
                        <a:ea typeface="Times New Roman" panose="02020603050405020304" pitchFamily="18" charset="0"/>
                      </a:endParaRPr>
                    </a:p>
                  </a:txBody>
                  <a:tcPr marL="55453" marR="55453" marT="0" marB="0"/>
                </a:tc>
                <a:tc>
                  <a:txBody>
                    <a:bodyPr/>
                    <a:lstStyle/>
                    <a:p>
                      <a:pPr marL="457200" indent="-457200" algn="l">
                        <a:lnSpc>
                          <a:spcPct val="150000"/>
                        </a:lnSpc>
                        <a:tabLst>
                          <a:tab pos="457200" algn="l"/>
                          <a:tab pos="457200" algn="l"/>
                        </a:tabLst>
                      </a:pPr>
                      <a:r>
                        <a:rPr lang="en-US" sz="1400" dirty="0">
                          <a:effectLst/>
                        </a:rPr>
                        <a:t>Data Manipulations</a:t>
                      </a:r>
                      <a:endParaRPr lang="en-US" sz="1400" dirty="0">
                        <a:effectLst/>
                        <a:latin typeface="Times New Roman" panose="02020603050405020304" pitchFamily="18" charset="0"/>
                        <a:ea typeface="Times New Roman" panose="02020603050405020304" pitchFamily="18" charset="0"/>
                      </a:endParaRPr>
                    </a:p>
                  </a:txBody>
                  <a:tcPr marL="55453" marR="55453" marT="0" marB="0"/>
                </a:tc>
                <a:tc>
                  <a:txBody>
                    <a:bodyPr/>
                    <a:lstStyle/>
                    <a:p>
                      <a:pPr marL="457200" indent="-457200" algn="l">
                        <a:lnSpc>
                          <a:spcPct val="150000"/>
                        </a:lnSpc>
                        <a:tabLst>
                          <a:tab pos="457200" algn="l"/>
                          <a:tab pos="457200" algn="l"/>
                        </a:tabLst>
                      </a:pPr>
                      <a:r>
                        <a:rPr lang="en-US" sz="1400">
                          <a:effectLst/>
                        </a:rPr>
                        <a:t>Calculating Total Product Revenue using the sum() function.</a:t>
                      </a:r>
                      <a:endParaRPr lang="en-US" sz="1400">
                        <a:effectLst/>
                        <a:latin typeface="Times New Roman" panose="02020603050405020304" pitchFamily="18" charset="0"/>
                        <a:ea typeface="Times New Roman" panose="02020603050405020304" pitchFamily="18" charset="0"/>
                      </a:endParaRPr>
                    </a:p>
                  </a:txBody>
                  <a:tcPr marL="55453" marR="55453" marT="0" marB="0"/>
                </a:tc>
                <a:extLst>
                  <a:ext uri="{0D108BD9-81ED-4DB2-BD59-A6C34878D82A}">
                    <a16:rowId xmlns:a16="http://schemas.microsoft.com/office/drawing/2014/main" val="2345980719"/>
                  </a:ext>
                </a:extLst>
              </a:tr>
              <a:tr h="1285255">
                <a:tc>
                  <a:txBody>
                    <a:bodyPr/>
                    <a:lstStyle/>
                    <a:p>
                      <a:pPr marL="457200" indent="-457200" algn="l">
                        <a:lnSpc>
                          <a:spcPct val="150000"/>
                        </a:lnSpc>
                        <a:tabLst>
                          <a:tab pos="457200" algn="l"/>
                          <a:tab pos="457200" algn="l"/>
                        </a:tabLst>
                      </a:pPr>
                      <a:r>
                        <a:rPr lang="en-US" sz="1400">
                          <a:effectLst/>
                        </a:rPr>
                        <a:t>7.</a:t>
                      </a:r>
                      <a:endParaRPr lang="en-US" sz="1400">
                        <a:effectLst/>
                        <a:latin typeface="Times New Roman" panose="02020603050405020304" pitchFamily="18" charset="0"/>
                        <a:ea typeface="Times New Roman" panose="02020603050405020304" pitchFamily="18" charset="0"/>
                      </a:endParaRPr>
                    </a:p>
                  </a:txBody>
                  <a:tcPr marL="55453" marR="55453" marT="0" marB="0"/>
                </a:tc>
                <a:tc>
                  <a:txBody>
                    <a:bodyPr/>
                    <a:lstStyle/>
                    <a:p>
                      <a:pPr marL="457200" indent="-457200" algn="l">
                        <a:lnSpc>
                          <a:spcPct val="150000"/>
                        </a:lnSpc>
                        <a:tabLst>
                          <a:tab pos="457200" algn="l"/>
                          <a:tab pos="457200" algn="l"/>
                        </a:tabLst>
                      </a:pPr>
                      <a:r>
                        <a:rPr lang="en-US" sz="1400">
                          <a:effectLst/>
                        </a:rPr>
                        <a:t>Selecting Specific Movies from Movie dataset.</a:t>
                      </a:r>
                      <a:endParaRPr lang="en-US" sz="1400">
                        <a:effectLst/>
                        <a:latin typeface="Times New Roman" panose="02020603050405020304" pitchFamily="18" charset="0"/>
                        <a:ea typeface="Times New Roman" panose="02020603050405020304" pitchFamily="18" charset="0"/>
                      </a:endParaRPr>
                    </a:p>
                  </a:txBody>
                  <a:tcPr marL="55453" marR="55453" marT="0" marB="0"/>
                </a:tc>
                <a:tc>
                  <a:txBody>
                    <a:bodyPr/>
                    <a:lstStyle/>
                    <a:p>
                      <a:pPr marL="457200" indent="-457200" algn="l">
                        <a:lnSpc>
                          <a:spcPct val="150000"/>
                        </a:lnSpc>
                        <a:tabLst>
                          <a:tab pos="457200" algn="l"/>
                          <a:tab pos="457200" algn="l"/>
                        </a:tabLst>
                      </a:pPr>
                      <a:r>
                        <a:rPr lang="en-US" sz="1400">
                          <a:effectLst/>
                        </a:rPr>
                        <a:t>Data Manipulations</a:t>
                      </a:r>
                      <a:endParaRPr lang="en-US" sz="1400">
                        <a:effectLst/>
                        <a:latin typeface="Times New Roman" panose="02020603050405020304" pitchFamily="18" charset="0"/>
                        <a:ea typeface="Times New Roman" panose="02020603050405020304" pitchFamily="18" charset="0"/>
                      </a:endParaRPr>
                    </a:p>
                  </a:txBody>
                  <a:tcPr marL="55453" marR="55453" marT="0" marB="0"/>
                </a:tc>
                <a:tc>
                  <a:txBody>
                    <a:bodyPr/>
                    <a:lstStyle/>
                    <a:p>
                      <a:pPr marL="457200" indent="-457200" algn="l">
                        <a:lnSpc>
                          <a:spcPct val="150000"/>
                        </a:lnSpc>
                        <a:tabLst>
                          <a:tab pos="457200" algn="l"/>
                          <a:tab pos="457200" algn="l"/>
                        </a:tabLst>
                      </a:pPr>
                      <a:r>
                        <a:rPr lang="en-US" sz="1400">
                          <a:effectLst/>
                        </a:rPr>
                        <a:t>Analyses film datasets to find 10 films using argsort() and iloc() functions.</a:t>
                      </a:r>
                      <a:endParaRPr lang="en-US" sz="1400">
                        <a:effectLst/>
                        <a:latin typeface="Times New Roman" panose="02020603050405020304" pitchFamily="18" charset="0"/>
                        <a:ea typeface="Times New Roman" panose="02020603050405020304" pitchFamily="18" charset="0"/>
                      </a:endParaRPr>
                    </a:p>
                  </a:txBody>
                  <a:tcPr marL="55453" marR="55453" marT="0" marB="0"/>
                </a:tc>
                <a:extLst>
                  <a:ext uri="{0D108BD9-81ED-4DB2-BD59-A6C34878D82A}">
                    <a16:rowId xmlns:a16="http://schemas.microsoft.com/office/drawing/2014/main" val="1946369646"/>
                  </a:ext>
                </a:extLst>
              </a:tr>
              <a:tr h="1503878">
                <a:tc>
                  <a:txBody>
                    <a:bodyPr/>
                    <a:lstStyle/>
                    <a:p>
                      <a:pPr marL="457200" indent="-457200" algn="l">
                        <a:lnSpc>
                          <a:spcPct val="150000"/>
                        </a:lnSpc>
                        <a:tabLst>
                          <a:tab pos="457200" algn="l"/>
                          <a:tab pos="457200" algn="l"/>
                        </a:tabLst>
                      </a:pPr>
                      <a:r>
                        <a:rPr lang="en-US" sz="1400">
                          <a:effectLst/>
                        </a:rPr>
                        <a:t>8.</a:t>
                      </a:r>
                      <a:endParaRPr lang="en-US" sz="1400">
                        <a:effectLst/>
                        <a:latin typeface="Times New Roman" panose="02020603050405020304" pitchFamily="18" charset="0"/>
                        <a:ea typeface="Times New Roman" panose="02020603050405020304" pitchFamily="18" charset="0"/>
                      </a:endParaRPr>
                    </a:p>
                  </a:txBody>
                  <a:tcPr marL="55453" marR="55453" marT="0" marB="0"/>
                </a:tc>
                <a:tc>
                  <a:txBody>
                    <a:bodyPr/>
                    <a:lstStyle/>
                    <a:p>
                      <a:pPr marL="457200" indent="-457200" algn="l">
                        <a:lnSpc>
                          <a:spcPct val="150000"/>
                        </a:lnSpc>
                        <a:tabLst>
                          <a:tab pos="457200" algn="l"/>
                          <a:tab pos="457200" algn="l"/>
                        </a:tabLst>
                      </a:pPr>
                      <a:r>
                        <a:rPr lang="en-US" sz="1400">
                          <a:effectLst/>
                        </a:rPr>
                        <a:t>Analisa Measures of Variability pada customer's Age.</a:t>
                      </a:r>
                      <a:endParaRPr lang="en-US" sz="1400">
                        <a:effectLst/>
                        <a:latin typeface="Times New Roman" panose="02020603050405020304" pitchFamily="18" charset="0"/>
                        <a:ea typeface="Times New Roman" panose="02020603050405020304" pitchFamily="18" charset="0"/>
                      </a:endParaRPr>
                    </a:p>
                  </a:txBody>
                  <a:tcPr marL="55453" marR="55453" marT="0" marB="0"/>
                </a:tc>
                <a:tc>
                  <a:txBody>
                    <a:bodyPr/>
                    <a:lstStyle/>
                    <a:p>
                      <a:pPr marL="457200" indent="-457200" algn="l">
                        <a:lnSpc>
                          <a:spcPct val="150000"/>
                        </a:lnSpc>
                        <a:tabLst>
                          <a:tab pos="457200" algn="l"/>
                          <a:tab pos="457200" algn="l"/>
                        </a:tabLst>
                      </a:pPr>
                      <a:r>
                        <a:rPr lang="en-US" sz="1400">
                          <a:effectLst/>
                        </a:rPr>
                        <a:t>Data Manipulations</a:t>
                      </a:r>
                      <a:endParaRPr lang="en-US" sz="1400">
                        <a:effectLst/>
                        <a:latin typeface="Times New Roman" panose="02020603050405020304" pitchFamily="18" charset="0"/>
                        <a:ea typeface="Times New Roman" panose="02020603050405020304" pitchFamily="18" charset="0"/>
                      </a:endParaRPr>
                    </a:p>
                  </a:txBody>
                  <a:tcPr marL="55453" marR="55453" marT="0" marB="0"/>
                </a:tc>
                <a:tc>
                  <a:txBody>
                    <a:bodyPr/>
                    <a:lstStyle/>
                    <a:p>
                      <a:pPr marL="457200" indent="-457200" algn="l">
                        <a:lnSpc>
                          <a:spcPct val="150000"/>
                        </a:lnSpc>
                        <a:tabLst>
                          <a:tab pos="457200" algn="l"/>
                          <a:tab pos="457200" algn="l"/>
                        </a:tabLst>
                      </a:pPr>
                      <a:r>
                        <a:rPr lang="en-US" sz="1400" dirty="0">
                          <a:effectLst/>
                        </a:rPr>
                        <a:t>Analisa Measures of Variability pada customer's Age using mean(), median(), std(), skew(), quantile(), and </a:t>
                      </a:r>
                      <a:r>
                        <a:rPr lang="en-US" sz="1400" dirty="0" err="1">
                          <a:effectLst/>
                        </a:rPr>
                        <a:t>corr</a:t>
                      </a:r>
                      <a:r>
                        <a:rPr lang="en-US" sz="1400" dirty="0">
                          <a:effectLst/>
                        </a:rPr>
                        <a:t>() function.</a:t>
                      </a:r>
                      <a:endParaRPr lang="en-US" sz="1400" dirty="0">
                        <a:effectLst/>
                        <a:latin typeface="Times New Roman" panose="02020603050405020304" pitchFamily="18" charset="0"/>
                        <a:ea typeface="Times New Roman" panose="02020603050405020304" pitchFamily="18" charset="0"/>
                      </a:endParaRPr>
                    </a:p>
                  </a:txBody>
                  <a:tcPr marL="55453" marR="55453" marT="0" marB="0"/>
                </a:tc>
                <a:extLst>
                  <a:ext uri="{0D108BD9-81ED-4DB2-BD59-A6C34878D82A}">
                    <a16:rowId xmlns:a16="http://schemas.microsoft.com/office/drawing/2014/main" val="2494104261"/>
                  </a:ext>
                </a:extLst>
              </a:tr>
            </a:tbl>
          </a:graphicData>
        </a:graphic>
      </p:graphicFrame>
    </p:spTree>
    <p:extLst>
      <p:ext uri="{BB962C8B-B14F-4D97-AF65-F5344CB8AC3E}">
        <p14:creationId xmlns:p14="http://schemas.microsoft.com/office/powerpoint/2010/main" val="38230040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277AA-6988-1B5A-BCD4-8CC723CC77F5}"/>
              </a:ext>
            </a:extLst>
          </p:cNvPr>
          <p:cNvSpPr>
            <a:spLocks noGrp="1"/>
          </p:cNvSpPr>
          <p:nvPr>
            <p:ph type="title"/>
          </p:nvPr>
        </p:nvSpPr>
        <p:spPr>
          <a:xfrm>
            <a:off x="2592925" y="624110"/>
            <a:ext cx="8911687" cy="645890"/>
          </a:xfrm>
        </p:spPr>
        <p:txBody>
          <a:bodyPr>
            <a:normAutofit/>
          </a:bodyPr>
          <a:lstStyle/>
          <a:p>
            <a:r>
              <a:rPr lang="en-US" sz="1800" dirty="0"/>
              <a:t>Modul Descriptions</a:t>
            </a:r>
          </a:p>
        </p:txBody>
      </p:sp>
      <p:graphicFrame>
        <p:nvGraphicFramePr>
          <p:cNvPr id="3" name="Table 2">
            <a:extLst>
              <a:ext uri="{FF2B5EF4-FFF2-40B4-BE49-F238E27FC236}">
                <a16:creationId xmlns:a16="http://schemas.microsoft.com/office/drawing/2014/main" id="{544257C8-2090-305B-5067-9758A354B580}"/>
              </a:ext>
            </a:extLst>
          </p:cNvPr>
          <p:cNvGraphicFramePr>
            <a:graphicFrameLocks noGrp="1"/>
          </p:cNvGraphicFramePr>
          <p:nvPr>
            <p:extLst>
              <p:ext uri="{D42A27DB-BD31-4B8C-83A1-F6EECF244321}">
                <p14:modId xmlns:p14="http://schemas.microsoft.com/office/powerpoint/2010/main" val="2214564739"/>
              </p:ext>
            </p:extLst>
          </p:nvPr>
        </p:nvGraphicFramePr>
        <p:xfrm>
          <a:off x="2092960" y="1483361"/>
          <a:ext cx="9133839" cy="2803780"/>
        </p:xfrm>
        <a:graphic>
          <a:graphicData uri="http://schemas.openxmlformats.org/drawingml/2006/table">
            <a:tbl>
              <a:tblPr firstRow="1" firstCol="1" bandRow="1">
                <a:tableStyleId>{8799B23B-EC83-4686-B30A-512413B5E67A}</a:tableStyleId>
              </a:tblPr>
              <a:tblGrid>
                <a:gridCol w="600424">
                  <a:extLst>
                    <a:ext uri="{9D8B030D-6E8A-4147-A177-3AD203B41FA5}">
                      <a16:colId xmlns:a16="http://schemas.microsoft.com/office/drawing/2014/main" val="3701990196"/>
                    </a:ext>
                  </a:extLst>
                </a:gridCol>
                <a:gridCol w="2487006">
                  <a:extLst>
                    <a:ext uri="{9D8B030D-6E8A-4147-A177-3AD203B41FA5}">
                      <a16:colId xmlns:a16="http://schemas.microsoft.com/office/drawing/2014/main" val="1657678543"/>
                    </a:ext>
                  </a:extLst>
                </a:gridCol>
                <a:gridCol w="1834637">
                  <a:extLst>
                    <a:ext uri="{9D8B030D-6E8A-4147-A177-3AD203B41FA5}">
                      <a16:colId xmlns:a16="http://schemas.microsoft.com/office/drawing/2014/main" val="3812620029"/>
                    </a:ext>
                  </a:extLst>
                </a:gridCol>
                <a:gridCol w="4211772">
                  <a:extLst>
                    <a:ext uri="{9D8B030D-6E8A-4147-A177-3AD203B41FA5}">
                      <a16:colId xmlns:a16="http://schemas.microsoft.com/office/drawing/2014/main" val="2317081260"/>
                    </a:ext>
                  </a:extLst>
                </a:gridCol>
              </a:tblGrid>
              <a:tr h="1285195">
                <a:tc>
                  <a:txBody>
                    <a:bodyPr/>
                    <a:lstStyle/>
                    <a:p>
                      <a:pPr marL="457200" indent="-457200" algn="l">
                        <a:lnSpc>
                          <a:spcPct val="150000"/>
                        </a:lnSpc>
                        <a:tabLst>
                          <a:tab pos="457200" algn="l"/>
                          <a:tab pos="457200" algn="l"/>
                        </a:tabLst>
                      </a:pPr>
                      <a:r>
                        <a:rPr lang="en-US" sz="1400" dirty="0">
                          <a:effectLst/>
                          <a:latin typeface="Times New Roman" panose="02020603050405020304" pitchFamily="18" charset="0"/>
                          <a:ea typeface="Times New Roman" panose="02020603050405020304" pitchFamily="18" charset="0"/>
                        </a:rPr>
                        <a:t>9.</a:t>
                      </a:r>
                    </a:p>
                  </a:txBody>
                  <a:tcPr marL="68580" marR="68580" marT="0" marB="0"/>
                </a:tc>
                <a:tc>
                  <a:txBody>
                    <a:bodyPr/>
                    <a:lstStyle/>
                    <a:p>
                      <a:pPr marL="457200" indent="-457200" algn="l">
                        <a:lnSpc>
                          <a:spcPct val="150000"/>
                        </a:lnSpc>
                        <a:tabLst>
                          <a:tab pos="457200" algn="l"/>
                          <a:tab pos="457200" algn="l"/>
                        </a:tabLst>
                      </a:pPr>
                      <a:r>
                        <a:rPr lang="en-US" sz="1400" dirty="0">
                          <a:effectLst/>
                          <a:latin typeface="Times New Roman" panose="02020603050405020304" pitchFamily="18" charset="0"/>
                          <a:ea typeface="Times New Roman" panose="02020603050405020304" pitchFamily="18" charset="0"/>
                        </a:rPr>
                        <a:t>Electronic Sales Analysis: Understanding Sales Trends Through Measures of Central Tendency.</a:t>
                      </a:r>
                    </a:p>
                  </a:txBody>
                  <a:tcPr marL="68580" marR="68580" marT="0" marB="0"/>
                </a:tc>
                <a:tc>
                  <a:txBody>
                    <a:bodyPr/>
                    <a:lstStyle/>
                    <a:p>
                      <a:pPr marL="457200" indent="-457200" algn="l">
                        <a:lnSpc>
                          <a:spcPct val="150000"/>
                        </a:lnSpc>
                        <a:tabLst>
                          <a:tab pos="457200" algn="l"/>
                          <a:tab pos="457200" algn="l"/>
                        </a:tabLst>
                      </a:pPr>
                      <a:r>
                        <a:rPr lang="en-US" sz="1400">
                          <a:effectLst/>
                          <a:latin typeface="Times New Roman" panose="02020603050405020304" pitchFamily="18" charset="0"/>
                          <a:ea typeface="Times New Roman" panose="02020603050405020304" pitchFamily="18" charset="0"/>
                        </a:rPr>
                        <a:t>Data Manipulations</a:t>
                      </a:r>
                    </a:p>
                  </a:txBody>
                  <a:tcPr marL="68580" marR="68580" marT="0" marB="0"/>
                </a:tc>
                <a:tc>
                  <a:txBody>
                    <a:bodyPr/>
                    <a:lstStyle/>
                    <a:p>
                      <a:pPr marL="457200" indent="-457200" algn="l">
                        <a:lnSpc>
                          <a:spcPct val="150000"/>
                        </a:lnSpc>
                        <a:tabLst>
                          <a:tab pos="457200" algn="l"/>
                          <a:tab pos="457200" algn="l"/>
                        </a:tabLst>
                      </a:pPr>
                      <a:r>
                        <a:rPr lang="en-US" sz="1400" dirty="0">
                          <a:effectLst/>
                          <a:latin typeface="Times New Roman" panose="02020603050405020304" pitchFamily="18" charset="0"/>
                          <a:ea typeface="Times New Roman" panose="02020603050405020304" pitchFamily="18" charset="0"/>
                        </a:rPr>
                        <a:t>Electronic Sales Analysis: Understanding Sales Trends Through Measures of Central Tendency using mean(), median(), and mode() function.</a:t>
                      </a:r>
                    </a:p>
                  </a:txBody>
                  <a:tcPr marL="68580" marR="68580" marT="0" marB="0"/>
                </a:tc>
                <a:extLst>
                  <a:ext uri="{0D108BD9-81ED-4DB2-BD59-A6C34878D82A}">
                    <a16:rowId xmlns:a16="http://schemas.microsoft.com/office/drawing/2014/main" val="443986091"/>
                  </a:ext>
                </a:extLst>
              </a:tr>
              <a:tr h="1066633">
                <a:tc>
                  <a:txBody>
                    <a:bodyPr/>
                    <a:lstStyle/>
                    <a:p>
                      <a:pPr marL="457200" indent="-457200" algn="l">
                        <a:lnSpc>
                          <a:spcPct val="150000"/>
                        </a:lnSpc>
                        <a:tabLst>
                          <a:tab pos="457200" algn="l"/>
                          <a:tab pos="457200" algn="l"/>
                        </a:tabLst>
                      </a:pPr>
                      <a:r>
                        <a:rPr lang="en-US" sz="1400">
                          <a:effectLst/>
                          <a:latin typeface="Times New Roman" panose="02020603050405020304" pitchFamily="18" charset="0"/>
                          <a:ea typeface="Times New Roman" panose="02020603050405020304" pitchFamily="18" charset="0"/>
                        </a:rPr>
                        <a:t>10.</a:t>
                      </a:r>
                    </a:p>
                  </a:txBody>
                  <a:tcPr marL="68580" marR="68580" marT="0" marB="0"/>
                </a:tc>
                <a:tc>
                  <a:txBody>
                    <a:bodyPr/>
                    <a:lstStyle/>
                    <a:p>
                      <a:pPr algn="l">
                        <a:lnSpc>
                          <a:spcPct val="150000"/>
                        </a:lnSpc>
                      </a:pPr>
                      <a:r>
                        <a:rPr lang="en-ID" sz="1400" b="1">
                          <a:effectLst/>
                          <a:latin typeface="Times New Roman" panose="02020603050405020304" pitchFamily="18" charset="0"/>
                          <a:ea typeface="Times New Roman" panose="02020603050405020304" pitchFamily="18" charset="0"/>
                        </a:rPr>
                        <a:t>Visualizing the age distribution of the population based on age range using a Pie Chart.</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457200" indent="-457200" algn="l">
                        <a:lnSpc>
                          <a:spcPct val="150000"/>
                        </a:lnSpc>
                        <a:tabLst>
                          <a:tab pos="457200" algn="l"/>
                          <a:tab pos="457200" algn="l"/>
                        </a:tabLst>
                      </a:pPr>
                      <a:r>
                        <a:rPr lang="en-US" sz="1400" dirty="0">
                          <a:effectLst/>
                          <a:latin typeface="Times New Roman" panose="02020603050405020304" pitchFamily="18" charset="0"/>
                          <a:ea typeface="Times New Roman" panose="02020603050405020304" pitchFamily="18" charset="0"/>
                        </a:rPr>
                        <a:t>Data Visualization</a:t>
                      </a:r>
                    </a:p>
                  </a:txBody>
                  <a:tcPr marL="68580" marR="68580" marT="0" marB="0"/>
                </a:tc>
                <a:tc>
                  <a:txBody>
                    <a:bodyPr/>
                    <a:lstStyle/>
                    <a:p>
                      <a:pPr marL="457200" indent="-457200" algn="l">
                        <a:lnSpc>
                          <a:spcPct val="150000"/>
                        </a:lnSpc>
                        <a:tabLst>
                          <a:tab pos="457200" algn="l"/>
                          <a:tab pos="457200" algn="l"/>
                        </a:tabLst>
                      </a:pPr>
                      <a:r>
                        <a:rPr lang="en-US" sz="1400" dirty="0">
                          <a:effectLst/>
                          <a:latin typeface="Times New Roman" panose="02020603050405020304" pitchFamily="18" charset="0"/>
                          <a:ea typeface="Times New Roman" panose="02020603050405020304" pitchFamily="18" charset="0"/>
                        </a:rPr>
                        <a:t>analyze the age distribution of the population of a city by visualizing it using pie charts.</a:t>
                      </a:r>
                    </a:p>
                  </a:txBody>
                  <a:tcPr marL="68580" marR="68580" marT="0" marB="0"/>
                </a:tc>
                <a:extLst>
                  <a:ext uri="{0D108BD9-81ED-4DB2-BD59-A6C34878D82A}">
                    <a16:rowId xmlns:a16="http://schemas.microsoft.com/office/drawing/2014/main" val="2345980719"/>
                  </a:ext>
                </a:extLst>
              </a:tr>
            </a:tbl>
          </a:graphicData>
        </a:graphic>
      </p:graphicFrame>
    </p:spTree>
    <p:extLst>
      <p:ext uri="{BB962C8B-B14F-4D97-AF65-F5344CB8AC3E}">
        <p14:creationId xmlns:p14="http://schemas.microsoft.com/office/powerpoint/2010/main" val="26886075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FAD7E-518D-AF13-E9D5-CD40576776DB}"/>
              </a:ext>
            </a:extLst>
          </p:cNvPr>
          <p:cNvSpPr>
            <a:spLocks noGrp="1"/>
          </p:cNvSpPr>
          <p:nvPr>
            <p:ph type="title"/>
          </p:nvPr>
        </p:nvSpPr>
        <p:spPr/>
        <p:txBody>
          <a:bodyPr/>
          <a:lstStyle/>
          <a:p>
            <a:r>
              <a:rPr lang="en-US" dirty="0"/>
              <a:t>KODE TEST VALIDASI</a:t>
            </a:r>
          </a:p>
        </p:txBody>
      </p:sp>
      <p:sp>
        <p:nvSpPr>
          <p:cNvPr id="3" name="Content Placeholder 2">
            <a:extLst>
              <a:ext uri="{FF2B5EF4-FFF2-40B4-BE49-F238E27FC236}">
                <a16:creationId xmlns:a16="http://schemas.microsoft.com/office/drawing/2014/main" id="{E2D59739-2693-D806-4484-850B53ECB343}"/>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15523FD2-5BB1-C7F0-2284-B61CFCC597E0}"/>
              </a:ext>
            </a:extLst>
          </p:cNvPr>
          <p:cNvPicPr>
            <a:picLocks noChangeAspect="1"/>
          </p:cNvPicPr>
          <p:nvPr/>
        </p:nvPicPr>
        <p:blipFill>
          <a:blip r:embed="rId2"/>
          <a:stretch>
            <a:fillRect/>
          </a:stretch>
        </p:blipFill>
        <p:spPr>
          <a:xfrm>
            <a:off x="775878" y="1822852"/>
            <a:ext cx="11009742" cy="3633067"/>
          </a:xfrm>
          <a:prstGeom prst="rect">
            <a:avLst/>
          </a:prstGeom>
        </p:spPr>
      </p:pic>
    </p:spTree>
    <p:extLst>
      <p:ext uri="{BB962C8B-B14F-4D97-AF65-F5344CB8AC3E}">
        <p14:creationId xmlns:p14="http://schemas.microsoft.com/office/powerpoint/2010/main" val="21967042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40F35-99D5-0503-3D41-F192253CE2E7}"/>
              </a:ext>
            </a:extLst>
          </p:cNvPr>
          <p:cNvSpPr>
            <a:spLocks noGrp="1"/>
          </p:cNvSpPr>
          <p:nvPr>
            <p:ph type="title"/>
          </p:nvPr>
        </p:nvSpPr>
        <p:spPr/>
        <p:txBody>
          <a:bodyPr/>
          <a:lstStyle/>
          <a:p>
            <a:r>
              <a:rPr lang="en-US" dirty="0"/>
              <a:t>KODE TEST VALIDASI</a:t>
            </a:r>
          </a:p>
        </p:txBody>
      </p:sp>
      <p:pic>
        <p:nvPicPr>
          <p:cNvPr id="7" name="Content Placeholder 6">
            <a:extLst>
              <a:ext uri="{FF2B5EF4-FFF2-40B4-BE49-F238E27FC236}">
                <a16:creationId xmlns:a16="http://schemas.microsoft.com/office/drawing/2014/main" id="{C71950A4-9BFD-CDCA-DB94-D7567B248045}"/>
              </a:ext>
            </a:extLst>
          </p:cNvPr>
          <p:cNvPicPr>
            <a:picLocks noGrp="1" noChangeAspect="1"/>
          </p:cNvPicPr>
          <p:nvPr>
            <p:ph idx="1"/>
          </p:nvPr>
        </p:nvPicPr>
        <p:blipFill>
          <a:blip r:embed="rId2"/>
          <a:stretch>
            <a:fillRect/>
          </a:stretch>
        </p:blipFill>
        <p:spPr>
          <a:xfrm>
            <a:off x="884555" y="2052320"/>
            <a:ext cx="11715541" cy="3688080"/>
          </a:xfrm>
          <a:prstGeom prst="rect">
            <a:avLst/>
          </a:prstGeom>
        </p:spPr>
      </p:pic>
    </p:spTree>
    <p:extLst>
      <p:ext uri="{BB962C8B-B14F-4D97-AF65-F5344CB8AC3E}">
        <p14:creationId xmlns:p14="http://schemas.microsoft.com/office/powerpoint/2010/main" val="12683540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F6CF2C-FDAD-F0B6-F446-206CB6CD5974}"/>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F6FB26F0-4CA3-C924-9174-02D19106262B}"/>
              </a:ext>
            </a:extLst>
          </p:cNvPr>
          <p:cNvPicPr>
            <a:picLocks noChangeAspect="1"/>
          </p:cNvPicPr>
          <p:nvPr/>
        </p:nvPicPr>
        <p:blipFill>
          <a:blip r:embed="rId2"/>
          <a:stretch>
            <a:fillRect/>
          </a:stretch>
        </p:blipFill>
        <p:spPr>
          <a:xfrm>
            <a:off x="522431" y="1905000"/>
            <a:ext cx="11398741" cy="3001669"/>
          </a:xfrm>
          <a:prstGeom prst="rect">
            <a:avLst/>
          </a:prstGeom>
        </p:spPr>
      </p:pic>
    </p:spTree>
    <p:extLst>
      <p:ext uri="{BB962C8B-B14F-4D97-AF65-F5344CB8AC3E}">
        <p14:creationId xmlns:p14="http://schemas.microsoft.com/office/powerpoint/2010/main" val="21844931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89BF4CD0-8A91-95D6-E300-505CB7884171}"/>
              </a:ext>
            </a:extLst>
          </p:cNvPr>
          <p:cNvSpPr txBox="1"/>
          <p:nvPr/>
        </p:nvSpPr>
        <p:spPr>
          <a:xfrm>
            <a:off x="4597400" y="6314101"/>
            <a:ext cx="2997200" cy="369332"/>
          </a:xfrm>
          <a:prstGeom prst="rect">
            <a:avLst/>
          </a:prstGeom>
          <a:noFill/>
        </p:spPr>
        <p:txBody>
          <a:bodyPr wrap="square" rtlCol="0">
            <a:spAutoFit/>
          </a:bodyPr>
          <a:lstStyle/>
          <a:p>
            <a:r>
              <a:rPr lang="en-US" dirty="0"/>
              <a:t>Validation Result Output</a:t>
            </a:r>
          </a:p>
        </p:txBody>
      </p:sp>
      <p:pic>
        <p:nvPicPr>
          <p:cNvPr id="3" name="Picture 2">
            <a:extLst>
              <a:ext uri="{FF2B5EF4-FFF2-40B4-BE49-F238E27FC236}">
                <a16:creationId xmlns:a16="http://schemas.microsoft.com/office/drawing/2014/main" id="{36BA0A08-B011-0869-A16C-8B518ECC3A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4080" y="904240"/>
            <a:ext cx="10932160" cy="4555388"/>
          </a:xfrm>
          <a:prstGeom prst="rect">
            <a:avLst/>
          </a:prstGeom>
        </p:spPr>
      </p:pic>
    </p:spTree>
    <p:extLst>
      <p:ext uri="{BB962C8B-B14F-4D97-AF65-F5344CB8AC3E}">
        <p14:creationId xmlns:p14="http://schemas.microsoft.com/office/powerpoint/2010/main" val="20164561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CC145-1E4D-0C96-90AB-3E63630CA716}"/>
              </a:ext>
            </a:extLst>
          </p:cNvPr>
          <p:cNvSpPr>
            <a:spLocks noGrp="1"/>
          </p:cNvSpPr>
          <p:nvPr>
            <p:ph type="title"/>
          </p:nvPr>
        </p:nvSpPr>
        <p:spPr>
          <a:xfrm>
            <a:off x="2592925" y="624110"/>
            <a:ext cx="8911687" cy="798290"/>
          </a:xfrm>
        </p:spPr>
        <p:txBody>
          <a:bodyPr/>
          <a:lstStyle/>
          <a:p>
            <a:r>
              <a:rPr lang="en-US" dirty="0"/>
              <a:t>RESULTS AND DISCUSSION</a:t>
            </a:r>
          </a:p>
        </p:txBody>
      </p:sp>
      <p:graphicFrame>
        <p:nvGraphicFramePr>
          <p:cNvPr id="5" name="Table 4">
            <a:extLst>
              <a:ext uri="{FF2B5EF4-FFF2-40B4-BE49-F238E27FC236}">
                <a16:creationId xmlns:a16="http://schemas.microsoft.com/office/drawing/2014/main" id="{A1B57153-F3DF-18DB-CB6B-33197492928A}"/>
              </a:ext>
            </a:extLst>
          </p:cNvPr>
          <p:cNvGraphicFramePr>
            <a:graphicFrameLocks noGrp="1"/>
          </p:cNvGraphicFramePr>
          <p:nvPr>
            <p:extLst>
              <p:ext uri="{D42A27DB-BD31-4B8C-83A1-F6EECF244321}">
                <p14:modId xmlns:p14="http://schemas.microsoft.com/office/powerpoint/2010/main" val="1675726003"/>
              </p:ext>
            </p:extLst>
          </p:nvPr>
        </p:nvGraphicFramePr>
        <p:xfrm>
          <a:off x="2123440" y="2123944"/>
          <a:ext cx="7508239" cy="4632867"/>
        </p:xfrm>
        <a:graphic>
          <a:graphicData uri="http://schemas.openxmlformats.org/drawingml/2006/table">
            <a:tbl>
              <a:tblPr firstRow="1" firstCol="1" bandRow="1">
                <a:tableStyleId>{F5AB1C69-6EDB-4FF4-983F-18BD219EF322}</a:tableStyleId>
              </a:tblPr>
              <a:tblGrid>
                <a:gridCol w="502906">
                  <a:extLst>
                    <a:ext uri="{9D8B030D-6E8A-4147-A177-3AD203B41FA5}">
                      <a16:colId xmlns:a16="http://schemas.microsoft.com/office/drawing/2014/main" val="2741812600"/>
                    </a:ext>
                  </a:extLst>
                </a:gridCol>
                <a:gridCol w="2769961">
                  <a:extLst>
                    <a:ext uri="{9D8B030D-6E8A-4147-A177-3AD203B41FA5}">
                      <a16:colId xmlns:a16="http://schemas.microsoft.com/office/drawing/2014/main" val="685055013"/>
                    </a:ext>
                  </a:extLst>
                </a:gridCol>
                <a:gridCol w="1358465">
                  <a:extLst>
                    <a:ext uri="{9D8B030D-6E8A-4147-A177-3AD203B41FA5}">
                      <a16:colId xmlns:a16="http://schemas.microsoft.com/office/drawing/2014/main" val="2811922657"/>
                    </a:ext>
                  </a:extLst>
                </a:gridCol>
                <a:gridCol w="2876907">
                  <a:extLst>
                    <a:ext uri="{9D8B030D-6E8A-4147-A177-3AD203B41FA5}">
                      <a16:colId xmlns:a16="http://schemas.microsoft.com/office/drawing/2014/main" val="2325940658"/>
                    </a:ext>
                  </a:extLst>
                </a:gridCol>
              </a:tblGrid>
              <a:tr h="231018">
                <a:tc>
                  <a:txBody>
                    <a:bodyPr/>
                    <a:lstStyle/>
                    <a:p>
                      <a:pPr algn="l">
                        <a:lnSpc>
                          <a:spcPct val="150000"/>
                        </a:lnSpc>
                      </a:pPr>
                      <a:r>
                        <a:rPr lang="en-US" sz="1200">
                          <a:effectLst/>
                        </a:rPr>
                        <a:t>No</a:t>
                      </a:r>
                      <a:endParaRPr lang="en-US" sz="1200">
                        <a:effectLst/>
                        <a:latin typeface="Times New Roman" panose="02020603050405020304" pitchFamily="18" charset="0"/>
                        <a:ea typeface="Times New Roman" panose="02020603050405020304" pitchFamily="18" charset="0"/>
                      </a:endParaRPr>
                    </a:p>
                  </a:txBody>
                  <a:tcPr marL="56877" marR="56877" marT="0" marB="0" anchor="b"/>
                </a:tc>
                <a:tc>
                  <a:txBody>
                    <a:bodyPr/>
                    <a:lstStyle/>
                    <a:p>
                      <a:pPr algn="l">
                        <a:lnSpc>
                          <a:spcPct val="150000"/>
                        </a:lnSpc>
                      </a:pPr>
                      <a:r>
                        <a:rPr lang="en-US" sz="1200">
                          <a:effectLst/>
                        </a:rPr>
                        <a:t>Name</a:t>
                      </a:r>
                      <a:endParaRPr lang="en-US" sz="1200">
                        <a:effectLst/>
                        <a:latin typeface="Times New Roman" panose="02020603050405020304" pitchFamily="18" charset="0"/>
                        <a:ea typeface="Times New Roman" panose="02020603050405020304" pitchFamily="18" charset="0"/>
                      </a:endParaRPr>
                    </a:p>
                  </a:txBody>
                  <a:tcPr marL="56877" marR="56877" marT="0" marB="0" anchor="b"/>
                </a:tc>
                <a:tc>
                  <a:txBody>
                    <a:bodyPr/>
                    <a:lstStyle/>
                    <a:p>
                      <a:pPr algn="l">
                        <a:lnSpc>
                          <a:spcPct val="150000"/>
                        </a:lnSpc>
                      </a:pPr>
                      <a:r>
                        <a:rPr lang="en-US" sz="1200">
                          <a:effectLst/>
                        </a:rPr>
                        <a:t>NIM</a:t>
                      </a:r>
                      <a:endParaRPr lang="en-US" sz="1200">
                        <a:effectLst/>
                        <a:latin typeface="Times New Roman" panose="02020603050405020304" pitchFamily="18" charset="0"/>
                        <a:ea typeface="Times New Roman" panose="02020603050405020304" pitchFamily="18" charset="0"/>
                      </a:endParaRPr>
                    </a:p>
                  </a:txBody>
                  <a:tcPr marL="56877" marR="56877" marT="0" marB="0" anchor="b"/>
                </a:tc>
                <a:tc>
                  <a:txBody>
                    <a:bodyPr/>
                    <a:lstStyle/>
                    <a:p>
                      <a:pPr algn="l">
                        <a:lnSpc>
                          <a:spcPct val="150000"/>
                        </a:lnSpc>
                      </a:pPr>
                      <a:r>
                        <a:rPr lang="en-US" sz="1200">
                          <a:effectLst/>
                        </a:rPr>
                        <a:t>Major</a:t>
                      </a:r>
                      <a:endParaRPr lang="en-US" sz="1200">
                        <a:effectLst/>
                        <a:latin typeface="Times New Roman" panose="02020603050405020304" pitchFamily="18" charset="0"/>
                        <a:ea typeface="Times New Roman" panose="02020603050405020304" pitchFamily="18" charset="0"/>
                      </a:endParaRPr>
                    </a:p>
                  </a:txBody>
                  <a:tcPr marL="56877" marR="56877" marT="0" marB="0" anchor="b"/>
                </a:tc>
                <a:extLst>
                  <a:ext uri="{0D108BD9-81ED-4DB2-BD59-A6C34878D82A}">
                    <a16:rowId xmlns:a16="http://schemas.microsoft.com/office/drawing/2014/main" val="2694964760"/>
                  </a:ext>
                </a:extLst>
              </a:tr>
              <a:tr h="231091">
                <a:tc>
                  <a:txBody>
                    <a:bodyPr/>
                    <a:lstStyle/>
                    <a:p>
                      <a:pPr algn="r">
                        <a:lnSpc>
                          <a:spcPct val="150000"/>
                        </a:lnSpc>
                      </a:pPr>
                      <a:r>
                        <a:rPr lang="en-US" sz="1200">
                          <a:effectLst/>
                        </a:rPr>
                        <a:t>1</a:t>
                      </a:r>
                      <a:endParaRPr lang="en-US" sz="1200">
                        <a:effectLst/>
                        <a:latin typeface="Times New Roman" panose="02020603050405020304" pitchFamily="18" charset="0"/>
                        <a:ea typeface="Times New Roman" panose="02020603050405020304" pitchFamily="18" charset="0"/>
                      </a:endParaRPr>
                    </a:p>
                  </a:txBody>
                  <a:tcPr marL="56877" marR="56877" marT="0" marB="0" anchor="b"/>
                </a:tc>
                <a:tc>
                  <a:txBody>
                    <a:bodyPr/>
                    <a:lstStyle/>
                    <a:p>
                      <a:pPr algn="l">
                        <a:lnSpc>
                          <a:spcPct val="150000"/>
                        </a:lnSpc>
                      </a:pPr>
                      <a:r>
                        <a:rPr lang="en-US" sz="1200">
                          <a:effectLst/>
                        </a:rPr>
                        <a:t>Amalia Nuraini</a:t>
                      </a:r>
                      <a:endParaRPr lang="en-US" sz="1200">
                        <a:effectLst/>
                        <a:latin typeface="Times New Roman" panose="02020603050405020304" pitchFamily="18" charset="0"/>
                        <a:ea typeface="Times New Roman" panose="02020603050405020304" pitchFamily="18" charset="0"/>
                      </a:endParaRPr>
                    </a:p>
                  </a:txBody>
                  <a:tcPr marL="56877" marR="56877" marT="0" marB="0" anchor="b"/>
                </a:tc>
                <a:tc>
                  <a:txBody>
                    <a:bodyPr/>
                    <a:lstStyle/>
                    <a:p>
                      <a:pPr algn="r">
                        <a:lnSpc>
                          <a:spcPct val="150000"/>
                        </a:lnSpc>
                      </a:pPr>
                      <a:r>
                        <a:rPr lang="en-US" sz="1200">
                          <a:effectLst/>
                        </a:rPr>
                        <a:t>2041720160</a:t>
                      </a:r>
                      <a:endParaRPr lang="en-US" sz="1200">
                        <a:effectLst/>
                        <a:latin typeface="Times New Roman" panose="02020603050405020304" pitchFamily="18" charset="0"/>
                        <a:ea typeface="Times New Roman" panose="02020603050405020304" pitchFamily="18" charset="0"/>
                      </a:endParaRPr>
                    </a:p>
                  </a:txBody>
                  <a:tcPr marL="56877" marR="56877" marT="0" marB="0" anchor="b"/>
                </a:tc>
                <a:tc>
                  <a:txBody>
                    <a:bodyPr/>
                    <a:lstStyle/>
                    <a:p>
                      <a:pPr algn="l">
                        <a:lnSpc>
                          <a:spcPct val="150000"/>
                        </a:lnSpc>
                      </a:pPr>
                      <a:r>
                        <a:rPr lang="en-US" sz="1200">
                          <a:effectLst/>
                        </a:rPr>
                        <a:t>Jurusan Teknologi Informasi</a:t>
                      </a:r>
                      <a:endParaRPr lang="en-US" sz="1200">
                        <a:effectLst/>
                        <a:latin typeface="Times New Roman" panose="02020603050405020304" pitchFamily="18" charset="0"/>
                        <a:ea typeface="Times New Roman" panose="02020603050405020304" pitchFamily="18" charset="0"/>
                      </a:endParaRPr>
                    </a:p>
                  </a:txBody>
                  <a:tcPr marL="56877" marR="56877" marT="0" marB="0" anchor="b"/>
                </a:tc>
                <a:extLst>
                  <a:ext uri="{0D108BD9-81ED-4DB2-BD59-A6C34878D82A}">
                    <a16:rowId xmlns:a16="http://schemas.microsoft.com/office/drawing/2014/main" val="4065949253"/>
                  </a:ext>
                </a:extLst>
              </a:tr>
              <a:tr h="231091">
                <a:tc>
                  <a:txBody>
                    <a:bodyPr/>
                    <a:lstStyle/>
                    <a:p>
                      <a:pPr algn="r">
                        <a:lnSpc>
                          <a:spcPct val="150000"/>
                        </a:lnSpc>
                      </a:pPr>
                      <a:r>
                        <a:rPr lang="en-US" sz="1200">
                          <a:effectLst/>
                        </a:rPr>
                        <a:t>2</a:t>
                      </a:r>
                      <a:endParaRPr lang="en-US" sz="1200">
                        <a:effectLst/>
                        <a:latin typeface="Times New Roman" panose="02020603050405020304" pitchFamily="18" charset="0"/>
                        <a:ea typeface="Times New Roman" panose="02020603050405020304" pitchFamily="18" charset="0"/>
                      </a:endParaRPr>
                    </a:p>
                  </a:txBody>
                  <a:tcPr marL="56877" marR="56877" marT="0" marB="0" anchor="b"/>
                </a:tc>
                <a:tc>
                  <a:txBody>
                    <a:bodyPr/>
                    <a:lstStyle/>
                    <a:p>
                      <a:pPr algn="l">
                        <a:lnSpc>
                          <a:spcPct val="150000"/>
                        </a:lnSpc>
                      </a:pPr>
                      <a:r>
                        <a:rPr lang="en-US" sz="1200">
                          <a:effectLst/>
                        </a:rPr>
                        <a:t>Elvira Sania Mufida</a:t>
                      </a:r>
                      <a:endParaRPr lang="en-US" sz="1200">
                        <a:effectLst/>
                        <a:latin typeface="Times New Roman" panose="02020603050405020304" pitchFamily="18" charset="0"/>
                        <a:ea typeface="Times New Roman" panose="02020603050405020304" pitchFamily="18" charset="0"/>
                      </a:endParaRPr>
                    </a:p>
                  </a:txBody>
                  <a:tcPr marL="56877" marR="56877" marT="0" marB="0" anchor="b"/>
                </a:tc>
                <a:tc>
                  <a:txBody>
                    <a:bodyPr/>
                    <a:lstStyle/>
                    <a:p>
                      <a:pPr algn="r">
                        <a:lnSpc>
                          <a:spcPct val="150000"/>
                        </a:lnSpc>
                      </a:pPr>
                      <a:r>
                        <a:rPr lang="en-US" sz="1200">
                          <a:effectLst/>
                        </a:rPr>
                        <a:t>2041720080</a:t>
                      </a:r>
                      <a:endParaRPr lang="en-US" sz="1200">
                        <a:effectLst/>
                        <a:latin typeface="Times New Roman" panose="02020603050405020304" pitchFamily="18" charset="0"/>
                        <a:ea typeface="Times New Roman" panose="02020603050405020304" pitchFamily="18" charset="0"/>
                      </a:endParaRPr>
                    </a:p>
                  </a:txBody>
                  <a:tcPr marL="56877" marR="56877" marT="0" marB="0" anchor="b"/>
                </a:tc>
                <a:tc>
                  <a:txBody>
                    <a:bodyPr/>
                    <a:lstStyle/>
                    <a:p>
                      <a:pPr algn="l">
                        <a:lnSpc>
                          <a:spcPct val="150000"/>
                        </a:lnSpc>
                      </a:pPr>
                      <a:r>
                        <a:rPr lang="en-US" sz="1200">
                          <a:effectLst/>
                        </a:rPr>
                        <a:t>Jurusan Teknologi Informasi</a:t>
                      </a:r>
                      <a:endParaRPr lang="en-US" sz="1200">
                        <a:effectLst/>
                        <a:latin typeface="Times New Roman" panose="02020603050405020304" pitchFamily="18" charset="0"/>
                        <a:ea typeface="Times New Roman" panose="02020603050405020304" pitchFamily="18" charset="0"/>
                      </a:endParaRPr>
                    </a:p>
                  </a:txBody>
                  <a:tcPr marL="56877" marR="56877" marT="0" marB="0" anchor="b"/>
                </a:tc>
                <a:extLst>
                  <a:ext uri="{0D108BD9-81ED-4DB2-BD59-A6C34878D82A}">
                    <a16:rowId xmlns:a16="http://schemas.microsoft.com/office/drawing/2014/main" val="3294815500"/>
                  </a:ext>
                </a:extLst>
              </a:tr>
              <a:tr h="231091">
                <a:tc>
                  <a:txBody>
                    <a:bodyPr/>
                    <a:lstStyle/>
                    <a:p>
                      <a:pPr algn="r">
                        <a:lnSpc>
                          <a:spcPct val="150000"/>
                        </a:lnSpc>
                      </a:pPr>
                      <a:r>
                        <a:rPr lang="en-US" sz="1200">
                          <a:effectLst/>
                        </a:rPr>
                        <a:t>3</a:t>
                      </a:r>
                      <a:endParaRPr lang="en-US" sz="1200">
                        <a:effectLst/>
                        <a:latin typeface="Times New Roman" panose="02020603050405020304" pitchFamily="18" charset="0"/>
                        <a:ea typeface="Times New Roman" panose="02020603050405020304" pitchFamily="18" charset="0"/>
                      </a:endParaRPr>
                    </a:p>
                  </a:txBody>
                  <a:tcPr marL="56877" marR="56877" marT="0" marB="0" anchor="b"/>
                </a:tc>
                <a:tc>
                  <a:txBody>
                    <a:bodyPr/>
                    <a:lstStyle/>
                    <a:p>
                      <a:pPr algn="l">
                        <a:lnSpc>
                          <a:spcPct val="150000"/>
                        </a:lnSpc>
                      </a:pPr>
                      <a:r>
                        <a:rPr lang="en-US" sz="1200" dirty="0" err="1">
                          <a:effectLst/>
                        </a:rPr>
                        <a:t>Rabiatul</a:t>
                      </a:r>
                      <a:r>
                        <a:rPr lang="en-US" sz="1200" dirty="0">
                          <a:effectLst/>
                        </a:rPr>
                        <a:t> </a:t>
                      </a:r>
                      <a:r>
                        <a:rPr lang="en-US" sz="1200" dirty="0" err="1">
                          <a:effectLst/>
                        </a:rPr>
                        <a:t>Fitra</a:t>
                      </a:r>
                      <a:r>
                        <a:rPr lang="en-US" sz="1200" dirty="0">
                          <a:effectLst/>
                        </a:rPr>
                        <a:t> Aulia</a:t>
                      </a:r>
                      <a:endParaRPr lang="en-US" sz="1200" dirty="0">
                        <a:effectLst/>
                        <a:latin typeface="Times New Roman" panose="02020603050405020304" pitchFamily="18" charset="0"/>
                        <a:ea typeface="Times New Roman" panose="02020603050405020304" pitchFamily="18" charset="0"/>
                      </a:endParaRPr>
                    </a:p>
                  </a:txBody>
                  <a:tcPr marL="56877" marR="56877" marT="0" marB="0" anchor="b"/>
                </a:tc>
                <a:tc>
                  <a:txBody>
                    <a:bodyPr/>
                    <a:lstStyle/>
                    <a:p>
                      <a:pPr algn="r">
                        <a:lnSpc>
                          <a:spcPct val="150000"/>
                        </a:lnSpc>
                      </a:pPr>
                      <a:r>
                        <a:rPr lang="en-US" sz="1200">
                          <a:effectLst/>
                        </a:rPr>
                        <a:t>2041720154</a:t>
                      </a:r>
                      <a:endParaRPr lang="en-US" sz="1200">
                        <a:effectLst/>
                        <a:latin typeface="Times New Roman" panose="02020603050405020304" pitchFamily="18" charset="0"/>
                        <a:ea typeface="Times New Roman" panose="02020603050405020304" pitchFamily="18" charset="0"/>
                      </a:endParaRPr>
                    </a:p>
                  </a:txBody>
                  <a:tcPr marL="56877" marR="56877" marT="0" marB="0" anchor="b"/>
                </a:tc>
                <a:tc>
                  <a:txBody>
                    <a:bodyPr/>
                    <a:lstStyle/>
                    <a:p>
                      <a:pPr algn="l">
                        <a:lnSpc>
                          <a:spcPct val="150000"/>
                        </a:lnSpc>
                      </a:pPr>
                      <a:r>
                        <a:rPr lang="en-US" sz="1200">
                          <a:effectLst/>
                        </a:rPr>
                        <a:t>Jurusan Teknologi Informasi</a:t>
                      </a:r>
                      <a:endParaRPr lang="en-US" sz="1200">
                        <a:effectLst/>
                        <a:latin typeface="Times New Roman" panose="02020603050405020304" pitchFamily="18" charset="0"/>
                        <a:ea typeface="Times New Roman" panose="02020603050405020304" pitchFamily="18" charset="0"/>
                      </a:endParaRPr>
                    </a:p>
                  </a:txBody>
                  <a:tcPr marL="56877" marR="56877" marT="0" marB="0" anchor="b"/>
                </a:tc>
                <a:extLst>
                  <a:ext uri="{0D108BD9-81ED-4DB2-BD59-A6C34878D82A}">
                    <a16:rowId xmlns:a16="http://schemas.microsoft.com/office/drawing/2014/main" val="3881760392"/>
                  </a:ext>
                </a:extLst>
              </a:tr>
              <a:tr h="231091">
                <a:tc>
                  <a:txBody>
                    <a:bodyPr/>
                    <a:lstStyle/>
                    <a:p>
                      <a:pPr algn="r">
                        <a:lnSpc>
                          <a:spcPct val="150000"/>
                        </a:lnSpc>
                      </a:pPr>
                      <a:r>
                        <a:rPr lang="en-US" sz="1200">
                          <a:effectLst/>
                        </a:rPr>
                        <a:t>4</a:t>
                      </a:r>
                      <a:endParaRPr lang="en-US" sz="1200">
                        <a:effectLst/>
                        <a:latin typeface="Times New Roman" panose="02020603050405020304" pitchFamily="18" charset="0"/>
                        <a:ea typeface="Times New Roman" panose="02020603050405020304" pitchFamily="18" charset="0"/>
                      </a:endParaRPr>
                    </a:p>
                  </a:txBody>
                  <a:tcPr marL="56877" marR="56877" marT="0" marB="0" anchor="b"/>
                </a:tc>
                <a:tc>
                  <a:txBody>
                    <a:bodyPr/>
                    <a:lstStyle/>
                    <a:p>
                      <a:pPr algn="l">
                        <a:lnSpc>
                          <a:spcPct val="150000"/>
                        </a:lnSpc>
                      </a:pPr>
                      <a:r>
                        <a:rPr lang="en-US" sz="1200">
                          <a:effectLst/>
                        </a:rPr>
                        <a:t>Neha Viranica Nauly</a:t>
                      </a:r>
                      <a:endParaRPr lang="en-US" sz="1200">
                        <a:effectLst/>
                        <a:latin typeface="Times New Roman" panose="02020603050405020304" pitchFamily="18" charset="0"/>
                        <a:ea typeface="Times New Roman" panose="02020603050405020304" pitchFamily="18" charset="0"/>
                      </a:endParaRPr>
                    </a:p>
                  </a:txBody>
                  <a:tcPr marL="56877" marR="56877" marT="0" marB="0" anchor="b"/>
                </a:tc>
                <a:tc>
                  <a:txBody>
                    <a:bodyPr/>
                    <a:lstStyle/>
                    <a:p>
                      <a:pPr algn="r">
                        <a:lnSpc>
                          <a:spcPct val="150000"/>
                        </a:lnSpc>
                      </a:pPr>
                      <a:r>
                        <a:rPr lang="en-US" sz="1200">
                          <a:effectLst/>
                        </a:rPr>
                        <a:t>2141764127</a:t>
                      </a:r>
                      <a:endParaRPr lang="en-US" sz="1200">
                        <a:effectLst/>
                        <a:latin typeface="Times New Roman" panose="02020603050405020304" pitchFamily="18" charset="0"/>
                        <a:ea typeface="Times New Roman" panose="02020603050405020304" pitchFamily="18" charset="0"/>
                      </a:endParaRPr>
                    </a:p>
                  </a:txBody>
                  <a:tcPr marL="56877" marR="56877" marT="0" marB="0" anchor="b"/>
                </a:tc>
                <a:tc>
                  <a:txBody>
                    <a:bodyPr/>
                    <a:lstStyle/>
                    <a:p>
                      <a:pPr algn="l">
                        <a:lnSpc>
                          <a:spcPct val="150000"/>
                        </a:lnSpc>
                      </a:pPr>
                      <a:r>
                        <a:rPr lang="en-US" sz="1200">
                          <a:effectLst/>
                        </a:rPr>
                        <a:t>Jurusan Teknologi Informasi</a:t>
                      </a:r>
                      <a:endParaRPr lang="en-US" sz="1200">
                        <a:effectLst/>
                        <a:latin typeface="Times New Roman" panose="02020603050405020304" pitchFamily="18" charset="0"/>
                        <a:ea typeface="Times New Roman" panose="02020603050405020304" pitchFamily="18" charset="0"/>
                      </a:endParaRPr>
                    </a:p>
                  </a:txBody>
                  <a:tcPr marL="56877" marR="56877" marT="0" marB="0" anchor="b"/>
                </a:tc>
                <a:extLst>
                  <a:ext uri="{0D108BD9-81ED-4DB2-BD59-A6C34878D82A}">
                    <a16:rowId xmlns:a16="http://schemas.microsoft.com/office/drawing/2014/main" val="1036652398"/>
                  </a:ext>
                </a:extLst>
              </a:tr>
              <a:tr h="231091">
                <a:tc>
                  <a:txBody>
                    <a:bodyPr/>
                    <a:lstStyle/>
                    <a:p>
                      <a:pPr algn="r">
                        <a:lnSpc>
                          <a:spcPct val="150000"/>
                        </a:lnSpc>
                      </a:pPr>
                      <a:r>
                        <a:rPr lang="en-US" sz="1200">
                          <a:effectLst/>
                        </a:rPr>
                        <a:t>5</a:t>
                      </a:r>
                      <a:endParaRPr lang="en-US" sz="1200">
                        <a:effectLst/>
                        <a:latin typeface="Times New Roman" panose="02020603050405020304" pitchFamily="18" charset="0"/>
                        <a:ea typeface="Times New Roman" panose="02020603050405020304" pitchFamily="18" charset="0"/>
                      </a:endParaRPr>
                    </a:p>
                  </a:txBody>
                  <a:tcPr marL="56877" marR="56877" marT="0" marB="0" anchor="b"/>
                </a:tc>
                <a:tc>
                  <a:txBody>
                    <a:bodyPr/>
                    <a:lstStyle/>
                    <a:p>
                      <a:pPr algn="l">
                        <a:lnSpc>
                          <a:spcPct val="150000"/>
                        </a:lnSpc>
                      </a:pPr>
                      <a:r>
                        <a:rPr lang="en-US" sz="1200">
                          <a:effectLst/>
                        </a:rPr>
                        <a:t>Khofifah Amanda</a:t>
                      </a:r>
                      <a:endParaRPr lang="en-US" sz="1200">
                        <a:effectLst/>
                        <a:latin typeface="Times New Roman" panose="02020603050405020304" pitchFamily="18" charset="0"/>
                        <a:ea typeface="Times New Roman" panose="02020603050405020304" pitchFamily="18" charset="0"/>
                      </a:endParaRPr>
                    </a:p>
                  </a:txBody>
                  <a:tcPr marL="56877" marR="56877" marT="0" marB="0" anchor="b"/>
                </a:tc>
                <a:tc>
                  <a:txBody>
                    <a:bodyPr/>
                    <a:lstStyle/>
                    <a:p>
                      <a:pPr algn="r">
                        <a:lnSpc>
                          <a:spcPct val="150000"/>
                        </a:lnSpc>
                      </a:pPr>
                      <a:r>
                        <a:rPr lang="en-US" sz="1200">
                          <a:effectLst/>
                        </a:rPr>
                        <a:t>2041720119</a:t>
                      </a:r>
                      <a:endParaRPr lang="en-US" sz="1200">
                        <a:effectLst/>
                        <a:latin typeface="Times New Roman" panose="02020603050405020304" pitchFamily="18" charset="0"/>
                        <a:ea typeface="Times New Roman" panose="02020603050405020304" pitchFamily="18" charset="0"/>
                      </a:endParaRPr>
                    </a:p>
                  </a:txBody>
                  <a:tcPr marL="56877" marR="56877" marT="0" marB="0" anchor="b"/>
                </a:tc>
                <a:tc>
                  <a:txBody>
                    <a:bodyPr/>
                    <a:lstStyle/>
                    <a:p>
                      <a:pPr algn="l">
                        <a:lnSpc>
                          <a:spcPct val="150000"/>
                        </a:lnSpc>
                      </a:pPr>
                      <a:r>
                        <a:rPr lang="en-US" sz="1200">
                          <a:effectLst/>
                        </a:rPr>
                        <a:t>Jurusan Teknologi Informasi</a:t>
                      </a:r>
                      <a:endParaRPr lang="en-US" sz="1200">
                        <a:effectLst/>
                        <a:latin typeface="Times New Roman" panose="02020603050405020304" pitchFamily="18" charset="0"/>
                        <a:ea typeface="Times New Roman" panose="02020603050405020304" pitchFamily="18" charset="0"/>
                      </a:endParaRPr>
                    </a:p>
                  </a:txBody>
                  <a:tcPr marL="56877" marR="56877" marT="0" marB="0" anchor="b"/>
                </a:tc>
                <a:extLst>
                  <a:ext uri="{0D108BD9-81ED-4DB2-BD59-A6C34878D82A}">
                    <a16:rowId xmlns:a16="http://schemas.microsoft.com/office/drawing/2014/main" val="2389539920"/>
                  </a:ext>
                </a:extLst>
              </a:tr>
              <a:tr h="491983">
                <a:tc>
                  <a:txBody>
                    <a:bodyPr/>
                    <a:lstStyle/>
                    <a:p>
                      <a:pPr algn="r">
                        <a:lnSpc>
                          <a:spcPct val="150000"/>
                        </a:lnSpc>
                      </a:pPr>
                      <a:r>
                        <a:rPr lang="en-US" sz="1200">
                          <a:effectLst/>
                        </a:rPr>
                        <a:t>6</a:t>
                      </a:r>
                      <a:endParaRPr lang="en-US" sz="1200">
                        <a:effectLst/>
                        <a:latin typeface="Times New Roman" panose="02020603050405020304" pitchFamily="18" charset="0"/>
                        <a:ea typeface="Times New Roman" panose="02020603050405020304" pitchFamily="18" charset="0"/>
                      </a:endParaRPr>
                    </a:p>
                  </a:txBody>
                  <a:tcPr marL="56877" marR="56877" marT="0" marB="0" anchor="b"/>
                </a:tc>
                <a:tc>
                  <a:txBody>
                    <a:bodyPr/>
                    <a:lstStyle/>
                    <a:p>
                      <a:pPr algn="l">
                        <a:lnSpc>
                          <a:spcPct val="150000"/>
                        </a:lnSpc>
                      </a:pPr>
                      <a:r>
                        <a:rPr lang="en-US" sz="1200">
                          <a:effectLst/>
                        </a:rPr>
                        <a:t>Shine Devi Oktaviana Ronix Syah Putri</a:t>
                      </a:r>
                      <a:endParaRPr lang="en-US" sz="1200">
                        <a:effectLst/>
                        <a:latin typeface="Times New Roman" panose="02020603050405020304" pitchFamily="18" charset="0"/>
                        <a:ea typeface="Times New Roman" panose="02020603050405020304" pitchFamily="18" charset="0"/>
                      </a:endParaRPr>
                    </a:p>
                  </a:txBody>
                  <a:tcPr marL="56877" marR="56877" marT="0" marB="0" anchor="b"/>
                </a:tc>
                <a:tc>
                  <a:txBody>
                    <a:bodyPr/>
                    <a:lstStyle/>
                    <a:p>
                      <a:pPr algn="r">
                        <a:lnSpc>
                          <a:spcPct val="150000"/>
                        </a:lnSpc>
                      </a:pPr>
                      <a:r>
                        <a:rPr lang="en-US" sz="1200" dirty="0">
                          <a:effectLst/>
                        </a:rPr>
                        <a:t>2041720065</a:t>
                      </a:r>
                      <a:endParaRPr lang="en-US" sz="1200" dirty="0">
                        <a:effectLst/>
                        <a:latin typeface="Times New Roman" panose="02020603050405020304" pitchFamily="18" charset="0"/>
                        <a:ea typeface="Times New Roman" panose="02020603050405020304" pitchFamily="18" charset="0"/>
                      </a:endParaRPr>
                    </a:p>
                  </a:txBody>
                  <a:tcPr marL="56877" marR="56877" marT="0" marB="0" anchor="b"/>
                </a:tc>
                <a:tc>
                  <a:txBody>
                    <a:bodyPr/>
                    <a:lstStyle/>
                    <a:p>
                      <a:pPr algn="l">
                        <a:lnSpc>
                          <a:spcPct val="150000"/>
                        </a:lnSpc>
                      </a:pPr>
                      <a:r>
                        <a:rPr lang="en-US" sz="1200" dirty="0" err="1">
                          <a:effectLst/>
                        </a:rPr>
                        <a:t>Jurusan</a:t>
                      </a:r>
                      <a:r>
                        <a:rPr lang="en-US" sz="1200" dirty="0">
                          <a:effectLst/>
                        </a:rPr>
                        <a:t> </a:t>
                      </a:r>
                      <a:r>
                        <a:rPr lang="en-US" sz="1200" dirty="0" err="1">
                          <a:effectLst/>
                        </a:rPr>
                        <a:t>Teknologi</a:t>
                      </a:r>
                      <a:r>
                        <a:rPr lang="en-US" sz="1200" dirty="0">
                          <a:effectLst/>
                        </a:rPr>
                        <a:t> </a:t>
                      </a:r>
                      <a:r>
                        <a:rPr lang="en-US" sz="1200" dirty="0" err="1">
                          <a:effectLst/>
                        </a:rPr>
                        <a:t>Informasi</a:t>
                      </a:r>
                      <a:endParaRPr lang="en-US" sz="1200" dirty="0">
                        <a:effectLst/>
                        <a:latin typeface="Times New Roman" panose="02020603050405020304" pitchFamily="18" charset="0"/>
                        <a:ea typeface="Times New Roman" panose="02020603050405020304" pitchFamily="18" charset="0"/>
                      </a:endParaRPr>
                    </a:p>
                  </a:txBody>
                  <a:tcPr marL="56877" marR="56877" marT="0" marB="0" anchor="b"/>
                </a:tc>
                <a:extLst>
                  <a:ext uri="{0D108BD9-81ED-4DB2-BD59-A6C34878D82A}">
                    <a16:rowId xmlns:a16="http://schemas.microsoft.com/office/drawing/2014/main" val="2261765417"/>
                  </a:ext>
                </a:extLst>
              </a:tr>
              <a:tr h="231091">
                <a:tc>
                  <a:txBody>
                    <a:bodyPr/>
                    <a:lstStyle/>
                    <a:p>
                      <a:pPr algn="r">
                        <a:lnSpc>
                          <a:spcPct val="150000"/>
                        </a:lnSpc>
                      </a:pPr>
                      <a:r>
                        <a:rPr lang="en-US" sz="1200">
                          <a:effectLst/>
                        </a:rPr>
                        <a:t>7</a:t>
                      </a:r>
                      <a:endParaRPr lang="en-US" sz="1200">
                        <a:effectLst/>
                        <a:latin typeface="Times New Roman" panose="02020603050405020304" pitchFamily="18" charset="0"/>
                        <a:ea typeface="Times New Roman" panose="02020603050405020304" pitchFamily="18" charset="0"/>
                      </a:endParaRPr>
                    </a:p>
                  </a:txBody>
                  <a:tcPr marL="56877" marR="56877" marT="0" marB="0" anchor="b"/>
                </a:tc>
                <a:tc>
                  <a:txBody>
                    <a:bodyPr/>
                    <a:lstStyle/>
                    <a:p>
                      <a:pPr algn="l">
                        <a:lnSpc>
                          <a:spcPct val="150000"/>
                        </a:lnSpc>
                      </a:pPr>
                      <a:r>
                        <a:rPr lang="en-US" sz="1200">
                          <a:effectLst/>
                        </a:rPr>
                        <a:t>Lelyta salsabila</a:t>
                      </a:r>
                      <a:endParaRPr lang="en-US" sz="1200">
                        <a:effectLst/>
                        <a:latin typeface="Times New Roman" panose="02020603050405020304" pitchFamily="18" charset="0"/>
                        <a:ea typeface="Times New Roman" panose="02020603050405020304" pitchFamily="18" charset="0"/>
                      </a:endParaRPr>
                    </a:p>
                  </a:txBody>
                  <a:tcPr marL="56877" marR="56877" marT="0" marB="0" anchor="b"/>
                </a:tc>
                <a:tc>
                  <a:txBody>
                    <a:bodyPr/>
                    <a:lstStyle/>
                    <a:p>
                      <a:pPr algn="r">
                        <a:lnSpc>
                          <a:spcPct val="150000"/>
                        </a:lnSpc>
                      </a:pPr>
                      <a:r>
                        <a:rPr lang="en-US" sz="1200">
                          <a:effectLst/>
                        </a:rPr>
                        <a:t>1941720026</a:t>
                      </a:r>
                      <a:endParaRPr lang="en-US" sz="1200">
                        <a:effectLst/>
                        <a:latin typeface="Times New Roman" panose="02020603050405020304" pitchFamily="18" charset="0"/>
                        <a:ea typeface="Times New Roman" panose="02020603050405020304" pitchFamily="18" charset="0"/>
                      </a:endParaRPr>
                    </a:p>
                  </a:txBody>
                  <a:tcPr marL="56877" marR="56877" marT="0" marB="0" anchor="b"/>
                </a:tc>
                <a:tc>
                  <a:txBody>
                    <a:bodyPr/>
                    <a:lstStyle/>
                    <a:p>
                      <a:pPr algn="l">
                        <a:lnSpc>
                          <a:spcPct val="150000"/>
                        </a:lnSpc>
                      </a:pPr>
                      <a:r>
                        <a:rPr lang="en-US" sz="1200">
                          <a:effectLst/>
                        </a:rPr>
                        <a:t>Jurusan Teknologi Informasi</a:t>
                      </a:r>
                      <a:endParaRPr lang="en-US" sz="1200">
                        <a:effectLst/>
                        <a:latin typeface="Times New Roman" panose="02020603050405020304" pitchFamily="18" charset="0"/>
                        <a:ea typeface="Times New Roman" panose="02020603050405020304" pitchFamily="18" charset="0"/>
                      </a:endParaRPr>
                    </a:p>
                  </a:txBody>
                  <a:tcPr marL="56877" marR="56877" marT="0" marB="0" anchor="b"/>
                </a:tc>
                <a:extLst>
                  <a:ext uri="{0D108BD9-81ED-4DB2-BD59-A6C34878D82A}">
                    <a16:rowId xmlns:a16="http://schemas.microsoft.com/office/drawing/2014/main" val="1814943609"/>
                  </a:ext>
                </a:extLst>
              </a:tr>
              <a:tr h="491983">
                <a:tc>
                  <a:txBody>
                    <a:bodyPr/>
                    <a:lstStyle/>
                    <a:p>
                      <a:pPr algn="r">
                        <a:lnSpc>
                          <a:spcPct val="150000"/>
                        </a:lnSpc>
                      </a:pPr>
                      <a:r>
                        <a:rPr lang="en-US" sz="1200">
                          <a:effectLst/>
                        </a:rPr>
                        <a:t>8</a:t>
                      </a:r>
                      <a:endParaRPr lang="en-US" sz="1200">
                        <a:effectLst/>
                        <a:latin typeface="Times New Roman" panose="02020603050405020304" pitchFamily="18" charset="0"/>
                        <a:ea typeface="Times New Roman" panose="02020603050405020304" pitchFamily="18" charset="0"/>
                      </a:endParaRPr>
                    </a:p>
                  </a:txBody>
                  <a:tcPr marL="56877" marR="56877" marT="0" marB="0" anchor="b"/>
                </a:tc>
                <a:tc>
                  <a:txBody>
                    <a:bodyPr/>
                    <a:lstStyle/>
                    <a:p>
                      <a:pPr algn="l">
                        <a:lnSpc>
                          <a:spcPct val="150000"/>
                        </a:lnSpc>
                      </a:pPr>
                      <a:r>
                        <a:rPr lang="en-US" sz="1200">
                          <a:effectLst/>
                        </a:rPr>
                        <a:t>Salwa Zhafira Pratiwi Wahyudi</a:t>
                      </a:r>
                      <a:endParaRPr lang="en-US" sz="1200">
                        <a:effectLst/>
                        <a:latin typeface="Times New Roman" panose="02020603050405020304" pitchFamily="18" charset="0"/>
                        <a:ea typeface="Times New Roman" panose="02020603050405020304" pitchFamily="18" charset="0"/>
                      </a:endParaRPr>
                    </a:p>
                  </a:txBody>
                  <a:tcPr marL="56877" marR="56877" marT="0" marB="0" anchor="b"/>
                </a:tc>
                <a:tc>
                  <a:txBody>
                    <a:bodyPr/>
                    <a:lstStyle/>
                    <a:p>
                      <a:pPr algn="r">
                        <a:lnSpc>
                          <a:spcPct val="150000"/>
                        </a:lnSpc>
                      </a:pPr>
                      <a:r>
                        <a:rPr lang="en-US" sz="1200">
                          <a:effectLst/>
                        </a:rPr>
                        <a:t>2041720138</a:t>
                      </a:r>
                      <a:endParaRPr lang="en-US" sz="1200">
                        <a:effectLst/>
                        <a:latin typeface="Times New Roman" panose="02020603050405020304" pitchFamily="18" charset="0"/>
                        <a:ea typeface="Times New Roman" panose="02020603050405020304" pitchFamily="18" charset="0"/>
                      </a:endParaRPr>
                    </a:p>
                  </a:txBody>
                  <a:tcPr marL="56877" marR="56877" marT="0" marB="0" anchor="b"/>
                </a:tc>
                <a:tc>
                  <a:txBody>
                    <a:bodyPr/>
                    <a:lstStyle/>
                    <a:p>
                      <a:pPr algn="l">
                        <a:lnSpc>
                          <a:spcPct val="150000"/>
                        </a:lnSpc>
                      </a:pPr>
                      <a:r>
                        <a:rPr lang="en-US" sz="1200">
                          <a:effectLst/>
                        </a:rPr>
                        <a:t>Jurusan Teknologi Informasi</a:t>
                      </a:r>
                      <a:endParaRPr lang="en-US" sz="1200">
                        <a:effectLst/>
                        <a:latin typeface="Times New Roman" panose="02020603050405020304" pitchFamily="18" charset="0"/>
                        <a:ea typeface="Times New Roman" panose="02020603050405020304" pitchFamily="18" charset="0"/>
                      </a:endParaRPr>
                    </a:p>
                  </a:txBody>
                  <a:tcPr marL="56877" marR="56877" marT="0" marB="0" anchor="b"/>
                </a:tc>
                <a:extLst>
                  <a:ext uri="{0D108BD9-81ED-4DB2-BD59-A6C34878D82A}">
                    <a16:rowId xmlns:a16="http://schemas.microsoft.com/office/drawing/2014/main" val="3431622757"/>
                  </a:ext>
                </a:extLst>
              </a:tr>
              <a:tr h="231091">
                <a:tc>
                  <a:txBody>
                    <a:bodyPr/>
                    <a:lstStyle/>
                    <a:p>
                      <a:pPr algn="r">
                        <a:lnSpc>
                          <a:spcPct val="150000"/>
                        </a:lnSpc>
                      </a:pPr>
                      <a:r>
                        <a:rPr lang="en-US" sz="1200">
                          <a:effectLst/>
                        </a:rPr>
                        <a:t>9</a:t>
                      </a:r>
                      <a:endParaRPr lang="en-US" sz="1200">
                        <a:effectLst/>
                        <a:latin typeface="Times New Roman" panose="02020603050405020304" pitchFamily="18" charset="0"/>
                        <a:ea typeface="Times New Roman" panose="02020603050405020304" pitchFamily="18" charset="0"/>
                      </a:endParaRPr>
                    </a:p>
                  </a:txBody>
                  <a:tcPr marL="56877" marR="56877" marT="0" marB="0" anchor="b"/>
                </a:tc>
                <a:tc>
                  <a:txBody>
                    <a:bodyPr/>
                    <a:lstStyle/>
                    <a:p>
                      <a:pPr algn="l">
                        <a:lnSpc>
                          <a:spcPct val="150000"/>
                        </a:lnSpc>
                      </a:pPr>
                      <a:r>
                        <a:rPr lang="en-US" sz="1200">
                          <a:effectLst/>
                        </a:rPr>
                        <a:t>FAHREZA PRIMA HAKIM</a:t>
                      </a:r>
                      <a:endParaRPr lang="en-US" sz="1200">
                        <a:effectLst/>
                        <a:latin typeface="Times New Roman" panose="02020603050405020304" pitchFamily="18" charset="0"/>
                        <a:ea typeface="Times New Roman" panose="02020603050405020304" pitchFamily="18" charset="0"/>
                      </a:endParaRPr>
                    </a:p>
                  </a:txBody>
                  <a:tcPr marL="56877" marR="56877" marT="0" marB="0" anchor="b"/>
                </a:tc>
                <a:tc>
                  <a:txBody>
                    <a:bodyPr/>
                    <a:lstStyle/>
                    <a:p>
                      <a:pPr algn="r">
                        <a:lnSpc>
                          <a:spcPct val="150000"/>
                        </a:lnSpc>
                      </a:pPr>
                      <a:r>
                        <a:rPr lang="en-US" sz="1200">
                          <a:effectLst/>
                        </a:rPr>
                        <a:t>2041720210</a:t>
                      </a:r>
                      <a:endParaRPr lang="en-US" sz="1200">
                        <a:effectLst/>
                        <a:latin typeface="Times New Roman" panose="02020603050405020304" pitchFamily="18" charset="0"/>
                        <a:ea typeface="Times New Roman" panose="02020603050405020304" pitchFamily="18" charset="0"/>
                      </a:endParaRPr>
                    </a:p>
                  </a:txBody>
                  <a:tcPr marL="56877" marR="56877" marT="0" marB="0" anchor="b"/>
                </a:tc>
                <a:tc>
                  <a:txBody>
                    <a:bodyPr/>
                    <a:lstStyle/>
                    <a:p>
                      <a:pPr algn="l">
                        <a:lnSpc>
                          <a:spcPct val="150000"/>
                        </a:lnSpc>
                      </a:pPr>
                      <a:r>
                        <a:rPr lang="en-US" sz="1200">
                          <a:effectLst/>
                        </a:rPr>
                        <a:t>Jurusan Teknologi Informasi</a:t>
                      </a:r>
                      <a:endParaRPr lang="en-US" sz="1200">
                        <a:effectLst/>
                        <a:latin typeface="Times New Roman" panose="02020603050405020304" pitchFamily="18" charset="0"/>
                        <a:ea typeface="Times New Roman" panose="02020603050405020304" pitchFamily="18" charset="0"/>
                      </a:endParaRPr>
                    </a:p>
                  </a:txBody>
                  <a:tcPr marL="56877" marR="56877" marT="0" marB="0" anchor="b"/>
                </a:tc>
                <a:extLst>
                  <a:ext uri="{0D108BD9-81ED-4DB2-BD59-A6C34878D82A}">
                    <a16:rowId xmlns:a16="http://schemas.microsoft.com/office/drawing/2014/main" val="790617989"/>
                  </a:ext>
                </a:extLst>
              </a:tr>
              <a:tr h="231091">
                <a:tc>
                  <a:txBody>
                    <a:bodyPr/>
                    <a:lstStyle/>
                    <a:p>
                      <a:pPr algn="r">
                        <a:lnSpc>
                          <a:spcPct val="150000"/>
                        </a:lnSpc>
                      </a:pPr>
                      <a:r>
                        <a:rPr lang="en-US" sz="1200">
                          <a:effectLst/>
                        </a:rPr>
                        <a:t>10</a:t>
                      </a:r>
                      <a:endParaRPr lang="en-US" sz="1200">
                        <a:effectLst/>
                        <a:latin typeface="Times New Roman" panose="02020603050405020304" pitchFamily="18" charset="0"/>
                        <a:ea typeface="Times New Roman" panose="02020603050405020304" pitchFamily="18" charset="0"/>
                      </a:endParaRPr>
                    </a:p>
                  </a:txBody>
                  <a:tcPr marL="56877" marR="56877" marT="0" marB="0" anchor="b"/>
                </a:tc>
                <a:tc>
                  <a:txBody>
                    <a:bodyPr/>
                    <a:lstStyle/>
                    <a:p>
                      <a:pPr algn="l">
                        <a:lnSpc>
                          <a:spcPct val="150000"/>
                        </a:lnSpc>
                      </a:pPr>
                      <a:r>
                        <a:rPr lang="en-US" sz="1200">
                          <a:effectLst/>
                        </a:rPr>
                        <a:t>Nanda Shabrina Putri Kurnia</a:t>
                      </a:r>
                      <a:endParaRPr lang="en-US" sz="1200">
                        <a:effectLst/>
                        <a:latin typeface="Times New Roman" panose="02020603050405020304" pitchFamily="18" charset="0"/>
                        <a:ea typeface="Times New Roman" panose="02020603050405020304" pitchFamily="18" charset="0"/>
                      </a:endParaRPr>
                    </a:p>
                  </a:txBody>
                  <a:tcPr marL="56877" marR="56877" marT="0" marB="0" anchor="b"/>
                </a:tc>
                <a:tc>
                  <a:txBody>
                    <a:bodyPr/>
                    <a:lstStyle/>
                    <a:p>
                      <a:pPr algn="r">
                        <a:lnSpc>
                          <a:spcPct val="150000"/>
                        </a:lnSpc>
                      </a:pPr>
                      <a:r>
                        <a:rPr lang="en-US" sz="1200">
                          <a:effectLst/>
                        </a:rPr>
                        <a:t>2141762064</a:t>
                      </a:r>
                      <a:endParaRPr lang="en-US" sz="1200">
                        <a:effectLst/>
                        <a:latin typeface="Times New Roman" panose="02020603050405020304" pitchFamily="18" charset="0"/>
                        <a:ea typeface="Times New Roman" panose="02020603050405020304" pitchFamily="18" charset="0"/>
                      </a:endParaRPr>
                    </a:p>
                  </a:txBody>
                  <a:tcPr marL="56877" marR="56877" marT="0" marB="0" anchor="b"/>
                </a:tc>
                <a:tc>
                  <a:txBody>
                    <a:bodyPr/>
                    <a:lstStyle/>
                    <a:p>
                      <a:pPr algn="l">
                        <a:lnSpc>
                          <a:spcPct val="150000"/>
                        </a:lnSpc>
                      </a:pPr>
                      <a:r>
                        <a:rPr lang="en-US" sz="1200">
                          <a:effectLst/>
                        </a:rPr>
                        <a:t>Jurusan Teknologi Informasi</a:t>
                      </a:r>
                      <a:endParaRPr lang="en-US" sz="1200">
                        <a:effectLst/>
                        <a:latin typeface="Times New Roman" panose="02020603050405020304" pitchFamily="18" charset="0"/>
                        <a:ea typeface="Times New Roman" panose="02020603050405020304" pitchFamily="18" charset="0"/>
                      </a:endParaRPr>
                    </a:p>
                  </a:txBody>
                  <a:tcPr marL="56877" marR="56877" marT="0" marB="0" anchor="b"/>
                </a:tc>
                <a:extLst>
                  <a:ext uri="{0D108BD9-81ED-4DB2-BD59-A6C34878D82A}">
                    <a16:rowId xmlns:a16="http://schemas.microsoft.com/office/drawing/2014/main" val="1698628442"/>
                  </a:ext>
                </a:extLst>
              </a:tr>
              <a:tr h="491983">
                <a:tc>
                  <a:txBody>
                    <a:bodyPr/>
                    <a:lstStyle/>
                    <a:p>
                      <a:pPr algn="r">
                        <a:lnSpc>
                          <a:spcPct val="150000"/>
                        </a:lnSpc>
                      </a:pPr>
                      <a:r>
                        <a:rPr lang="en-US" sz="1200">
                          <a:effectLst/>
                        </a:rPr>
                        <a:t>11</a:t>
                      </a:r>
                      <a:endParaRPr lang="en-US" sz="1200">
                        <a:effectLst/>
                        <a:latin typeface="Times New Roman" panose="02020603050405020304" pitchFamily="18" charset="0"/>
                        <a:ea typeface="Times New Roman" panose="02020603050405020304" pitchFamily="18" charset="0"/>
                      </a:endParaRPr>
                    </a:p>
                  </a:txBody>
                  <a:tcPr marL="56877" marR="56877" marT="0" marB="0" anchor="b"/>
                </a:tc>
                <a:tc>
                  <a:txBody>
                    <a:bodyPr/>
                    <a:lstStyle/>
                    <a:p>
                      <a:pPr algn="l">
                        <a:lnSpc>
                          <a:spcPct val="150000"/>
                        </a:lnSpc>
                      </a:pPr>
                      <a:r>
                        <a:rPr lang="en-US" sz="1200">
                          <a:effectLst/>
                        </a:rPr>
                        <a:t>Mohammad Izamul Fikri Fahmi</a:t>
                      </a:r>
                      <a:endParaRPr lang="en-US" sz="1200">
                        <a:effectLst/>
                        <a:latin typeface="Times New Roman" panose="02020603050405020304" pitchFamily="18" charset="0"/>
                        <a:ea typeface="Times New Roman" panose="02020603050405020304" pitchFamily="18" charset="0"/>
                      </a:endParaRPr>
                    </a:p>
                  </a:txBody>
                  <a:tcPr marL="56877" marR="56877" marT="0" marB="0" anchor="b"/>
                </a:tc>
                <a:tc>
                  <a:txBody>
                    <a:bodyPr/>
                    <a:lstStyle/>
                    <a:p>
                      <a:pPr algn="r">
                        <a:lnSpc>
                          <a:spcPct val="150000"/>
                        </a:lnSpc>
                      </a:pPr>
                      <a:r>
                        <a:rPr lang="en-US" sz="1200">
                          <a:effectLst/>
                        </a:rPr>
                        <a:t>2141720171</a:t>
                      </a:r>
                      <a:endParaRPr lang="en-US" sz="1200">
                        <a:effectLst/>
                        <a:latin typeface="Times New Roman" panose="02020603050405020304" pitchFamily="18" charset="0"/>
                        <a:ea typeface="Times New Roman" panose="02020603050405020304" pitchFamily="18" charset="0"/>
                      </a:endParaRPr>
                    </a:p>
                  </a:txBody>
                  <a:tcPr marL="56877" marR="56877" marT="0" marB="0" anchor="b"/>
                </a:tc>
                <a:tc>
                  <a:txBody>
                    <a:bodyPr/>
                    <a:lstStyle/>
                    <a:p>
                      <a:pPr algn="l">
                        <a:lnSpc>
                          <a:spcPct val="150000"/>
                        </a:lnSpc>
                      </a:pPr>
                      <a:r>
                        <a:rPr lang="en-US" sz="1200">
                          <a:effectLst/>
                        </a:rPr>
                        <a:t>Jurusan Teknologi Informasi</a:t>
                      </a:r>
                      <a:endParaRPr lang="en-US" sz="1200">
                        <a:effectLst/>
                        <a:latin typeface="Times New Roman" panose="02020603050405020304" pitchFamily="18" charset="0"/>
                        <a:ea typeface="Times New Roman" panose="02020603050405020304" pitchFamily="18" charset="0"/>
                      </a:endParaRPr>
                    </a:p>
                  </a:txBody>
                  <a:tcPr marL="56877" marR="56877" marT="0" marB="0" anchor="b"/>
                </a:tc>
                <a:extLst>
                  <a:ext uri="{0D108BD9-81ED-4DB2-BD59-A6C34878D82A}">
                    <a16:rowId xmlns:a16="http://schemas.microsoft.com/office/drawing/2014/main" val="3017921085"/>
                  </a:ext>
                </a:extLst>
              </a:tr>
              <a:tr h="231091">
                <a:tc>
                  <a:txBody>
                    <a:bodyPr/>
                    <a:lstStyle/>
                    <a:p>
                      <a:pPr algn="r">
                        <a:lnSpc>
                          <a:spcPct val="150000"/>
                        </a:lnSpc>
                      </a:pPr>
                      <a:r>
                        <a:rPr lang="en-US" sz="1200">
                          <a:effectLst/>
                        </a:rPr>
                        <a:t>12</a:t>
                      </a:r>
                      <a:endParaRPr lang="en-US" sz="1200">
                        <a:effectLst/>
                        <a:latin typeface="Times New Roman" panose="02020603050405020304" pitchFamily="18" charset="0"/>
                        <a:ea typeface="Times New Roman" panose="02020603050405020304" pitchFamily="18" charset="0"/>
                      </a:endParaRPr>
                    </a:p>
                  </a:txBody>
                  <a:tcPr marL="56877" marR="56877" marT="0" marB="0" anchor="b"/>
                </a:tc>
                <a:tc>
                  <a:txBody>
                    <a:bodyPr/>
                    <a:lstStyle/>
                    <a:p>
                      <a:pPr algn="l">
                        <a:lnSpc>
                          <a:spcPct val="150000"/>
                        </a:lnSpc>
                      </a:pPr>
                      <a:r>
                        <a:rPr lang="en-US" sz="1200">
                          <a:effectLst/>
                        </a:rPr>
                        <a:t>Annisa Aulia Nadhila</a:t>
                      </a:r>
                      <a:endParaRPr lang="en-US" sz="1200">
                        <a:effectLst/>
                        <a:latin typeface="Times New Roman" panose="02020603050405020304" pitchFamily="18" charset="0"/>
                        <a:ea typeface="Times New Roman" panose="02020603050405020304" pitchFamily="18" charset="0"/>
                      </a:endParaRPr>
                    </a:p>
                  </a:txBody>
                  <a:tcPr marL="56877" marR="56877" marT="0" marB="0" anchor="b"/>
                </a:tc>
                <a:tc>
                  <a:txBody>
                    <a:bodyPr/>
                    <a:lstStyle/>
                    <a:p>
                      <a:pPr algn="r">
                        <a:lnSpc>
                          <a:spcPct val="150000"/>
                        </a:lnSpc>
                      </a:pPr>
                      <a:r>
                        <a:rPr lang="en-US" sz="1200">
                          <a:effectLst/>
                        </a:rPr>
                        <a:t>2041720023</a:t>
                      </a:r>
                      <a:endParaRPr lang="en-US" sz="1200">
                        <a:effectLst/>
                        <a:latin typeface="Times New Roman" panose="02020603050405020304" pitchFamily="18" charset="0"/>
                        <a:ea typeface="Times New Roman" panose="02020603050405020304" pitchFamily="18" charset="0"/>
                      </a:endParaRPr>
                    </a:p>
                  </a:txBody>
                  <a:tcPr marL="56877" marR="56877" marT="0" marB="0" anchor="b"/>
                </a:tc>
                <a:tc>
                  <a:txBody>
                    <a:bodyPr/>
                    <a:lstStyle/>
                    <a:p>
                      <a:pPr algn="l">
                        <a:lnSpc>
                          <a:spcPct val="150000"/>
                        </a:lnSpc>
                      </a:pPr>
                      <a:r>
                        <a:rPr lang="en-US" sz="1200" dirty="0" err="1">
                          <a:effectLst/>
                        </a:rPr>
                        <a:t>Jurusan</a:t>
                      </a:r>
                      <a:r>
                        <a:rPr lang="en-US" sz="1200" dirty="0">
                          <a:effectLst/>
                        </a:rPr>
                        <a:t> </a:t>
                      </a:r>
                      <a:r>
                        <a:rPr lang="en-US" sz="1200" dirty="0" err="1">
                          <a:effectLst/>
                        </a:rPr>
                        <a:t>Teknologi</a:t>
                      </a:r>
                      <a:r>
                        <a:rPr lang="en-US" sz="1200" dirty="0">
                          <a:effectLst/>
                        </a:rPr>
                        <a:t> </a:t>
                      </a:r>
                      <a:r>
                        <a:rPr lang="en-US" sz="1200" dirty="0" err="1">
                          <a:effectLst/>
                        </a:rPr>
                        <a:t>Informasi</a:t>
                      </a:r>
                      <a:endParaRPr lang="en-US" sz="1200" dirty="0">
                        <a:effectLst/>
                        <a:latin typeface="Times New Roman" panose="02020603050405020304" pitchFamily="18" charset="0"/>
                        <a:ea typeface="Times New Roman" panose="02020603050405020304" pitchFamily="18" charset="0"/>
                      </a:endParaRPr>
                    </a:p>
                  </a:txBody>
                  <a:tcPr marL="56877" marR="56877" marT="0" marB="0" anchor="b"/>
                </a:tc>
                <a:extLst>
                  <a:ext uri="{0D108BD9-81ED-4DB2-BD59-A6C34878D82A}">
                    <a16:rowId xmlns:a16="http://schemas.microsoft.com/office/drawing/2014/main" val="4269022511"/>
                  </a:ext>
                </a:extLst>
              </a:tr>
              <a:tr h="231091">
                <a:tc>
                  <a:txBody>
                    <a:bodyPr/>
                    <a:lstStyle/>
                    <a:p>
                      <a:pPr algn="r">
                        <a:lnSpc>
                          <a:spcPct val="150000"/>
                        </a:lnSpc>
                      </a:pPr>
                      <a:r>
                        <a:rPr lang="en-US" sz="1200">
                          <a:effectLst/>
                        </a:rPr>
                        <a:t>13</a:t>
                      </a:r>
                      <a:endParaRPr lang="en-US" sz="1200">
                        <a:effectLst/>
                        <a:latin typeface="Times New Roman" panose="02020603050405020304" pitchFamily="18" charset="0"/>
                        <a:ea typeface="Times New Roman" panose="02020603050405020304" pitchFamily="18" charset="0"/>
                      </a:endParaRPr>
                    </a:p>
                  </a:txBody>
                  <a:tcPr marL="56877" marR="56877" marT="0" marB="0" anchor="b"/>
                </a:tc>
                <a:tc>
                  <a:txBody>
                    <a:bodyPr/>
                    <a:lstStyle/>
                    <a:p>
                      <a:pPr algn="l">
                        <a:lnSpc>
                          <a:spcPct val="150000"/>
                        </a:lnSpc>
                      </a:pPr>
                      <a:r>
                        <a:rPr lang="en-US" sz="1200">
                          <a:effectLst/>
                        </a:rPr>
                        <a:t>Yoby Ryaian Pratama</a:t>
                      </a:r>
                      <a:endParaRPr lang="en-US" sz="1200">
                        <a:effectLst/>
                        <a:latin typeface="Times New Roman" panose="02020603050405020304" pitchFamily="18" charset="0"/>
                        <a:ea typeface="Times New Roman" panose="02020603050405020304" pitchFamily="18" charset="0"/>
                      </a:endParaRPr>
                    </a:p>
                  </a:txBody>
                  <a:tcPr marL="56877" marR="56877" marT="0" marB="0" anchor="b"/>
                </a:tc>
                <a:tc>
                  <a:txBody>
                    <a:bodyPr/>
                    <a:lstStyle/>
                    <a:p>
                      <a:pPr algn="r">
                        <a:lnSpc>
                          <a:spcPct val="150000"/>
                        </a:lnSpc>
                      </a:pPr>
                      <a:r>
                        <a:rPr lang="en-US" sz="1200">
                          <a:effectLst/>
                        </a:rPr>
                        <a:t>2041720039</a:t>
                      </a:r>
                      <a:endParaRPr lang="en-US" sz="1200">
                        <a:effectLst/>
                        <a:latin typeface="Times New Roman" panose="02020603050405020304" pitchFamily="18" charset="0"/>
                        <a:ea typeface="Times New Roman" panose="02020603050405020304" pitchFamily="18" charset="0"/>
                      </a:endParaRPr>
                    </a:p>
                  </a:txBody>
                  <a:tcPr marL="56877" marR="56877" marT="0" marB="0" anchor="b"/>
                </a:tc>
                <a:tc>
                  <a:txBody>
                    <a:bodyPr/>
                    <a:lstStyle/>
                    <a:p>
                      <a:pPr algn="l">
                        <a:lnSpc>
                          <a:spcPct val="150000"/>
                        </a:lnSpc>
                      </a:pPr>
                      <a:r>
                        <a:rPr lang="en-US" sz="1200">
                          <a:effectLst/>
                        </a:rPr>
                        <a:t>Jurusan Teknologi Informasi</a:t>
                      </a:r>
                      <a:endParaRPr lang="en-US" sz="1200">
                        <a:effectLst/>
                        <a:latin typeface="Times New Roman" panose="02020603050405020304" pitchFamily="18" charset="0"/>
                        <a:ea typeface="Times New Roman" panose="02020603050405020304" pitchFamily="18" charset="0"/>
                      </a:endParaRPr>
                    </a:p>
                  </a:txBody>
                  <a:tcPr marL="56877" marR="56877" marT="0" marB="0" anchor="b"/>
                </a:tc>
                <a:extLst>
                  <a:ext uri="{0D108BD9-81ED-4DB2-BD59-A6C34878D82A}">
                    <a16:rowId xmlns:a16="http://schemas.microsoft.com/office/drawing/2014/main" val="4086465323"/>
                  </a:ext>
                </a:extLst>
              </a:tr>
              <a:tr h="231091">
                <a:tc>
                  <a:txBody>
                    <a:bodyPr/>
                    <a:lstStyle/>
                    <a:p>
                      <a:pPr algn="r">
                        <a:lnSpc>
                          <a:spcPct val="150000"/>
                        </a:lnSpc>
                      </a:pPr>
                      <a:r>
                        <a:rPr lang="en-US" sz="1200">
                          <a:effectLst/>
                        </a:rPr>
                        <a:t>14</a:t>
                      </a:r>
                      <a:endParaRPr lang="en-US" sz="1200">
                        <a:effectLst/>
                        <a:latin typeface="Times New Roman" panose="02020603050405020304" pitchFamily="18" charset="0"/>
                        <a:ea typeface="Times New Roman" panose="02020603050405020304" pitchFamily="18" charset="0"/>
                      </a:endParaRPr>
                    </a:p>
                  </a:txBody>
                  <a:tcPr marL="56877" marR="56877" marT="0" marB="0" anchor="b"/>
                </a:tc>
                <a:tc>
                  <a:txBody>
                    <a:bodyPr/>
                    <a:lstStyle/>
                    <a:p>
                      <a:pPr algn="l">
                        <a:lnSpc>
                          <a:spcPct val="150000"/>
                        </a:lnSpc>
                      </a:pPr>
                      <a:r>
                        <a:rPr lang="en-US" sz="1200">
                          <a:effectLst/>
                        </a:rPr>
                        <a:t>Maulana Bintang I.</a:t>
                      </a:r>
                      <a:endParaRPr lang="en-US" sz="1200">
                        <a:effectLst/>
                        <a:latin typeface="Times New Roman" panose="02020603050405020304" pitchFamily="18" charset="0"/>
                        <a:ea typeface="Times New Roman" panose="02020603050405020304" pitchFamily="18" charset="0"/>
                      </a:endParaRPr>
                    </a:p>
                  </a:txBody>
                  <a:tcPr marL="56877" marR="56877" marT="0" marB="0" anchor="b"/>
                </a:tc>
                <a:tc>
                  <a:txBody>
                    <a:bodyPr/>
                    <a:lstStyle/>
                    <a:p>
                      <a:pPr algn="r">
                        <a:lnSpc>
                          <a:spcPct val="150000"/>
                        </a:lnSpc>
                      </a:pPr>
                      <a:r>
                        <a:rPr lang="en-US" sz="1200">
                          <a:effectLst/>
                        </a:rPr>
                        <a:t>2041720132</a:t>
                      </a:r>
                      <a:endParaRPr lang="en-US" sz="1200">
                        <a:effectLst/>
                        <a:latin typeface="Times New Roman" panose="02020603050405020304" pitchFamily="18" charset="0"/>
                        <a:ea typeface="Times New Roman" panose="02020603050405020304" pitchFamily="18" charset="0"/>
                      </a:endParaRPr>
                    </a:p>
                  </a:txBody>
                  <a:tcPr marL="56877" marR="56877" marT="0" marB="0" anchor="b"/>
                </a:tc>
                <a:tc>
                  <a:txBody>
                    <a:bodyPr/>
                    <a:lstStyle/>
                    <a:p>
                      <a:pPr algn="l">
                        <a:lnSpc>
                          <a:spcPct val="150000"/>
                        </a:lnSpc>
                      </a:pPr>
                      <a:r>
                        <a:rPr lang="en-US" sz="1200">
                          <a:effectLst/>
                        </a:rPr>
                        <a:t>Jurusan Teknologi Informasi</a:t>
                      </a:r>
                      <a:endParaRPr lang="en-US" sz="1200">
                        <a:effectLst/>
                        <a:latin typeface="Times New Roman" panose="02020603050405020304" pitchFamily="18" charset="0"/>
                        <a:ea typeface="Times New Roman" panose="02020603050405020304" pitchFamily="18" charset="0"/>
                      </a:endParaRPr>
                    </a:p>
                  </a:txBody>
                  <a:tcPr marL="56877" marR="56877" marT="0" marB="0" anchor="b"/>
                </a:tc>
                <a:extLst>
                  <a:ext uri="{0D108BD9-81ED-4DB2-BD59-A6C34878D82A}">
                    <a16:rowId xmlns:a16="http://schemas.microsoft.com/office/drawing/2014/main" val="3498983792"/>
                  </a:ext>
                </a:extLst>
              </a:tr>
              <a:tr h="231091">
                <a:tc>
                  <a:txBody>
                    <a:bodyPr/>
                    <a:lstStyle/>
                    <a:p>
                      <a:pPr algn="r">
                        <a:lnSpc>
                          <a:spcPct val="150000"/>
                        </a:lnSpc>
                      </a:pPr>
                      <a:r>
                        <a:rPr lang="en-US" sz="1200">
                          <a:effectLst/>
                        </a:rPr>
                        <a:t>15</a:t>
                      </a:r>
                      <a:endParaRPr lang="en-US" sz="1200">
                        <a:effectLst/>
                        <a:latin typeface="Times New Roman" panose="02020603050405020304" pitchFamily="18" charset="0"/>
                        <a:ea typeface="Times New Roman" panose="02020603050405020304" pitchFamily="18" charset="0"/>
                      </a:endParaRPr>
                    </a:p>
                  </a:txBody>
                  <a:tcPr marL="56877" marR="56877" marT="0" marB="0" anchor="b"/>
                </a:tc>
                <a:tc>
                  <a:txBody>
                    <a:bodyPr/>
                    <a:lstStyle/>
                    <a:p>
                      <a:pPr algn="l">
                        <a:lnSpc>
                          <a:spcPct val="150000"/>
                        </a:lnSpc>
                      </a:pPr>
                      <a:r>
                        <a:rPr lang="en-US" sz="1200">
                          <a:effectLst/>
                        </a:rPr>
                        <a:t>Izzatun Nauly</a:t>
                      </a:r>
                      <a:endParaRPr lang="en-US" sz="1200">
                        <a:effectLst/>
                        <a:latin typeface="Times New Roman" panose="02020603050405020304" pitchFamily="18" charset="0"/>
                        <a:ea typeface="Times New Roman" panose="02020603050405020304" pitchFamily="18" charset="0"/>
                      </a:endParaRPr>
                    </a:p>
                  </a:txBody>
                  <a:tcPr marL="56877" marR="56877" marT="0" marB="0" anchor="b"/>
                </a:tc>
                <a:tc>
                  <a:txBody>
                    <a:bodyPr/>
                    <a:lstStyle/>
                    <a:p>
                      <a:pPr algn="r">
                        <a:lnSpc>
                          <a:spcPct val="150000"/>
                        </a:lnSpc>
                      </a:pPr>
                      <a:r>
                        <a:rPr lang="en-US" sz="1200">
                          <a:effectLst/>
                        </a:rPr>
                        <a:t>2041720166</a:t>
                      </a:r>
                      <a:endParaRPr lang="en-US" sz="1200">
                        <a:effectLst/>
                        <a:latin typeface="Times New Roman" panose="02020603050405020304" pitchFamily="18" charset="0"/>
                        <a:ea typeface="Times New Roman" panose="02020603050405020304" pitchFamily="18" charset="0"/>
                      </a:endParaRPr>
                    </a:p>
                  </a:txBody>
                  <a:tcPr marL="56877" marR="56877" marT="0" marB="0" anchor="b"/>
                </a:tc>
                <a:tc>
                  <a:txBody>
                    <a:bodyPr/>
                    <a:lstStyle/>
                    <a:p>
                      <a:pPr algn="l">
                        <a:lnSpc>
                          <a:spcPct val="150000"/>
                        </a:lnSpc>
                      </a:pPr>
                      <a:r>
                        <a:rPr lang="en-US" sz="1200" dirty="0" err="1">
                          <a:effectLst/>
                        </a:rPr>
                        <a:t>Jurusan</a:t>
                      </a:r>
                      <a:r>
                        <a:rPr lang="en-US" sz="1200" dirty="0">
                          <a:effectLst/>
                        </a:rPr>
                        <a:t> </a:t>
                      </a:r>
                      <a:r>
                        <a:rPr lang="en-US" sz="1200" dirty="0" err="1">
                          <a:effectLst/>
                        </a:rPr>
                        <a:t>Teknologi</a:t>
                      </a:r>
                      <a:r>
                        <a:rPr lang="en-US" sz="1200" dirty="0">
                          <a:effectLst/>
                        </a:rPr>
                        <a:t> </a:t>
                      </a:r>
                      <a:r>
                        <a:rPr lang="en-US" sz="1200" dirty="0" err="1">
                          <a:effectLst/>
                        </a:rPr>
                        <a:t>Informasi</a:t>
                      </a:r>
                      <a:endParaRPr lang="en-US" sz="1200" dirty="0">
                        <a:effectLst/>
                        <a:latin typeface="Times New Roman" panose="02020603050405020304" pitchFamily="18" charset="0"/>
                        <a:ea typeface="Times New Roman" panose="02020603050405020304" pitchFamily="18" charset="0"/>
                      </a:endParaRPr>
                    </a:p>
                  </a:txBody>
                  <a:tcPr marL="56877" marR="56877" marT="0" marB="0" anchor="b"/>
                </a:tc>
                <a:extLst>
                  <a:ext uri="{0D108BD9-81ED-4DB2-BD59-A6C34878D82A}">
                    <a16:rowId xmlns:a16="http://schemas.microsoft.com/office/drawing/2014/main" val="793208058"/>
                  </a:ext>
                </a:extLst>
              </a:tr>
            </a:tbl>
          </a:graphicData>
        </a:graphic>
      </p:graphicFrame>
      <p:sp>
        <p:nvSpPr>
          <p:cNvPr id="6" name="TextBox 5">
            <a:extLst>
              <a:ext uri="{FF2B5EF4-FFF2-40B4-BE49-F238E27FC236}">
                <a16:creationId xmlns:a16="http://schemas.microsoft.com/office/drawing/2014/main" id="{6BF4E13D-7EAA-5869-5618-802F60A7575B}"/>
              </a:ext>
            </a:extLst>
          </p:cNvPr>
          <p:cNvSpPr txBox="1"/>
          <p:nvPr/>
        </p:nvSpPr>
        <p:spPr>
          <a:xfrm>
            <a:off x="2011680" y="1422400"/>
            <a:ext cx="8911686" cy="646331"/>
          </a:xfrm>
          <a:prstGeom prst="rect">
            <a:avLst/>
          </a:prstGeom>
          <a:noFill/>
        </p:spPr>
        <p:txBody>
          <a:bodyPr wrap="square" rtlCol="0">
            <a:spAutoFit/>
          </a:bodyPr>
          <a:lstStyle/>
          <a:p>
            <a:r>
              <a:rPr lang="en-US" sz="1800" b="1" dirty="0">
                <a:effectLst/>
                <a:latin typeface="Times New Roman" panose="02020603050405020304" pitchFamily="18" charset="0"/>
                <a:ea typeface="Times New Roman" panose="02020603050405020304" pitchFamily="18" charset="0"/>
              </a:rPr>
              <a:t>40 students </a:t>
            </a:r>
            <a:r>
              <a:rPr lang="en-US" sz="1800" dirty="0">
                <a:effectLst/>
                <a:latin typeface="Times New Roman" panose="02020603050405020304" pitchFamily="18" charset="0"/>
                <a:ea typeface="Times New Roman" panose="02020603050405020304" pitchFamily="18" charset="0"/>
              </a:rPr>
              <a:t>of the Faculty of Information Technology of the State Polytechnic of Malang as </a:t>
            </a:r>
            <a:r>
              <a:rPr lang="en-US" sz="1800" b="1" dirty="0">
                <a:effectLst/>
                <a:latin typeface="Times New Roman" panose="02020603050405020304" pitchFamily="18" charset="0"/>
                <a:ea typeface="Times New Roman" panose="02020603050405020304" pitchFamily="18" charset="0"/>
              </a:rPr>
              <a:t>the participant</a:t>
            </a:r>
            <a:endParaRPr lang="en-US" b="1" dirty="0"/>
          </a:p>
        </p:txBody>
      </p:sp>
    </p:spTree>
    <p:extLst>
      <p:ext uri="{BB962C8B-B14F-4D97-AF65-F5344CB8AC3E}">
        <p14:creationId xmlns:p14="http://schemas.microsoft.com/office/powerpoint/2010/main" val="17481702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CC145-1E4D-0C96-90AB-3E63630CA716}"/>
              </a:ext>
            </a:extLst>
          </p:cNvPr>
          <p:cNvSpPr>
            <a:spLocks noGrp="1"/>
          </p:cNvSpPr>
          <p:nvPr>
            <p:ph type="title"/>
          </p:nvPr>
        </p:nvSpPr>
        <p:spPr>
          <a:xfrm>
            <a:off x="2592925" y="624110"/>
            <a:ext cx="8911687" cy="798290"/>
          </a:xfrm>
        </p:spPr>
        <p:txBody>
          <a:bodyPr/>
          <a:lstStyle/>
          <a:p>
            <a:r>
              <a:rPr lang="en-US" dirty="0"/>
              <a:t>RESULTS AND DISCUSSION</a:t>
            </a:r>
          </a:p>
        </p:txBody>
      </p:sp>
      <p:sp>
        <p:nvSpPr>
          <p:cNvPr id="6" name="TextBox 5">
            <a:extLst>
              <a:ext uri="{FF2B5EF4-FFF2-40B4-BE49-F238E27FC236}">
                <a16:creationId xmlns:a16="http://schemas.microsoft.com/office/drawing/2014/main" id="{6BF4E13D-7EAA-5869-5618-802F60A7575B}"/>
              </a:ext>
            </a:extLst>
          </p:cNvPr>
          <p:cNvSpPr txBox="1"/>
          <p:nvPr/>
        </p:nvSpPr>
        <p:spPr>
          <a:xfrm>
            <a:off x="2011680" y="1422400"/>
            <a:ext cx="8911686" cy="646331"/>
          </a:xfrm>
          <a:prstGeom prst="rect">
            <a:avLst/>
          </a:prstGeom>
          <a:noFill/>
        </p:spPr>
        <p:txBody>
          <a:bodyPr wrap="square" rtlCol="0">
            <a:spAutoFit/>
          </a:bodyPr>
          <a:lstStyle/>
          <a:p>
            <a:r>
              <a:rPr lang="en-US" sz="1800" b="1" dirty="0">
                <a:effectLst/>
                <a:latin typeface="Times New Roman" panose="02020603050405020304" pitchFamily="18" charset="0"/>
                <a:ea typeface="Times New Roman" panose="02020603050405020304" pitchFamily="18" charset="0"/>
              </a:rPr>
              <a:t>40 students </a:t>
            </a:r>
            <a:r>
              <a:rPr lang="en-US" sz="1800" dirty="0">
                <a:effectLst/>
                <a:latin typeface="Times New Roman" panose="02020603050405020304" pitchFamily="18" charset="0"/>
                <a:ea typeface="Times New Roman" panose="02020603050405020304" pitchFamily="18" charset="0"/>
              </a:rPr>
              <a:t>of the Faculty of Information Technology of the State Polytechnic of Malang as </a:t>
            </a:r>
            <a:r>
              <a:rPr lang="en-US" sz="1800" b="1" dirty="0">
                <a:effectLst/>
                <a:latin typeface="Times New Roman" panose="02020603050405020304" pitchFamily="18" charset="0"/>
                <a:ea typeface="Times New Roman" panose="02020603050405020304" pitchFamily="18" charset="0"/>
              </a:rPr>
              <a:t>the participant</a:t>
            </a:r>
            <a:endParaRPr lang="en-US" b="1" dirty="0"/>
          </a:p>
        </p:txBody>
      </p:sp>
      <p:graphicFrame>
        <p:nvGraphicFramePr>
          <p:cNvPr id="3" name="Table 2">
            <a:extLst>
              <a:ext uri="{FF2B5EF4-FFF2-40B4-BE49-F238E27FC236}">
                <a16:creationId xmlns:a16="http://schemas.microsoft.com/office/drawing/2014/main" id="{B5C8CB5F-4C06-A8E2-D9DF-4995C630A0A3}"/>
              </a:ext>
            </a:extLst>
          </p:cNvPr>
          <p:cNvGraphicFramePr>
            <a:graphicFrameLocks noGrp="1"/>
          </p:cNvGraphicFramePr>
          <p:nvPr>
            <p:extLst>
              <p:ext uri="{D42A27DB-BD31-4B8C-83A1-F6EECF244321}">
                <p14:modId xmlns:p14="http://schemas.microsoft.com/office/powerpoint/2010/main" val="3662734009"/>
              </p:ext>
            </p:extLst>
          </p:nvPr>
        </p:nvGraphicFramePr>
        <p:xfrm>
          <a:off x="2592925" y="2068730"/>
          <a:ext cx="6812417" cy="4607690"/>
        </p:xfrm>
        <a:graphic>
          <a:graphicData uri="http://schemas.openxmlformats.org/drawingml/2006/table">
            <a:tbl>
              <a:tblPr firstRow="1" firstCol="1" bandRow="1">
                <a:tableStyleId>{5DA37D80-6434-44D0-A028-1B22A696006F}</a:tableStyleId>
              </a:tblPr>
              <a:tblGrid>
                <a:gridCol w="456300">
                  <a:extLst>
                    <a:ext uri="{9D8B030D-6E8A-4147-A177-3AD203B41FA5}">
                      <a16:colId xmlns:a16="http://schemas.microsoft.com/office/drawing/2014/main" val="2600207320"/>
                    </a:ext>
                  </a:extLst>
                </a:gridCol>
                <a:gridCol w="2513257">
                  <a:extLst>
                    <a:ext uri="{9D8B030D-6E8A-4147-A177-3AD203B41FA5}">
                      <a16:colId xmlns:a16="http://schemas.microsoft.com/office/drawing/2014/main" val="4028240842"/>
                    </a:ext>
                  </a:extLst>
                </a:gridCol>
                <a:gridCol w="1232570">
                  <a:extLst>
                    <a:ext uri="{9D8B030D-6E8A-4147-A177-3AD203B41FA5}">
                      <a16:colId xmlns:a16="http://schemas.microsoft.com/office/drawing/2014/main" val="3830879250"/>
                    </a:ext>
                  </a:extLst>
                </a:gridCol>
                <a:gridCol w="2610290">
                  <a:extLst>
                    <a:ext uri="{9D8B030D-6E8A-4147-A177-3AD203B41FA5}">
                      <a16:colId xmlns:a16="http://schemas.microsoft.com/office/drawing/2014/main" val="3784304962"/>
                    </a:ext>
                  </a:extLst>
                </a:gridCol>
              </a:tblGrid>
              <a:tr h="471328">
                <a:tc>
                  <a:txBody>
                    <a:bodyPr/>
                    <a:lstStyle/>
                    <a:p>
                      <a:pPr algn="r">
                        <a:lnSpc>
                          <a:spcPct val="150000"/>
                        </a:lnSpc>
                      </a:pPr>
                      <a:r>
                        <a:rPr lang="en-US" sz="1200">
                          <a:effectLst/>
                        </a:rPr>
                        <a:t>16</a:t>
                      </a:r>
                      <a:endParaRPr lang="en-US" sz="1200">
                        <a:effectLst/>
                        <a:latin typeface="Times New Roman" panose="02020603050405020304" pitchFamily="18" charset="0"/>
                        <a:ea typeface="Times New Roman" panose="02020603050405020304" pitchFamily="18" charset="0"/>
                      </a:endParaRPr>
                    </a:p>
                  </a:txBody>
                  <a:tcPr marL="59967" marR="59967" marT="0" marB="0" anchor="b"/>
                </a:tc>
                <a:tc>
                  <a:txBody>
                    <a:bodyPr/>
                    <a:lstStyle/>
                    <a:p>
                      <a:pPr algn="l">
                        <a:lnSpc>
                          <a:spcPct val="150000"/>
                        </a:lnSpc>
                      </a:pPr>
                      <a:r>
                        <a:rPr lang="en-US" sz="1200" dirty="0" err="1">
                          <a:effectLst/>
                        </a:rPr>
                        <a:t>Deatrisya</a:t>
                      </a:r>
                      <a:r>
                        <a:rPr lang="en-US" sz="1200" dirty="0">
                          <a:effectLst/>
                        </a:rPr>
                        <a:t> Mirela </a:t>
                      </a:r>
                      <a:r>
                        <a:rPr lang="en-US" sz="1200" dirty="0" err="1">
                          <a:effectLst/>
                        </a:rPr>
                        <a:t>Harahap</a:t>
                      </a:r>
                      <a:endParaRPr lang="en-US" sz="1200" dirty="0">
                        <a:effectLst/>
                        <a:latin typeface="Times New Roman" panose="02020603050405020304" pitchFamily="18" charset="0"/>
                        <a:ea typeface="Times New Roman" panose="02020603050405020304" pitchFamily="18" charset="0"/>
                      </a:endParaRPr>
                    </a:p>
                  </a:txBody>
                  <a:tcPr marL="59967" marR="59967" marT="0" marB="0" anchor="b"/>
                </a:tc>
                <a:tc>
                  <a:txBody>
                    <a:bodyPr/>
                    <a:lstStyle/>
                    <a:p>
                      <a:pPr algn="r">
                        <a:lnSpc>
                          <a:spcPct val="150000"/>
                        </a:lnSpc>
                      </a:pPr>
                      <a:r>
                        <a:rPr lang="en-US" sz="1200">
                          <a:effectLst/>
                        </a:rPr>
                        <a:t>2041720013</a:t>
                      </a:r>
                      <a:endParaRPr lang="en-US" sz="1200">
                        <a:effectLst/>
                        <a:latin typeface="Times New Roman" panose="02020603050405020304" pitchFamily="18" charset="0"/>
                        <a:ea typeface="Times New Roman" panose="02020603050405020304" pitchFamily="18" charset="0"/>
                      </a:endParaRPr>
                    </a:p>
                  </a:txBody>
                  <a:tcPr marL="59967" marR="59967" marT="0" marB="0" anchor="b"/>
                </a:tc>
                <a:tc>
                  <a:txBody>
                    <a:bodyPr/>
                    <a:lstStyle/>
                    <a:p>
                      <a:pPr algn="l">
                        <a:lnSpc>
                          <a:spcPct val="150000"/>
                        </a:lnSpc>
                      </a:pPr>
                      <a:r>
                        <a:rPr lang="en-US" sz="1200">
                          <a:effectLst/>
                        </a:rPr>
                        <a:t>Jurusan Teknologi Informasi</a:t>
                      </a:r>
                      <a:endParaRPr lang="en-US" sz="1200">
                        <a:effectLst/>
                        <a:latin typeface="Times New Roman" panose="02020603050405020304" pitchFamily="18" charset="0"/>
                        <a:ea typeface="Times New Roman" panose="02020603050405020304" pitchFamily="18" charset="0"/>
                      </a:endParaRPr>
                    </a:p>
                  </a:txBody>
                  <a:tcPr marL="59967" marR="59967" marT="0" marB="0" anchor="b"/>
                </a:tc>
                <a:extLst>
                  <a:ext uri="{0D108BD9-81ED-4DB2-BD59-A6C34878D82A}">
                    <a16:rowId xmlns:a16="http://schemas.microsoft.com/office/drawing/2014/main" val="3624543256"/>
                  </a:ext>
                </a:extLst>
              </a:tr>
              <a:tr h="231692">
                <a:tc>
                  <a:txBody>
                    <a:bodyPr/>
                    <a:lstStyle/>
                    <a:p>
                      <a:pPr algn="r">
                        <a:lnSpc>
                          <a:spcPct val="150000"/>
                        </a:lnSpc>
                      </a:pPr>
                      <a:r>
                        <a:rPr lang="en-US" sz="1200">
                          <a:effectLst/>
                        </a:rPr>
                        <a:t>17</a:t>
                      </a:r>
                      <a:endParaRPr lang="en-US" sz="1200">
                        <a:effectLst/>
                        <a:latin typeface="Times New Roman" panose="02020603050405020304" pitchFamily="18" charset="0"/>
                        <a:ea typeface="Times New Roman" panose="02020603050405020304" pitchFamily="18" charset="0"/>
                      </a:endParaRPr>
                    </a:p>
                  </a:txBody>
                  <a:tcPr marL="59967" marR="59967" marT="0" marB="0" anchor="b"/>
                </a:tc>
                <a:tc>
                  <a:txBody>
                    <a:bodyPr/>
                    <a:lstStyle/>
                    <a:p>
                      <a:pPr algn="l">
                        <a:lnSpc>
                          <a:spcPct val="150000"/>
                        </a:lnSpc>
                      </a:pPr>
                      <a:r>
                        <a:rPr lang="en-US" sz="1200">
                          <a:effectLst/>
                        </a:rPr>
                        <a:t>Iftitah Hidayati</a:t>
                      </a:r>
                      <a:endParaRPr lang="en-US" sz="1200">
                        <a:effectLst/>
                        <a:latin typeface="Times New Roman" panose="02020603050405020304" pitchFamily="18" charset="0"/>
                        <a:ea typeface="Times New Roman" panose="02020603050405020304" pitchFamily="18" charset="0"/>
                      </a:endParaRPr>
                    </a:p>
                  </a:txBody>
                  <a:tcPr marL="59967" marR="59967" marT="0" marB="0" anchor="b"/>
                </a:tc>
                <a:tc>
                  <a:txBody>
                    <a:bodyPr/>
                    <a:lstStyle/>
                    <a:p>
                      <a:pPr algn="r">
                        <a:lnSpc>
                          <a:spcPct val="150000"/>
                        </a:lnSpc>
                      </a:pPr>
                      <a:r>
                        <a:rPr lang="en-US" sz="1200">
                          <a:effectLst/>
                        </a:rPr>
                        <a:t>2041720006</a:t>
                      </a:r>
                      <a:endParaRPr lang="en-US" sz="1200">
                        <a:effectLst/>
                        <a:latin typeface="Times New Roman" panose="02020603050405020304" pitchFamily="18" charset="0"/>
                        <a:ea typeface="Times New Roman" panose="02020603050405020304" pitchFamily="18" charset="0"/>
                      </a:endParaRPr>
                    </a:p>
                  </a:txBody>
                  <a:tcPr marL="59967" marR="59967" marT="0" marB="0" anchor="b"/>
                </a:tc>
                <a:tc>
                  <a:txBody>
                    <a:bodyPr/>
                    <a:lstStyle/>
                    <a:p>
                      <a:pPr algn="l">
                        <a:lnSpc>
                          <a:spcPct val="150000"/>
                        </a:lnSpc>
                      </a:pPr>
                      <a:r>
                        <a:rPr lang="en-US" sz="1200">
                          <a:effectLst/>
                        </a:rPr>
                        <a:t>Jurusan Teknologi Informasi</a:t>
                      </a:r>
                      <a:endParaRPr lang="en-US" sz="1200">
                        <a:effectLst/>
                        <a:latin typeface="Times New Roman" panose="02020603050405020304" pitchFamily="18" charset="0"/>
                        <a:ea typeface="Times New Roman" panose="02020603050405020304" pitchFamily="18" charset="0"/>
                      </a:endParaRPr>
                    </a:p>
                  </a:txBody>
                  <a:tcPr marL="59967" marR="59967" marT="0" marB="0" anchor="b"/>
                </a:tc>
                <a:extLst>
                  <a:ext uri="{0D108BD9-81ED-4DB2-BD59-A6C34878D82A}">
                    <a16:rowId xmlns:a16="http://schemas.microsoft.com/office/drawing/2014/main" val="3174848300"/>
                  </a:ext>
                </a:extLst>
              </a:tr>
              <a:tr h="231692">
                <a:tc>
                  <a:txBody>
                    <a:bodyPr/>
                    <a:lstStyle/>
                    <a:p>
                      <a:pPr algn="r">
                        <a:lnSpc>
                          <a:spcPct val="150000"/>
                        </a:lnSpc>
                      </a:pPr>
                      <a:r>
                        <a:rPr lang="en-US" sz="1200">
                          <a:effectLst/>
                        </a:rPr>
                        <a:t>18</a:t>
                      </a:r>
                      <a:endParaRPr lang="en-US" sz="1200">
                        <a:effectLst/>
                        <a:latin typeface="Times New Roman" panose="02020603050405020304" pitchFamily="18" charset="0"/>
                        <a:ea typeface="Times New Roman" panose="02020603050405020304" pitchFamily="18" charset="0"/>
                      </a:endParaRPr>
                    </a:p>
                  </a:txBody>
                  <a:tcPr marL="59967" marR="59967" marT="0" marB="0" anchor="b"/>
                </a:tc>
                <a:tc>
                  <a:txBody>
                    <a:bodyPr/>
                    <a:lstStyle/>
                    <a:p>
                      <a:pPr algn="l">
                        <a:lnSpc>
                          <a:spcPct val="150000"/>
                        </a:lnSpc>
                      </a:pPr>
                      <a:r>
                        <a:rPr lang="en-US" sz="1200" dirty="0" err="1">
                          <a:effectLst/>
                        </a:rPr>
                        <a:t>Hafidz</a:t>
                      </a:r>
                      <a:r>
                        <a:rPr lang="en-US" sz="1200" dirty="0">
                          <a:effectLst/>
                        </a:rPr>
                        <a:t> </a:t>
                      </a:r>
                      <a:r>
                        <a:rPr lang="en-US" sz="1200" dirty="0" err="1">
                          <a:effectLst/>
                        </a:rPr>
                        <a:t>Irwan</a:t>
                      </a:r>
                      <a:r>
                        <a:rPr lang="en-US" sz="1200" dirty="0">
                          <a:effectLst/>
                        </a:rPr>
                        <a:t> M</a:t>
                      </a:r>
                      <a:endParaRPr lang="en-US" sz="1200" dirty="0">
                        <a:effectLst/>
                        <a:latin typeface="Times New Roman" panose="02020603050405020304" pitchFamily="18" charset="0"/>
                        <a:ea typeface="Times New Roman" panose="02020603050405020304" pitchFamily="18" charset="0"/>
                      </a:endParaRPr>
                    </a:p>
                  </a:txBody>
                  <a:tcPr marL="59967" marR="59967" marT="0" marB="0" anchor="b"/>
                </a:tc>
                <a:tc>
                  <a:txBody>
                    <a:bodyPr/>
                    <a:lstStyle/>
                    <a:p>
                      <a:pPr algn="r">
                        <a:lnSpc>
                          <a:spcPct val="150000"/>
                        </a:lnSpc>
                      </a:pPr>
                      <a:r>
                        <a:rPr lang="en-US" sz="1200">
                          <a:effectLst/>
                        </a:rPr>
                        <a:t>2141764079</a:t>
                      </a:r>
                      <a:endParaRPr lang="en-US" sz="1200">
                        <a:effectLst/>
                        <a:latin typeface="Times New Roman" panose="02020603050405020304" pitchFamily="18" charset="0"/>
                        <a:ea typeface="Times New Roman" panose="02020603050405020304" pitchFamily="18" charset="0"/>
                      </a:endParaRPr>
                    </a:p>
                  </a:txBody>
                  <a:tcPr marL="59967" marR="59967" marT="0" marB="0" anchor="b"/>
                </a:tc>
                <a:tc>
                  <a:txBody>
                    <a:bodyPr/>
                    <a:lstStyle/>
                    <a:p>
                      <a:pPr algn="l">
                        <a:lnSpc>
                          <a:spcPct val="150000"/>
                        </a:lnSpc>
                      </a:pPr>
                      <a:r>
                        <a:rPr lang="en-US" sz="1200">
                          <a:effectLst/>
                        </a:rPr>
                        <a:t>Jurusan Teknologi Informasi</a:t>
                      </a:r>
                      <a:endParaRPr lang="en-US" sz="1200">
                        <a:effectLst/>
                        <a:latin typeface="Times New Roman" panose="02020603050405020304" pitchFamily="18" charset="0"/>
                        <a:ea typeface="Times New Roman" panose="02020603050405020304" pitchFamily="18" charset="0"/>
                      </a:endParaRPr>
                    </a:p>
                  </a:txBody>
                  <a:tcPr marL="59967" marR="59967" marT="0" marB="0" anchor="b"/>
                </a:tc>
                <a:extLst>
                  <a:ext uri="{0D108BD9-81ED-4DB2-BD59-A6C34878D82A}">
                    <a16:rowId xmlns:a16="http://schemas.microsoft.com/office/drawing/2014/main" val="1355302018"/>
                  </a:ext>
                </a:extLst>
              </a:tr>
              <a:tr h="494952">
                <a:tc>
                  <a:txBody>
                    <a:bodyPr/>
                    <a:lstStyle/>
                    <a:p>
                      <a:pPr algn="r">
                        <a:lnSpc>
                          <a:spcPct val="150000"/>
                        </a:lnSpc>
                      </a:pPr>
                      <a:r>
                        <a:rPr lang="en-US" sz="1200">
                          <a:effectLst/>
                        </a:rPr>
                        <a:t>19</a:t>
                      </a:r>
                      <a:endParaRPr lang="en-US" sz="1200">
                        <a:effectLst/>
                        <a:latin typeface="Times New Roman" panose="02020603050405020304" pitchFamily="18" charset="0"/>
                        <a:ea typeface="Times New Roman" panose="02020603050405020304" pitchFamily="18" charset="0"/>
                      </a:endParaRPr>
                    </a:p>
                  </a:txBody>
                  <a:tcPr marL="59967" marR="59967" marT="0" marB="0" anchor="b"/>
                </a:tc>
                <a:tc>
                  <a:txBody>
                    <a:bodyPr/>
                    <a:lstStyle/>
                    <a:p>
                      <a:pPr algn="l">
                        <a:lnSpc>
                          <a:spcPct val="150000"/>
                        </a:lnSpc>
                      </a:pPr>
                      <a:r>
                        <a:rPr lang="en-US" sz="1200">
                          <a:effectLst/>
                        </a:rPr>
                        <a:t>Ahmad Farrel Sirajudin Zaidan</a:t>
                      </a:r>
                      <a:endParaRPr lang="en-US" sz="1200">
                        <a:effectLst/>
                        <a:latin typeface="Times New Roman" panose="02020603050405020304" pitchFamily="18" charset="0"/>
                        <a:ea typeface="Times New Roman" panose="02020603050405020304" pitchFamily="18" charset="0"/>
                      </a:endParaRPr>
                    </a:p>
                  </a:txBody>
                  <a:tcPr marL="59967" marR="59967" marT="0" marB="0" anchor="b"/>
                </a:tc>
                <a:tc>
                  <a:txBody>
                    <a:bodyPr/>
                    <a:lstStyle/>
                    <a:p>
                      <a:pPr algn="r">
                        <a:lnSpc>
                          <a:spcPct val="150000"/>
                        </a:lnSpc>
                      </a:pPr>
                      <a:r>
                        <a:rPr lang="en-US" sz="1200">
                          <a:effectLst/>
                        </a:rPr>
                        <a:t>2041720238</a:t>
                      </a:r>
                      <a:endParaRPr lang="en-US" sz="1200">
                        <a:effectLst/>
                        <a:latin typeface="Times New Roman" panose="02020603050405020304" pitchFamily="18" charset="0"/>
                        <a:ea typeface="Times New Roman" panose="02020603050405020304" pitchFamily="18" charset="0"/>
                      </a:endParaRPr>
                    </a:p>
                  </a:txBody>
                  <a:tcPr marL="59967" marR="59967" marT="0" marB="0" anchor="b"/>
                </a:tc>
                <a:tc>
                  <a:txBody>
                    <a:bodyPr/>
                    <a:lstStyle/>
                    <a:p>
                      <a:pPr algn="l">
                        <a:lnSpc>
                          <a:spcPct val="150000"/>
                        </a:lnSpc>
                      </a:pPr>
                      <a:r>
                        <a:rPr lang="en-US" sz="1200">
                          <a:effectLst/>
                        </a:rPr>
                        <a:t>Jurusan Teknologi Informasi</a:t>
                      </a:r>
                      <a:endParaRPr lang="en-US" sz="1200">
                        <a:effectLst/>
                        <a:latin typeface="Times New Roman" panose="02020603050405020304" pitchFamily="18" charset="0"/>
                        <a:ea typeface="Times New Roman" panose="02020603050405020304" pitchFamily="18" charset="0"/>
                      </a:endParaRPr>
                    </a:p>
                  </a:txBody>
                  <a:tcPr marL="59967" marR="59967" marT="0" marB="0" anchor="b"/>
                </a:tc>
                <a:extLst>
                  <a:ext uri="{0D108BD9-81ED-4DB2-BD59-A6C34878D82A}">
                    <a16:rowId xmlns:a16="http://schemas.microsoft.com/office/drawing/2014/main" val="2265798194"/>
                  </a:ext>
                </a:extLst>
              </a:tr>
              <a:tr h="231692">
                <a:tc>
                  <a:txBody>
                    <a:bodyPr/>
                    <a:lstStyle/>
                    <a:p>
                      <a:pPr algn="r">
                        <a:lnSpc>
                          <a:spcPct val="150000"/>
                        </a:lnSpc>
                      </a:pPr>
                      <a:r>
                        <a:rPr lang="en-US" sz="1200">
                          <a:effectLst/>
                        </a:rPr>
                        <a:t>20</a:t>
                      </a:r>
                      <a:endParaRPr lang="en-US" sz="1200">
                        <a:effectLst/>
                        <a:latin typeface="Times New Roman" panose="02020603050405020304" pitchFamily="18" charset="0"/>
                        <a:ea typeface="Times New Roman" panose="02020603050405020304" pitchFamily="18" charset="0"/>
                      </a:endParaRPr>
                    </a:p>
                  </a:txBody>
                  <a:tcPr marL="59967" marR="59967" marT="0" marB="0" anchor="b"/>
                </a:tc>
                <a:tc>
                  <a:txBody>
                    <a:bodyPr/>
                    <a:lstStyle/>
                    <a:p>
                      <a:pPr algn="l">
                        <a:lnSpc>
                          <a:spcPct val="150000"/>
                        </a:lnSpc>
                      </a:pPr>
                      <a:r>
                        <a:rPr lang="en-US" sz="1200">
                          <a:effectLst/>
                        </a:rPr>
                        <a:t>Della Jannata Febiana</a:t>
                      </a:r>
                      <a:endParaRPr lang="en-US" sz="1200">
                        <a:effectLst/>
                        <a:latin typeface="Times New Roman" panose="02020603050405020304" pitchFamily="18" charset="0"/>
                        <a:ea typeface="Times New Roman" panose="02020603050405020304" pitchFamily="18" charset="0"/>
                      </a:endParaRPr>
                    </a:p>
                  </a:txBody>
                  <a:tcPr marL="59967" marR="59967" marT="0" marB="0" anchor="b"/>
                </a:tc>
                <a:tc>
                  <a:txBody>
                    <a:bodyPr/>
                    <a:lstStyle/>
                    <a:p>
                      <a:pPr algn="r">
                        <a:lnSpc>
                          <a:spcPct val="150000"/>
                        </a:lnSpc>
                      </a:pPr>
                      <a:r>
                        <a:rPr lang="en-US" sz="1200">
                          <a:effectLst/>
                        </a:rPr>
                        <a:t>2041720034</a:t>
                      </a:r>
                      <a:endParaRPr lang="en-US" sz="1200">
                        <a:effectLst/>
                        <a:latin typeface="Times New Roman" panose="02020603050405020304" pitchFamily="18" charset="0"/>
                        <a:ea typeface="Times New Roman" panose="02020603050405020304" pitchFamily="18" charset="0"/>
                      </a:endParaRPr>
                    </a:p>
                  </a:txBody>
                  <a:tcPr marL="59967" marR="59967" marT="0" marB="0" anchor="b"/>
                </a:tc>
                <a:tc>
                  <a:txBody>
                    <a:bodyPr/>
                    <a:lstStyle/>
                    <a:p>
                      <a:pPr algn="l">
                        <a:lnSpc>
                          <a:spcPct val="150000"/>
                        </a:lnSpc>
                      </a:pPr>
                      <a:r>
                        <a:rPr lang="en-US" sz="1200">
                          <a:effectLst/>
                        </a:rPr>
                        <a:t>Jurusan Teknologi Informasi</a:t>
                      </a:r>
                      <a:endParaRPr lang="en-US" sz="1200">
                        <a:effectLst/>
                        <a:latin typeface="Times New Roman" panose="02020603050405020304" pitchFamily="18" charset="0"/>
                        <a:ea typeface="Times New Roman" panose="02020603050405020304" pitchFamily="18" charset="0"/>
                      </a:endParaRPr>
                    </a:p>
                  </a:txBody>
                  <a:tcPr marL="59967" marR="59967" marT="0" marB="0" anchor="b"/>
                </a:tc>
                <a:extLst>
                  <a:ext uri="{0D108BD9-81ED-4DB2-BD59-A6C34878D82A}">
                    <a16:rowId xmlns:a16="http://schemas.microsoft.com/office/drawing/2014/main" val="2180153499"/>
                  </a:ext>
                </a:extLst>
              </a:tr>
              <a:tr h="231692">
                <a:tc>
                  <a:txBody>
                    <a:bodyPr/>
                    <a:lstStyle/>
                    <a:p>
                      <a:pPr algn="r">
                        <a:lnSpc>
                          <a:spcPct val="150000"/>
                        </a:lnSpc>
                      </a:pPr>
                      <a:r>
                        <a:rPr lang="en-US" sz="1200">
                          <a:effectLst/>
                        </a:rPr>
                        <a:t>21</a:t>
                      </a:r>
                      <a:endParaRPr lang="en-US" sz="1200">
                        <a:effectLst/>
                        <a:latin typeface="Times New Roman" panose="02020603050405020304" pitchFamily="18" charset="0"/>
                        <a:ea typeface="Times New Roman" panose="02020603050405020304" pitchFamily="18" charset="0"/>
                      </a:endParaRPr>
                    </a:p>
                  </a:txBody>
                  <a:tcPr marL="59967" marR="59967" marT="0" marB="0" anchor="b"/>
                </a:tc>
                <a:tc>
                  <a:txBody>
                    <a:bodyPr/>
                    <a:lstStyle/>
                    <a:p>
                      <a:pPr algn="l">
                        <a:lnSpc>
                          <a:spcPct val="150000"/>
                        </a:lnSpc>
                      </a:pPr>
                      <a:r>
                        <a:rPr lang="en-US" sz="1200">
                          <a:effectLst/>
                        </a:rPr>
                        <a:t>Eva Monika Septiana</a:t>
                      </a:r>
                      <a:endParaRPr lang="en-US" sz="1200">
                        <a:effectLst/>
                        <a:latin typeface="Times New Roman" panose="02020603050405020304" pitchFamily="18" charset="0"/>
                        <a:ea typeface="Times New Roman" panose="02020603050405020304" pitchFamily="18" charset="0"/>
                      </a:endParaRPr>
                    </a:p>
                  </a:txBody>
                  <a:tcPr marL="59967" marR="59967" marT="0" marB="0" anchor="b"/>
                </a:tc>
                <a:tc>
                  <a:txBody>
                    <a:bodyPr/>
                    <a:lstStyle/>
                    <a:p>
                      <a:pPr algn="r">
                        <a:lnSpc>
                          <a:spcPct val="150000"/>
                        </a:lnSpc>
                      </a:pPr>
                      <a:r>
                        <a:rPr lang="en-US" sz="1200">
                          <a:effectLst/>
                        </a:rPr>
                        <a:t>2141764017</a:t>
                      </a:r>
                      <a:endParaRPr lang="en-US" sz="1200">
                        <a:effectLst/>
                        <a:latin typeface="Times New Roman" panose="02020603050405020304" pitchFamily="18" charset="0"/>
                        <a:ea typeface="Times New Roman" panose="02020603050405020304" pitchFamily="18" charset="0"/>
                      </a:endParaRPr>
                    </a:p>
                  </a:txBody>
                  <a:tcPr marL="59967" marR="59967" marT="0" marB="0" anchor="b"/>
                </a:tc>
                <a:tc>
                  <a:txBody>
                    <a:bodyPr/>
                    <a:lstStyle/>
                    <a:p>
                      <a:pPr algn="l">
                        <a:lnSpc>
                          <a:spcPct val="150000"/>
                        </a:lnSpc>
                      </a:pPr>
                      <a:r>
                        <a:rPr lang="en-US" sz="1200">
                          <a:effectLst/>
                        </a:rPr>
                        <a:t>Jurusan Teknologi Informasi</a:t>
                      </a:r>
                      <a:endParaRPr lang="en-US" sz="1200">
                        <a:effectLst/>
                        <a:latin typeface="Times New Roman" panose="02020603050405020304" pitchFamily="18" charset="0"/>
                        <a:ea typeface="Times New Roman" panose="02020603050405020304" pitchFamily="18" charset="0"/>
                      </a:endParaRPr>
                    </a:p>
                  </a:txBody>
                  <a:tcPr marL="59967" marR="59967" marT="0" marB="0" anchor="b"/>
                </a:tc>
                <a:extLst>
                  <a:ext uri="{0D108BD9-81ED-4DB2-BD59-A6C34878D82A}">
                    <a16:rowId xmlns:a16="http://schemas.microsoft.com/office/drawing/2014/main" val="1819885663"/>
                  </a:ext>
                </a:extLst>
              </a:tr>
              <a:tr h="231692">
                <a:tc>
                  <a:txBody>
                    <a:bodyPr/>
                    <a:lstStyle/>
                    <a:p>
                      <a:pPr algn="r">
                        <a:lnSpc>
                          <a:spcPct val="150000"/>
                        </a:lnSpc>
                      </a:pPr>
                      <a:r>
                        <a:rPr lang="en-US" sz="1200">
                          <a:effectLst/>
                        </a:rPr>
                        <a:t>22</a:t>
                      </a:r>
                      <a:endParaRPr lang="en-US" sz="1200">
                        <a:effectLst/>
                        <a:latin typeface="Times New Roman" panose="02020603050405020304" pitchFamily="18" charset="0"/>
                        <a:ea typeface="Times New Roman" panose="02020603050405020304" pitchFamily="18" charset="0"/>
                      </a:endParaRPr>
                    </a:p>
                  </a:txBody>
                  <a:tcPr marL="59967" marR="59967" marT="0" marB="0" anchor="b"/>
                </a:tc>
                <a:tc>
                  <a:txBody>
                    <a:bodyPr/>
                    <a:lstStyle/>
                    <a:p>
                      <a:pPr algn="l">
                        <a:lnSpc>
                          <a:spcPct val="150000"/>
                        </a:lnSpc>
                      </a:pPr>
                      <a:r>
                        <a:rPr lang="en-US" sz="1200">
                          <a:effectLst/>
                        </a:rPr>
                        <a:t>Hilda Khoirotul Hidayah</a:t>
                      </a:r>
                      <a:endParaRPr lang="en-US" sz="1200">
                        <a:effectLst/>
                        <a:latin typeface="Times New Roman" panose="02020603050405020304" pitchFamily="18" charset="0"/>
                        <a:ea typeface="Times New Roman" panose="02020603050405020304" pitchFamily="18" charset="0"/>
                      </a:endParaRPr>
                    </a:p>
                  </a:txBody>
                  <a:tcPr marL="59967" marR="59967" marT="0" marB="0" anchor="b"/>
                </a:tc>
                <a:tc>
                  <a:txBody>
                    <a:bodyPr/>
                    <a:lstStyle/>
                    <a:p>
                      <a:pPr algn="r">
                        <a:lnSpc>
                          <a:spcPct val="150000"/>
                        </a:lnSpc>
                      </a:pPr>
                      <a:r>
                        <a:rPr lang="en-US" sz="1200">
                          <a:effectLst/>
                        </a:rPr>
                        <a:t>2041720161</a:t>
                      </a:r>
                      <a:endParaRPr lang="en-US" sz="1200">
                        <a:effectLst/>
                        <a:latin typeface="Times New Roman" panose="02020603050405020304" pitchFamily="18" charset="0"/>
                        <a:ea typeface="Times New Roman" panose="02020603050405020304" pitchFamily="18" charset="0"/>
                      </a:endParaRPr>
                    </a:p>
                  </a:txBody>
                  <a:tcPr marL="59967" marR="59967" marT="0" marB="0" anchor="b"/>
                </a:tc>
                <a:tc>
                  <a:txBody>
                    <a:bodyPr/>
                    <a:lstStyle/>
                    <a:p>
                      <a:pPr algn="l">
                        <a:lnSpc>
                          <a:spcPct val="150000"/>
                        </a:lnSpc>
                      </a:pPr>
                      <a:r>
                        <a:rPr lang="en-US" sz="1200" dirty="0" err="1">
                          <a:effectLst/>
                        </a:rPr>
                        <a:t>Jurusan</a:t>
                      </a:r>
                      <a:r>
                        <a:rPr lang="en-US" sz="1200" dirty="0">
                          <a:effectLst/>
                        </a:rPr>
                        <a:t> </a:t>
                      </a:r>
                      <a:r>
                        <a:rPr lang="en-US" sz="1200" dirty="0" err="1">
                          <a:effectLst/>
                        </a:rPr>
                        <a:t>Teknologi</a:t>
                      </a:r>
                      <a:r>
                        <a:rPr lang="en-US" sz="1200" dirty="0">
                          <a:effectLst/>
                        </a:rPr>
                        <a:t> </a:t>
                      </a:r>
                      <a:r>
                        <a:rPr lang="en-US" sz="1200" dirty="0" err="1">
                          <a:effectLst/>
                        </a:rPr>
                        <a:t>Informasi</a:t>
                      </a:r>
                      <a:endParaRPr lang="en-US" sz="1200" dirty="0">
                        <a:effectLst/>
                        <a:latin typeface="Times New Roman" panose="02020603050405020304" pitchFamily="18" charset="0"/>
                        <a:ea typeface="Times New Roman" panose="02020603050405020304" pitchFamily="18" charset="0"/>
                      </a:endParaRPr>
                    </a:p>
                  </a:txBody>
                  <a:tcPr marL="59967" marR="59967" marT="0" marB="0" anchor="b"/>
                </a:tc>
                <a:extLst>
                  <a:ext uri="{0D108BD9-81ED-4DB2-BD59-A6C34878D82A}">
                    <a16:rowId xmlns:a16="http://schemas.microsoft.com/office/drawing/2014/main" val="2116490510"/>
                  </a:ext>
                </a:extLst>
              </a:tr>
              <a:tr h="231692">
                <a:tc>
                  <a:txBody>
                    <a:bodyPr/>
                    <a:lstStyle/>
                    <a:p>
                      <a:pPr algn="r">
                        <a:lnSpc>
                          <a:spcPct val="150000"/>
                        </a:lnSpc>
                      </a:pPr>
                      <a:r>
                        <a:rPr lang="en-US" sz="1200">
                          <a:effectLst/>
                        </a:rPr>
                        <a:t>23</a:t>
                      </a:r>
                      <a:endParaRPr lang="en-US" sz="1200">
                        <a:effectLst/>
                        <a:latin typeface="Times New Roman" panose="02020603050405020304" pitchFamily="18" charset="0"/>
                        <a:ea typeface="Times New Roman" panose="02020603050405020304" pitchFamily="18" charset="0"/>
                      </a:endParaRPr>
                    </a:p>
                  </a:txBody>
                  <a:tcPr marL="59967" marR="59967" marT="0" marB="0" anchor="b"/>
                </a:tc>
                <a:tc>
                  <a:txBody>
                    <a:bodyPr/>
                    <a:lstStyle/>
                    <a:p>
                      <a:pPr algn="l">
                        <a:lnSpc>
                          <a:spcPct val="150000"/>
                        </a:lnSpc>
                      </a:pPr>
                      <a:r>
                        <a:rPr lang="en-US" sz="1200">
                          <a:effectLst/>
                        </a:rPr>
                        <a:t>Dherisma Hanindita Utami</a:t>
                      </a:r>
                      <a:endParaRPr lang="en-US" sz="1200">
                        <a:effectLst/>
                        <a:latin typeface="Times New Roman" panose="02020603050405020304" pitchFamily="18" charset="0"/>
                        <a:ea typeface="Times New Roman" panose="02020603050405020304" pitchFamily="18" charset="0"/>
                      </a:endParaRPr>
                    </a:p>
                  </a:txBody>
                  <a:tcPr marL="59967" marR="59967" marT="0" marB="0" anchor="b"/>
                </a:tc>
                <a:tc>
                  <a:txBody>
                    <a:bodyPr/>
                    <a:lstStyle/>
                    <a:p>
                      <a:pPr algn="r">
                        <a:lnSpc>
                          <a:spcPct val="150000"/>
                        </a:lnSpc>
                      </a:pPr>
                      <a:r>
                        <a:rPr lang="en-US" sz="1200">
                          <a:effectLst/>
                        </a:rPr>
                        <a:t>2041720018</a:t>
                      </a:r>
                      <a:endParaRPr lang="en-US" sz="1200">
                        <a:effectLst/>
                        <a:latin typeface="Times New Roman" panose="02020603050405020304" pitchFamily="18" charset="0"/>
                        <a:ea typeface="Times New Roman" panose="02020603050405020304" pitchFamily="18" charset="0"/>
                      </a:endParaRPr>
                    </a:p>
                  </a:txBody>
                  <a:tcPr marL="59967" marR="59967" marT="0" marB="0" anchor="b"/>
                </a:tc>
                <a:tc>
                  <a:txBody>
                    <a:bodyPr/>
                    <a:lstStyle/>
                    <a:p>
                      <a:pPr algn="l">
                        <a:lnSpc>
                          <a:spcPct val="150000"/>
                        </a:lnSpc>
                      </a:pPr>
                      <a:r>
                        <a:rPr lang="en-US" sz="1200">
                          <a:effectLst/>
                        </a:rPr>
                        <a:t>Jurusan Teknologi Informasi</a:t>
                      </a:r>
                      <a:endParaRPr lang="en-US" sz="1200">
                        <a:effectLst/>
                        <a:latin typeface="Times New Roman" panose="02020603050405020304" pitchFamily="18" charset="0"/>
                        <a:ea typeface="Times New Roman" panose="02020603050405020304" pitchFamily="18" charset="0"/>
                      </a:endParaRPr>
                    </a:p>
                  </a:txBody>
                  <a:tcPr marL="59967" marR="59967" marT="0" marB="0" anchor="b"/>
                </a:tc>
                <a:extLst>
                  <a:ext uri="{0D108BD9-81ED-4DB2-BD59-A6C34878D82A}">
                    <a16:rowId xmlns:a16="http://schemas.microsoft.com/office/drawing/2014/main" val="760728469"/>
                  </a:ext>
                </a:extLst>
              </a:tr>
              <a:tr h="231692">
                <a:tc>
                  <a:txBody>
                    <a:bodyPr/>
                    <a:lstStyle/>
                    <a:p>
                      <a:pPr algn="r">
                        <a:lnSpc>
                          <a:spcPct val="150000"/>
                        </a:lnSpc>
                      </a:pPr>
                      <a:r>
                        <a:rPr lang="en-US" sz="1200">
                          <a:effectLst/>
                        </a:rPr>
                        <a:t>24</a:t>
                      </a:r>
                      <a:endParaRPr lang="en-US" sz="1200">
                        <a:effectLst/>
                        <a:latin typeface="Times New Roman" panose="02020603050405020304" pitchFamily="18" charset="0"/>
                        <a:ea typeface="Times New Roman" panose="02020603050405020304" pitchFamily="18" charset="0"/>
                      </a:endParaRPr>
                    </a:p>
                  </a:txBody>
                  <a:tcPr marL="59967" marR="59967" marT="0" marB="0" anchor="b"/>
                </a:tc>
                <a:tc>
                  <a:txBody>
                    <a:bodyPr/>
                    <a:lstStyle/>
                    <a:p>
                      <a:pPr algn="l">
                        <a:lnSpc>
                          <a:spcPct val="150000"/>
                        </a:lnSpc>
                      </a:pPr>
                      <a:r>
                        <a:rPr lang="en-US" sz="1200">
                          <a:effectLst/>
                        </a:rPr>
                        <a:t>Yaldika Putra Sinaga</a:t>
                      </a:r>
                      <a:endParaRPr lang="en-US" sz="1200">
                        <a:effectLst/>
                        <a:latin typeface="Times New Roman" panose="02020603050405020304" pitchFamily="18" charset="0"/>
                        <a:ea typeface="Times New Roman" panose="02020603050405020304" pitchFamily="18" charset="0"/>
                      </a:endParaRPr>
                    </a:p>
                  </a:txBody>
                  <a:tcPr marL="59967" marR="59967" marT="0" marB="0" anchor="b"/>
                </a:tc>
                <a:tc>
                  <a:txBody>
                    <a:bodyPr/>
                    <a:lstStyle/>
                    <a:p>
                      <a:pPr algn="r">
                        <a:lnSpc>
                          <a:spcPct val="150000"/>
                        </a:lnSpc>
                      </a:pPr>
                      <a:r>
                        <a:rPr lang="en-US" sz="1200">
                          <a:effectLst/>
                        </a:rPr>
                        <a:t>2041720056</a:t>
                      </a:r>
                      <a:endParaRPr lang="en-US" sz="1200">
                        <a:effectLst/>
                        <a:latin typeface="Times New Roman" panose="02020603050405020304" pitchFamily="18" charset="0"/>
                        <a:ea typeface="Times New Roman" panose="02020603050405020304" pitchFamily="18" charset="0"/>
                      </a:endParaRPr>
                    </a:p>
                  </a:txBody>
                  <a:tcPr marL="59967" marR="59967" marT="0" marB="0" anchor="b"/>
                </a:tc>
                <a:tc>
                  <a:txBody>
                    <a:bodyPr/>
                    <a:lstStyle/>
                    <a:p>
                      <a:pPr algn="l">
                        <a:lnSpc>
                          <a:spcPct val="150000"/>
                        </a:lnSpc>
                      </a:pPr>
                      <a:r>
                        <a:rPr lang="en-US" sz="1200">
                          <a:effectLst/>
                        </a:rPr>
                        <a:t>Jurusan Teknologi Informasi</a:t>
                      </a:r>
                      <a:endParaRPr lang="en-US" sz="1200">
                        <a:effectLst/>
                        <a:latin typeface="Times New Roman" panose="02020603050405020304" pitchFamily="18" charset="0"/>
                        <a:ea typeface="Times New Roman" panose="02020603050405020304" pitchFamily="18" charset="0"/>
                      </a:endParaRPr>
                    </a:p>
                  </a:txBody>
                  <a:tcPr marL="59967" marR="59967" marT="0" marB="0" anchor="b"/>
                </a:tc>
                <a:extLst>
                  <a:ext uri="{0D108BD9-81ED-4DB2-BD59-A6C34878D82A}">
                    <a16:rowId xmlns:a16="http://schemas.microsoft.com/office/drawing/2014/main" val="2649795704"/>
                  </a:ext>
                </a:extLst>
              </a:tr>
              <a:tr h="231692">
                <a:tc>
                  <a:txBody>
                    <a:bodyPr/>
                    <a:lstStyle/>
                    <a:p>
                      <a:pPr algn="r">
                        <a:lnSpc>
                          <a:spcPct val="150000"/>
                        </a:lnSpc>
                      </a:pPr>
                      <a:r>
                        <a:rPr lang="en-US" sz="1200">
                          <a:effectLst/>
                        </a:rPr>
                        <a:t>25</a:t>
                      </a:r>
                      <a:endParaRPr lang="en-US" sz="1200">
                        <a:effectLst/>
                        <a:latin typeface="Times New Roman" panose="02020603050405020304" pitchFamily="18" charset="0"/>
                        <a:ea typeface="Times New Roman" panose="02020603050405020304" pitchFamily="18" charset="0"/>
                      </a:endParaRPr>
                    </a:p>
                  </a:txBody>
                  <a:tcPr marL="59967" marR="59967" marT="0" marB="0" anchor="b"/>
                </a:tc>
                <a:tc>
                  <a:txBody>
                    <a:bodyPr/>
                    <a:lstStyle/>
                    <a:p>
                      <a:pPr algn="l">
                        <a:lnSpc>
                          <a:spcPct val="150000"/>
                        </a:lnSpc>
                      </a:pPr>
                      <a:r>
                        <a:rPr lang="en-US" sz="1200">
                          <a:effectLst/>
                        </a:rPr>
                        <a:t>Rifqi Alauddin Nur</a:t>
                      </a:r>
                      <a:endParaRPr lang="en-US" sz="1200">
                        <a:effectLst/>
                        <a:latin typeface="Times New Roman" panose="02020603050405020304" pitchFamily="18" charset="0"/>
                        <a:ea typeface="Times New Roman" panose="02020603050405020304" pitchFamily="18" charset="0"/>
                      </a:endParaRPr>
                    </a:p>
                  </a:txBody>
                  <a:tcPr marL="59967" marR="59967" marT="0" marB="0" anchor="b"/>
                </a:tc>
                <a:tc>
                  <a:txBody>
                    <a:bodyPr/>
                    <a:lstStyle/>
                    <a:p>
                      <a:pPr algn="r">
                        <a:lnSpc>
                          <a:spcPct val="150000"/>
                        </a:lnSpc>
                      </a:pPr>
                      <a:r>
                        <a:rPr lang="en-US" sz="1200">
                          <a:effectLst/>
                        </a:rPr>
                        <a:t>2041720169</a:t>
                      </a:r>
                      <a:endParaRPr lang="en-US" sz="1200">
                        <a:effectLst/>
                        <a:latin typeface="Times New Roman" panose="02020603050405020304" pitchFamily="18" charset="0"/>
                        <a:ea typeface="Times New Roman" panose="02020603050405020304" pitchFamily="18" charset="0"/>
                      </a:endParaRPr>
                    </a:p>
                  </a:txBody>
                  <a:tcPr marL="59967" marR="59967" marT="0" marB="0" anchor="b"/>
                </a:tc>
                <a:tc>
                  <a:txBody>
                    <a:bodyPr/>
                    <a:lstStyle/>
                    <a:p>
                      <a:pPr algn="l">
                        <a:lnSpc>
                          <a:spcPct val="150000"/>
                        </a:lnSpc>
                      </a:pPr>
                      <a:r>
                        <a:rPr lang="en-US" sz="1200">
                          <a:effectLst/>
                        </a:rPr>
                        <a:t>Jurusan Teknologi Informasi</a:t>
                      </a:r>
                      <a:endParaRPr lang="en-US" sz="1200">
                        <a:effectLst/>
                        <a:latin typeface="Times New Roman" panose="02020603050405020304" pitchFamily="18" charset="0"/>
                        <a:ea typeface="Times New Roman" panose="02020603050405020304" pitchFamily="18" charset="0"/>
                      </a:endParaRPr>
                    </a:p>
                  </a:txBody>
                  <a:tcPr marL="59967" marR="59967" marT="0" marB="0" anchor="b"/>
                </a:tc>
                <a:extLst>
                  <a:ext uri="{0D108BD9-81ED-4DB2-BD59-A6C34878D82A}">
                    <a16:rowId xmlns:a16="http://schemas.microsoft.com/office/drawing/2014/main" val="3243840066"/>
                  </a:ext>
                </a:extLst>
              </a:tr>
              <a:tr h="231692">
                <a:tc>
                  <a:txBody>
                    <a:bodyPr/>
                    <a:lstStyle/>
                    <a:p>
                      <a:pPr algn="r">
                        <a:lnSpc>
                          <a:spcPct val="150000"/>
                        </a:lnSpc>
                      </a:pPr>
                      <a:r>
                        <a:rPr lang="en-US" sz="1200">
                          <a:effectLst/>
                        </a:rPr>
                        <a:t>26</a:t>
                      </a:r>
                      <a:endParaRPr lang="en-US" sz="1200">
                        <a:effectLst/>
                        <a:latin typeface="Times New Roman" panose="02020603050405020304" pitchFamily="18" charset="0"/>
                        <a:ea typeface="Times New Roman" panose="02020603050405020304" pitchFamily="18" charset="0"/>
                      </a:endParaRPr>
                    </a:p>
                  </a:txBody>
                  <a:tcPr marL="59967" marR="59967" marT="0" marB="0" anchor="b"/>
                </a:tc>
                <a:tc>
                  <a:txBody>
                    <a:bodyPr/>
                    <a:lstStyle/>
                    <a:p>
                      <a:pPr algn="l">
                        <a:lnSpc>
                          <a:spcPct val="150000"/>
                        </a:lnSpc>
                      </a:pPr>
                      <a:r>
                        <a:rPr lang="en-US" sz="1200">
                          <a:effectLst/>
                        </a:rPr>
                        <a:t>farah zulfa hamidah</a:t>
                      </a:r>
                      <a:endParaRPr lang="en-US" sz="1200">
                        <a:effectLst/>
                        <a:latin typeface="Times New Roman" panose="02020603050405020304" pitchFamily="18" charset="0"/>
                        <a:ea typeface="Times New Roman" panose="02020603050405020304" pitchFamily="18" charset="0"/>
                      </a:endParaRPr>
                    </a:p>
                  </a:txBody>
                  <a:tcPr marL="59967" marR="59967" marT="0" marB="0" anchor="b"/>
                </a:tc>
                <a:tc>
                  <a:txBody>
                    <a:bodyPr/>
                    <a:lstStyle/>
                    <a:p>
                      <a:pPr algn="r">
                        <a:lnSpc>
                          <a:spcPct val="150000"/>
                        </a:lnSpc>
                      </a:pPr>
                      <a:r>
                        <a:rPr lang="en-US" sz="1200">
                          <a:effectLst/>
                        </a:rPr>
                        <a:t>2041720069</a:t>
                      </a:r>
                      <a:endParaRPr lang="en-US" sz="1200">
                        <a:effectLst/>
                        <a:latin typeface="Times New Roman" panose="02020603050405020304" pitchFamily="18" charset="0"/>
                        <a:ea typeface="Times New Roman" panose="02020603050405020304" pitchFamily="18" charset="0"/>
                      </a:endParaRPr>
                    </a:p>
                  </a:txBody>
                  <a:tcPr marL="59967" marR="59967" marT="0" marB="0" anchor="b"/>
                </a:tc>
                <a:tc>
                  <a:txBody>
                    <a:bodyPr/>
                    <a:lstStyle/>
                    <a:p>
                      <a:pPr algn="l">
                        <a:lnSpc>
                          <a:spcPct val="150000"/>
                        </a:lnSpc>
                      </a:pPr>
                      <a:r>
                        <a:rPr lang="en-US" sz="1200">
                          <a:effectLst/>
                        </a:rPr>
                        <a:t>Jurusan Teknologi Informasi</a:t>
                      </a:r>
                      <a:endParaRPr lang="en-US" sz="1200">
                        <a:effectLst/>
                        <a:latin typeface="Times New Roman" panose="02020603050405020304" pitchFamily="18" charset="0"/>
                        <a:ea typeface="Times New Roman" panose="02020603050405020304" pitchFamily="18" charset="0"/>
                      </a:endParaRPr>
                    </a:p>
                  </a:txBody>
                  <a:tcPr marL="59967" marR="59967" marT="0" marB="0" anchor="b"/>
                </a:tc>
                <a:extLst>
                  <a:ext uri="{0D108BD9-81ED-4DB2-BD59-A6C34878D82A}">
                    <a16:rowId xmlns:a16="http://schemas.microsoft.com/office/drawing/2014/main" val="2162577512"/>
                  </a:ext>
                </a:extLst>
              </a:tr>
              <a:tr h="231692">
                <a:tc>
                  <a:txBody>
                    <a:bodyPr/>
                    <a:lstStyle/>
                    <a:p>
                      <a:pPr algn="r">
                        <a:lnSpc>
                          <a:spcPct val="150000"/>
                        </a:lnSpc>
                      </a:pPr>
                      <a:r>
                        <a:rPr lang="en-US" sz="1200">
                          <a:effectLst/>
                        </a:rPr>
                        <a:t>27</a:t>
                      </a:r>
                      <a:endParaRPr lang="en-US" sz="1200">
                        <a:effectLst/>
                        <a:latin typeface="Times New Roman" panose="02020603050405020304" pitchFamily="18" charset="0"/>
                        <a:ea typeface="Times New Roman" panose="02020603050405020304" pitchFamily="18" charset="0"/>
                      </a:endParaRPr>
                    </a:p>
                  </a:txBody>
                  <a:tcPr marL="59967" marR="59967" marT="0" marB="0" anchor="b"/>
                </a:tc>
                <a:tc>
                  <a:txBody>
                    <a:bodyPr/>
                    <a:lstStyle/>
                    <a:p>
                      <a:pPr algn="l">
                        <a:lnSpc>
                          <a:spcPct val="150000"/>
                        </a:lnSpc>
                      </a:pPr>
                      <a:r>
                        <a:rPr lang="en-US" sz="1200">
                          <a:effectLst/>
                        </a:rPr>
                        <a:t>Andre Maulana Mustofa</a:t>
                      </a:r>
                      <a:endParaRPr lang="en-US" sz="1200">
                        <a:effectLst/>
                        <a:latin typeface="Times New Roman" panose="02020603050405020304" pitchFamily="18" charset="0"/>
                        <a:ea typeface="Times New Roman" panose="02020603050405020304" pitchFamily="18" charset="0"/>
                      </a:endParaRPr>
                    </a:p>
                  </a:txBody>
                  <a:tcPr marL="59967" marR="59967" marT="0" marB="0" anchor="b"/>
                </a:tc>
                <a:tc>
                  <a:txBody>
                    <a:bodyPr/>
                    <a:lstStyle/>
                    <a:p>
                      <a:pPr algn="r">
                        <a:lnSpc>
                          <a:spcPct val="150000"/>
                        </a:lnSpc>
                      </a:pPr>
                      <a:r>
                        <a:rPr lang="en-US" sz="1200">
                          <a:effectLst/>
                        </a:rPr>
                        <a:t>2041720211</a:t>
                      </a:r>
                      <a:endParaRPr lang="en-US" sz="1200">
                        <a:effectLst/>
                        <a:latin typeface="Times New Roman" panose="02020603050405020304" pitchFamily="18" charset="0"/>
                        <a:ea typeface="Times New Roman" panose="02020603050405020304" pitchFamily="18" charset="0"/>
                      </a:endParaRPr>
                    </a:p>
                  </a:txBody>
                  <a:tcPr marL="59967" marR="59967" marT="0" marB="0" anchor="b"/>
                </a:tc>
                <a:tc>
                  <a:txBody>
                    <a:bodyPr/>
                    <a:lstStyle/>
                    <a:p>
                      <a:pPr algn="l">
                        <a:lnSpc>
                          <a:spcPct val="150000"/>
                        </a:lnSpc>
                      </a:pPr>
                      <a:r>
                        <a:rPr lang="en-US" sz="1200">
                          <a:effectLst/>
                        </a:rPr>
                        <a:t>Jurusan Teknologi Informasi</a:t>
                      </a:r>
                      <a:endParaRPr lang="en-US" sz="1200">
                        <a:effectLst/>
                        <a:latin typeface="Times New Roman" panose="02020603050405020304" pitchFamily="18" charset="0"/>
                        <a:ea typeface="Times New Roman" panose="02020603050405020304" pitchFamily="18" charset="0"/>
                      </a:endParaRPr>
                    </a:p>
                  </a:txBody>
                  <a:tcPr marL="59967" marR="59967" marT="0" marB="0" anchor="b"/>
                </a:tc>
                <a:extLst>
                  <a:ext uri="{0D108BD9-81ED-4DB2-BD59-A6C34878D82A}">
                    <a16:rowId xmlns:a16="http://schemas.microsoft.com/office/drawing/2014/main" val="1099432839"/>
                  </a:ext>
                </a:extLst>
              </a:tr>
              <a:tr h="494952">
                <a:tc>
                  <a:txBody>
                    <a:bodyPr/>
                    <a:lstStyle/>
                    <a:p>
                      <a:pPr algn="r">
                        <a:lnSpc>
                          <a:spcPct val="150000"/>
                        </a:lnSpc>
                      </a:pPr>
                      <a:r>
                        <a:rPr lang="en-US" sz="1200">
                          <a:effectLst/>
                        </a:rPr>
                        <a:t>28</a:t>
                      </a:r>
                      <a:endParaRPr lang="en-US" sz="1200">
                        <a:effectLst/>
                        <a:latin typeface="Times New Roman" panose="02020603050405020304" pitchFamily="18" charset="0"/>
                        <a:ea typeface="Times New Roman" panose="02020603050405020304" pitchFamily="18" charset="0"/>
                      </a:endParaRPr>
                    </a:p>
                  </a:txBody>
                  <a:tcPr marL="59967" marR="59967" marT="0" marB="0" anchor="b"/>
                </a:tc>
                <a:tc>
                  <a:txBody>
                    <a:bodyPr/>
                    <a:lstStyle/>
                    <a:p>
                      <a:pPr algn="l">
                        <a:lnSpc>
                          <a:spcPct val="150000"/>
                        </a:lnSpc>
                      </a:pPr>
                      <a:r>
                        <a:rPr lang="en-US" sz="1200">
                          <a:effectLst/>
                        </a:rPr>
                        <a:t>Abdulilah Ali Qaid Al-shabany</a:t>
                      </a:r>
                      <a:endParaRPr lang="en-US" sz="1200">
                        <a:effectLst/>
                        <a:latin typeface="Times New Roman" panose="02020603050405020304" pitchFamily="18" charset="0"/>
                        <a:ea typeface="Times New Roman" panose="02020603050405020304" pitchFamily="18" charset="0"/>
                      </a:endParaRPr>
                    </a:p>
                  </a:txBody>
                  <a:tcPr marL="59967" marR="59967" marT="0" marB="0" anchor="b"/>
                </a:tc>
                <a:tc>
                  <a:txBody>
                    <a:bodyPr/>
                    <a:lstStyle/>
                    <a:p>
                      <a:pPr algn="r">
                        <a:lnSpc>
                          <a:spcPct val="150000"/>
                        </a:lnSpc>
                      </a:pPr>
                      <a:r>
                        <a:rPr lang="en-US" sz="1200">
                          <a:effectLst/>
                        </a:rPr>
                        <a:t>2041720203</a:t>
                      </a:r>
                      <a:endParaRPr lang="en-US" sz="1200">
                        <a:effectLst/>
                        <a:latin typeface="Times New Roman" panose="02020603050405020304" pitchFamily="18" charset="0"/>
                        <a:ea typeface="Times New Roman" panose="02020603050405020304" pitchFamily="18" charset="0"/>
                      </a:endParaRPr>
                    </a:p>
                  </a:txBody>
                  <a:tcPr marL="59967" marR="59967" marT="0" marB="0" anchor="b"/>
                </a:tc>
                <a:tc>
                  <a:txBody>
                    <a:bodyPr/>
                    <a:lstStyle/>
                    <a:p>
                      <a:pPr algn="l">
                        <a:lnSpc>
                          <a:spcPct val="150000"/>
                        </a:lnSpc>
                      </a:pPr>
                      <a:r>
                        <a:rPr lang="en-US" sz="1200">
                          <a:effectLst/>
                        </a:rPr>
                        <a:t>Jurusan Teknologi Informasi</a:t>
                      </a:r>
                      <a:endParaRPr lang="en-US" sz="1200">
                        <a:effectLst/>
                        <a:latin typeface="Times New Roman" panose="02020603050405020304" pitchFamily="18" charset="0"/>
                        <a:ea typeface="Times New Roman" panose="02020603050405020304" pitchFamily="18" charset="0"/>
                      </a:endParaRPr>
                    </a:p>
                  </a:txBody>
                  <a:tcPr marL="59967" marR="59967" marT="0" marB="0" anchor="b"/>
                </a:tc>
                <a:extLst>
                  <a:ext uri="{0D108BD9-81ED-4DB2-BD59-A6C34878D82A}">
                    <a16:rowId xmlns:a16="http://schemas.microsoft.com/office/drawing/2014/main" val="824853621"/>
                  </a:ext>
                </a:extLst>
              </a:tr>
              <a:tr h="231692">
                <a:tc>
                  <a:txBody>
                    <a:bodyPr/>
                    <a:lstStyle/>
                    <a:p>
                      <a:pPr algn="r">
                        <a:lnSpc>
                          <a:spcPct val="150000"/>
                        </a:lnSpc>
                      </a:pPr>
                      <a:r>
                        <a:rPr lang="en-US" sz="1200">
                          <a:effectLst/>
                        </a:rPr>
                        <a:t>29</a:t>
                      </a:r>
                      <a:endParaRPr lang="en-US" sz="1200">
                        <a:effectLst/>
                        <a:latin typeface="Times New Roman" panose="02020603050405020304" pitchFamily="18" charset="0"/>
                        <a:ea typeface="Times New Roman" panose="02020603050405020304" pitchFamily="18" charset="0"/>
                      </a:endParaRPr>
                    </a:p>
                  </a:txBody>
                  <a:tcPr marL="59967" marR="59967" marT="0" marB="0" anchor="b"/>
                </a:tc>
                <a:tc>
                  <a:txBody>
                    <a:bodyPr/>
                    <a:lstStyle/>
                    <a:p>
                      <a:pPr algn="l">
                        <a:lnSpc>
                          <a:spcPct val="150000"/>
                        </a:lnSpc>
                      </a:pPr>
                      <a:r>
                        <a:rPr lang="en-US" sz="1200">
                          <a:effectLst/>
                        </a:rPr>
                        <a:t>Chan Paul Amol</a:t>
                      </a:r>
                      <a:endParaRPr lang="en-US" sz="1200">
                        <a:effectLst/>
                        <a:latin typeface="Times New Roman" panose="02020603050405020304" pitchFamily="18" charset="0"/>
                        <a:ea typeface="Times New Roman" panose="02020603050405020304" pitchFamily="18" charset="0"/>
                      </a:endParaRPr>
                    </a:p>
                  </a:txBody>
                  <a:tcPr marL="59967" marR="59967" marT="0" marB="0" anchor="b"/>
                </a:tc>
                <a:tc>
                  <a:txBody>
                    <a:bodyPr/>
                    <a:lstStyle/>
                    <a:p>
                      <a:pPr algn="r">
                        <a:lnSpc>
                          <a:spcPct val="150000"/>
                        </a:lnSpc>
                      </a:pPr>
                      <a:r>
                        <a:rPr lang="en-US" sz="1200">
                          <a:effectLst/>
                        </a:rPr>
                        <a:t>2041720202</a:t>
                      </a:r>
                      <a:endParaRPr lang="en-US" sz="1200">
                        <a:effectLst/>
                        <a:latin typeface="Times New Roman" panose="02020603050405020304" pitchFamily="18" charset="0"/>
                        <a:ea typeface="Times New Roman" panose="02020603050405020304" pitchFamily="18" charset="0"/>
                      </a:endParaRPr>
                    </a:p>
                  </a:txBody>
                  <a:tcPr marL="59967" marR="59967" marT="0" marB="0" anchor="b"/>
                </a:tc>
                <a:tc>
                  <a:txBody>
                    <a:bodyPr/>
                    <a:lstStyle/>
                    <a:p>
                      <a:pPr algn="l">
                        <a:lnSpc>
                          <a:spcPct val="150000"/>
                        </a:lnSpc>
                      </a:pPr>
                      <a:r>
                        <a:rPr lang="en-US" sz="1200">
                          <a:effectLst/>
                        </a:rPr>
                        <a:t>Jurusan Teknologi Informasi</a:t>
                      </a:r>
                      <a:endParaRPr lang="en-US" sz="1200">
                        <a:effectLst/>
                        <a:latin typeface="Times New Roman" panose="02020603050405020304" pitchFamily="18" charset="0"/>
                        <a:ea typeface="Times New Roman" panose="02020603050405020304" pitchFamily="18" charset="0"/>
                      </a:endParaRPr>
                    </a:p>
                  </a:txBody>
                  <a:tcPr marL="59967" marR="59967" marT="0" marB="0" anchor="b"/>
                </a:tc>
                <a:extLst>
                  <a:ext uri="{0D108BD9-81ED-4DB2-BD59-A6C34878D82A}">
                    <a16:rowId xmlns:a16="http://schemas.microsoft.com/office/drawing/2014/main" val="2512479628"/>
                  </a:ext>
                </a:extLst>
              </a:tr>
              <a:tr h="494952">
                <a:tc>
                  <a:txBody>
                    <a:bodyPr/>
                    <a:lstStyle/>
                    <a:p>
                      <a:pPr algn="r">
                        <a:lnSpc>
                          <a:spcPct val="150000"/>
                        </a:lnSpc>
                      </a:pPr>
                      <a:r>
                        <a:rPr lang="en-US" sz="1200">
                          <a:effectLst/>
                        </a:rPr>
                        <a:t>30</a:t>
                      </a:r>
                      <a:endParaRPr lang="en-US" sz="1200">
                        <a:effectLst/>
                        <a:latin typeface="Times New Roman" panose="02020603050405020304" pitchFamily="18" charset="0"/>
                        <a:ea typeface="Times New Roman" panose="02020603050405020304" pitchFamily="18" charset="0"/>
                      </a:endParaRPr>
                    </a:p>
                  </a:txBody>
                  <a:tcPr marL="59967" marR="59967" marT="0" marB="0" anchor="b"/>
                </a:tc>
                <a:tc>
                  <a:txBody>
                    <a:bodyPr/>
                    <a:lstStyle/>
                    <a:p>
                      <a:pPr algn="l">
                        <a:lnSpc>
                          <a:spcPct val="150000"/>
                        </a:lnSpc>
                      </a:pPr>
                      <a:r>
                        <a:rPr lang="en-US" sz="1200">
                          <a:effectLst/>
                        </a:rPr>
                        <a:t>Amern Mohammed Ali Albaiti</a:t>
                      </a:r>
                      <a:endParaRPr lang="en-US" sz="1200">
                        <a:effectLst/>
                        <a:latin typeface="Times New Roman" panose="02020603050405020304" pitchFamily="18" charset="0"/>
                        <a:ea typeface="Times New Roman" panose="02020603050405020304" pitchFamily="18" charset="0"/>
                      </a:endParaRPr>
                    </a:p>
                  </a:txBody>
                  <a:tcPr marL="59967" marR="59967" marT="0" marB="0" anchor="b"/>
                </a:tc>
                <a:tc>
                  <a:txBody>
                    <a:bodyPr/>
                    <a:lstStyle/>
                    <a:p>
                      <a:pPr algn="r">
                        <a:lnSpc>
                          <a:spcPct val="150000"/>
                        </a:lnSpc>
                      </a:pPr>
                      <a:r>
                        <a:rPr lang="en-US" sz="1200">
                          <a:effectLst/>
                        </a:rPr>
                        <a:t>2041720204</a:t>
                      </a:r>
                      <a:endParaRPr lang="en-US" sz="1200">
                        <a:effectLst/>
                        <a:latin typeface="Times New Roman" panose="02020603050405020304" pitchFamily="18" charset="0"/>
                        <a:ea typeface="Times New Roman" panose="02020603050405020304" pitchFamily="18" charset="0"/>
                      </a:endParaRPr>
                    </a:p>
                  </a:txBody>
                  <a:tcPr marL="59967" marR="59967" marT="0" marB="0" anchor="b"/>
                </a:tc>
                <a:tc>
                  <a:txBody>
                    <a:bodyPr/>
                    <a:lstStyle/>
                    <a:p>
                      <a:pPr algn="l">
                        <a:lnSpc>
                          <a:spcPct val="150000"/>
                        </a:lnSpc>
                      </a:pPr>
                      <a:r>
                        <a:rPr lang="en-US" sz="1200" dirty="0" err="1">
                          <a:effectLst/>
                        </a:rPr>
                        <a:t>Jurusan</a:t>
                      </a:r>
                      <a:r>
                        <a:rPr lang="en-US" sz="1200" dirty="0">
                          <a:effectLst/>
                        </a:rPr>
                        <a:t> </a:t>
                      </a:r>
                      <a:r>
                        <a:rPr lang="en-US" sz="1200" dirty="0" err="1">
                          <a:effectLst/>
                        </a:rPr>
                        <a:t>Teknologi</a:t>
                      </a:r>
                      <a:r>
                        <a:rPr lang="en-US" sz="1200" dirty="0">
                          <a:effectLst/>
                        </a:rPr>
                        <a:t> </a:t>
                      </a:r>
                      <a:r>
                        <a:rPr lang="en-US" sz="1200" dirty="0" err="1">
                          <a:effectLst/>
                        </a:rPr>
                        <a:t>Informasi</a:t>
                      </a:r>
                      <a:endParaRPr lang="en-US" sz="1200" dirty="0">
                        <a:effectLst/>
                        <a:latin typeface="Times New Roman" panose="02020603050405020304" pitchFamily="18" charset="0"/>
                        <a:ea typeface="Times New Roman" panose="02020603050405020304" pitchFamily="18" charset="0"/>
                      </a:endParaRPr>
                    </a:p>
                  </a:txBody>
                  <a:tcPr marL="59967" marR="59967" marT="0" marB="0" anchor="b"/>
                </a:tc>
                <a:extLst>
                  <a:ext uri="{0D108BD9-81ED-4DB2-BD59-A6C34878D82A}">
                    <a16:rowId xmlns:a16="http://schemas.microsoft.com/office/drawing/2014/main" val="522330341"/>
                  </a:ext>
                </a:extLst>
              </a:tr>
            </a:tbl>
          </a:graphicData>
        </a:graphic>
      </p:graphicFrame>
    </p:spTree>
    <p:extLst>
      <p:ext uri="{BB962C8B-B14F-4D97-AF65-F5344CB8AC3E}">
        <p14:creationId xmlns:p14="http://schemas.microsoft.com/office/powerpoint/2010/main" val="5253481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CC145-1E4D-0C96-90AB-3E63630CA716}"/>
              </a:ext>
            </a:extLst>
          </p:cNvPr>
          <p:cNvSpPr>
            <a:spLocks noGrp="1"/>
          </p:cNvSpPr>
          <p:nvPr>
            <p:ph type="title"/>
          </p:nvPr>
        </p:nvSpPr>
        <p:spPr>
          <a:xfrm>
            <a:off x="2592925" y="624110"/>
            <a:ext cx="8911687" cy="798290"/>
          </a:xfrm>
        </p:spPr>
        <p:txBody>
          <a:bodyPr/>
          <a:lstStyle/>
          <a:p>
            <a:r>
              <a:rPr lang="en-US" dirty="0"/>
              <a:t>RESULTS AND DISCUSSION</a:t>
            </a:r>
          </a:p>
        </p:txBody>
      </p:sp>
      <p:sp>
        <p:nvSpPr>
          <p:cNvPr id="6" name="TextBox 5">
            <a:extLst>
              <a:ext uri="{FF2B5EF4-FFF2-40B4-BE49-F238E27FC236}">
                <a16:creationId xmlns:a16="http://schemas.microsoft.com/office/drawing/2014/main" id="{6BF4E13D-7EAA-5869-5618-802F60A7575B}"/>
              </a:ext>
            </a:extLst>
          </p:cNvPr>
          <p:cNvSpPr txBox="1"/>
          <p:nvPr/>
        </p:nvSpPr>
        <p:spPr>
          <a:xfrm>
            <a:off x="2011680" y="1422400"/>
            <a:ext cx="8911686" cy="646331"/>
          </a:xfrm>
          <a:prstGeom prst="rect">
            <a:avLst/>
          </a:prstGeom>
          <a:noFill/>
        </p:spPr>
        <p:txBody>
          <a:bodyPr wrap="square" rtlCol="0">
            <a:spAutoFit/>
          </a:bodyPr>
          <a:lstStyle/>
          <a:p>
            <a:r>
              <a:rPr lang="en-US" sz="1800" b="1" dirty="0">
                <a:effectLst/>
                <a:latin typeface="Times New Roman" panose="02020603050405020304" pitchFamily="18" charset="0"/>
                <a:ea typeface="Times New Roman" panose="02020603050405020304" pitchFamily="18" charset="0"/>
              </a:rPr>
              <a:t>40 students </a:t>
            </a:r>
            <a:r>
              <a:rPr lang="en-US" sz="1800" dirty="0">
                <a:effectLst/>
                <a:latin typeface="Times New Roman" panose="02020603050405020304" pitchFamily="18" charset="0"/>
                <a:ea typeface="Times New Roman" panose="02020603050405020304" pitchFamily="18" charset="0"/>
              </a:rPr>
              <a:t>of the Faculty of Information Technology of the State Polytechnic of Malang as </a:t>
            </a:r>
            <a:r>
              <a:rPr lang="en-US" sz="1800" b="1" dirty="0">
                <a:effectLst/>
                <a:latin typeface="Times New Roman" panose="02020603050405020304" pitchFamily="18" charset="0"/>
                <a:ea typeface="Times New Roman" panose="02020603050405020304" pitchFamily="18" charset="0"/>
              </a:rPr>
              <a:t>the participant</a:t>
            </a:r>
            <a:endParaRPr lang="en-US" b="1" dirty="0"/>
          </a:p>
        </p:txBody>
      </p:sp>
      <p:graphicFrame>
        <p:nvGraphicFramePr>
          <p:cNvPr id="3" name="Table 2">
            <a:extLst>
              <a:ext uri="{FF2B5EF4-FFF2-40B4-BE49-F238E27FC236}">
                <a16:creationId xmlns:a16="http://schemas.microsoft.com/office/drawing/2014/main" id="{B5C8CB5F-4C06-A8E2-D9DF-4995C630A0A3}"/>
              </a:ext>
            </a:extLst>
          </p:cNvPr>
          <p:cNvGraphicFramePr>
            <a:graphicFrameLocks noGrp="1"/>
          </p:cNvGraphicFramePr>
          <p:nvPr>
            <p:extLst>
              <p:ext uri="{D42A27DB-BD31-4B8C-83A1-F6EECF244321}">
                <p14:modId xmlns:p14="http://schemas.microsoft.com/office/powerpoint/2010/main" val="3579487798"/>
              </p:ext>
            </p:extLst>
          </p:nvPr>
        </p:nvGraphicFramePr>
        <p:xfrm>
          <a:off x="2592925" y="2068730"/>
          <a:ext cx="6812417" cy="2897696"/>
        </p:xfrm>
        <a:graphic>
          <a:graphicData uri="http://schemas.openxmlformats.org/drawingml/2006/table">
            <a:tbl>
              <a:tblPr firstRow="1" firstCol="1" bandRow="1">
                <a:tableStyleId>{5DA37D80-6434-44D0-A028-1B22A696006F}</a:tableStyleId>
              </a:tblPr>
              <a:tblGrid>
                <a:gridCol w="456300">
                  <a:extLst>
                    <a:ext uri="{9D8B030D-6E8A-4147-A177-3AD203B41FA5}">
                      <a16:colId xmlns:a16="http://schemas.microsoft.com/office/drawing/2014/main" val="2600207320"/>
                    </a:ext>
                  </a:extLst>
                </a:gridCol>
                <a:gridCol w="2513257">
                  <a:extLst>
                    <a:ext uri="{9D8B030D-6E8A-4147-A177-3AD203B41FA5}">
                      <a16:colId xmlns:a16="http://schemas.microsoft.com/office/drawing/2014/main" val="4028240842"/>
                    </a:ext>
                  </a:extLst>
                </a:gridCol>
                <a:gridCol w="1232570">
                  <a:extLst>
                    <a:ext uri="{9D8B030D-6E8A-4147-A177-3AD203B41FA5}">
                      <a16:colId xmlns:a16="http://schemas.microsoft.com/office/drawing/2014/main" val="3830879250"/>
                    </a:ext>
                  </a:extLst>
                </a:gridCol>
                <a:gridCol w="2610290">
                  <a:extLst>
                    <a:ext uri="{9D8B030D-6E8A-4147-A177-3AD203B41FA5}">
                      <a16:colId xmlns:a16="http://schemas.microsoft.com/office/drawing/2014/main" val="3784304962"/>
                    </a:ext>
                  </a:extLst>
                </a:gridCol>
              </a:tblGrid>
              <a:tr h="471328">
                <a:tc>
                  <a:txBody>
                    <a:bodyPr/>
                    <a:lstStyle/>
                    <a:p>
                      <a:pPr algn="r">
                        <a:lnSpc>
                          <a:spcPct val="150000"/>
                        </a:lnSpc>
                      </a:pPr>
                      <a:r>
                        <a:rPr lang="en-US" sz="1200" dirty="0">
                          <a:solidFill>
                            <a:srgbClr val="000000"/>
                          </a:solidFill>
                          <a:effectLst/>
                          <a:latin typeface="Times New Roman" panose="02020603050405020304" pitchFamily="18" charset="0"/>
                          <a:ea typeface="Times New Roman" panose="02020603050405020304" pitchFamily="18" charset="0"/>
                        </a:rPr>
                        <a:t>31</a:t>
                      </a:r>
                      <a:endParaRPr lang="en-US" sz="12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l">
                        <a:lnSpc>
                          <a:spcPct val="150000"/>
                        </a:lnSpc>
                      </a:pPr>
                      <a:r>
                        <a:rPr lang="en-US" sz="1200">
                          <a:solidFill>
                            <a:srgbClr val="000000"/>
                          </a:solidFill>
                          <a:effectLst/>
                          <a:latin typeface="Times New Roman" panose="02020603050405020304" pitchFamily="18" charset="0"/>
                          <a:ea typeface="Times New Roman" panose="02020603050405020304" pitchFamily="18" charset="0"/>
                        </a:rPr>
                        <a:t>Muhammad Hafiz Sayyid Diangga</a:t>
                      </a:r>
                      <a:endParaRPr lang="en-US" sz="12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r">
                        <a:lnSpc>
                          <a:spcPct val="150000"/>
                        </a:lnSpc>
                      </a:pPr>
                      <a:r>
                        <a:rPr lang="en-US" sz="1200">
                          <a:solidFill>
                            <a:srgbClr val="000000"/>
                          </a:solidFill>
                          <a:effectLst/>
                          <a:latin typeface="Times New Roman" panose="02020603050405020304" pitchFamily="18" charset="0"/>
                          <a:ea typeface="Times New Roman" panose="02020603050405020304" pitchFamily="18" charset="0"/>
                        </a:rPr>
                        <a:t>2041720156</a:t>
                      </a:r>
                      <a:endParaRPr lang="en-US" sz="12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l">
                        <a:lnSpc>
                          <a:spcPct val="150000"/>
                        </a:lnSpc>
                      </a:pPr>
                      <a:r>
                        <a:rPr lang="en-US" sz="1200">
                          <a:solidFill>
                            <a:srgbClr val="000000"/>
                          </a:solidFill>
                          <a:effectLst/>
                          <a:latin typeface="Times New Roman" panose="02020603050405020304" pitchFamily="18" charset="0"/>
                          <a:ea typeface="Times New Roman" panose="02020603050405020304" pitchFamily="18" charset="0"/>
                        </a:rPr>
                        <a:t>Jurusan Teknologi Informasi</a:t>
                      </a:r>
                      <a:endParaRPr lang="en-US" sz="12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3624543256"/>
                  </a:ext>
                </a:extLst>
              </a:tr>
              <a:tr h="231692">
                <a:tc>
                  <a:txBody>
                    <a:bodyPr/>
                    <a:lstStyle/>
                    <a:p>
                      <a:pPr algn="r">
                        <a:lnSpc>
                          <a:spcPct val="150000"/>
                        </a:lnSpc>
                      </a:pPr>
                      <a:r>
                        <a:rPr lang="en-US" sz="1200">
                          <a:solidFill>
                            <a:srgbClr val="000000"/>
                          </a:solidFill>
                          <a:effectLst/>
                          <a:latin typeface="Times New Roman" panose="02020603050405020304" pitchFamily="18" charset="0"/>
                          <a:ea typeface="Times New Roman" panose="02020603050405020304" pitchFamily="18" charset="0"/>
                        </a:rPr>
                        <a:t>32</a:t>
                      </a:r>
                      <a:endParaRPr lang="en-US" sz="12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l">
                        <a:lnSpc>
                          <a:spcPct val="150000"/>
                        </a:lnSpc>
                      </a:pPr>
                      <a:r>
                        <a:rPr lang="en-US" sz="1200">
                          <a:solidFill>
                            <a:srgbClr val="000000"/>
                          </a:solidFill>
                          <a:effectLst/>
                          <a:latin typeface="Times New Roman" panose="02020603050405020304" pitchFamily="18" charset="0"/>
                          <a:ea typeface="Times New Roman" panose="02020603050405020304" pitchFamily="18" charset="0"/>
                        </a:rPr>
                        <a:t>Atmayanti</a:t>
                      </a:r>
                      <a:endParaRPr lang="en-US" sz="12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r">
                        <a:lnSpc>
                          <a:spcPct val="150000"/>
                        </a:lnSpc>
                      </a:pPr>
                      <a:r>
                        <a:rPr lang="en-US" sz="1200">
                          <a:solidFill>
                            <a:srgbClr val="000000"/>
                          </a:solidFill>
                          <a:effectLst/>
                          <a:latin typeface="Times New Roman" panose="02020603050405020304" pitchFamily="18" charset="0"/>
                          <a:ea typeface="Times New Roman" panose="02020603050405020304" pitchFamily="18" charset="0"/>
                        </a:rPr>
                        <a:t>2041720016</a:t>
                      </a:r>
                      <a:endParaRPr lang="en-US" sz="12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l">
                        <a:lnSpc>
                          <a:spcPct val="150000"/>
                        </a:lnSpc>
                      </a:pPr>
                      <a:r>
                        <a:rPr lang="en-US" sz="1200">
                          <a:solidFill>
                            <a:srgbClr val="000000"/>
                          </a:solidFill>
                          <a:effectLst/>
                          <a:latin typeface="Times New Roman" panose="02020603050405020304" pitchFamily="18" charset="0"/>
                          <a:ea typeface="Times New Roman" panose="02020603050405020304" pitchFamily="18" charset="0"/>
                        </a:rPr>
                        <a:t>Jurusan Teknologi Informasi</a:t>
                      </a:r>
                      <a:endParaRPr lang="en-US" sz="12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3174848300"/>
                  </a:ext>
                </a:extLst>
              </a:tr>
              <a:tr h="231692">
                <a:tc>
                  <a:txBody>
                    <a:bodyPr/>
                    <a:lstStyle/>
                    <a:p>
                      <a:pPr algn="r">
                        <a:lnSpc>
                          <a:spcPct val="150000"/>
                        </a:lnSpc>
                      </a:pPr>
                      <a:r>
                        <a:rPr lang="en-US" sz="1200">
                          <a:solidFill>
                            <a:srgbClr val="000000"/>
                          </a:solidFill>
                          <a:effectLst/>
                          <a:latin typeface="Times New Roman" panose="02020603050405020304" pitchFamily="18" charset="0"/>
                          <a:ea typeface="Times New Roman" panose="02020603050405020304" pitchFamily="18" charset="0"/>
                        </a:rPr>
                        <a:t>33</a:t>
                      </a:r>
                      <a:endParaRPr lang="en-US" sz="12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l">
                        <a:lnSpc>
                          <a:spcPct val="150000"/>
                        </a:lnSpc>
                      </a:pPr>
                      <a:r>
                        <a:rPr lang="en-US" sz="1200">
                          <a:solidFill>
                            <a:srgbClr val="000000"/>
                          </a:solidFill>
                          <a:effectLst/>
                          <a:latin typeface="Times New Roman" panose="02020603050405020304" pitchFamily="18" charset="0"/>
                          <a:ea typeface="Times New Roman" panose="02020603050405020304" pitchFamily="18" charset="0"/>
                        </a:rPr>
                        <a:t>Silvia Prada Aprilia</a:t>
                      </a:r>
                      <a:endParaRPr lang="en-US" sz="12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r">
                        <a:lnSpc>
                          <a:spcPct val="150000"/>
                        </a:lnSpc>
                      </a:pPr>
                      <a:r>
                        <a:rPr lang="en-US" sz="1200">
                          <a:solidFill>
                            <a:srgbClr val="000000"/>
                          </a:solidFill>
                          <a:effectLst/>
                          <a:latin typeface="Times New Roman" panose="02020603050405020304" pitchFamily="18" charset="0"/>
                          <a:ea typeface="Times New Roman" panose="02020603050405020304" pitchFamily="18" charset="0"/>
                        </a:rPr>
                        <a:t>2041720141</a:t>
                      </a:r>
                      <a:endParaRPr lang="en-US" sz="12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l">
                        <a:lnSpc>
                          <a:spcPct val="150000"/>
                        </a:lnSpc>
                      </a:pPr>
                      <a:r>
                        <a:rPr lang="en-US" sz="1200">
                          <a:solidFill>
                            <a:srgbClr val="000000"/>
                          </a:solidFill>
                          <a:effectLst/>
                          <a:latin typeface="Times New Roman" panose="02020603050405020304" pitchFamily="18" charset="0"/>
                          <a:ea typeface="Times New Roman" panose="02020603050405020304" pitchFamily="18" charset="0"/>
                        </a:rPr>
                        <a:t>Jurusan Teknologi Informasi</a:t>
                      </a:r>
                      <a:endParaRPr lang="en-US" sz="12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1355302018"/>
                  </a:ext>
                </a:extLst>
              </a:tr>
              <a:tr h="494952">
                <a:tc>
                  <a:txBody>
                    <a:bodyPr/>
                    <a:lstStyle/>
                    <a:p>
                      <a:pPr algn="r">
                        <a:lnSpc>
                          <a:spcPct val="150000"/>
                        </a:lnSpc>
                      </a:pPr>
                      <a:r>
                        <a:rPr lang="en-US" sz="1200">
                          <a:solidFill>
                            <a:srgbClr val="000000"/>
                          </a:solidFill>
                          <a:effectLst/>
                          <a:latin typeface="Times New Roman" panose="02020603050405020304" pitchFamily="18" charset="0"/>
                          <a:ea typeface="Times New Roman" panose="02020603050405020304" pitchFamily="18" charset="0"/>
                        </a:rPr>
                        <a:t>34</a:t>
                      </a:r>
                      <a:endParaRPr lang="en-US" sz="12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l">
                        <a:lnSpc>
                          <a:spcPct val="150000"/>
                        </a:lnSpc>
                      </a:pPr>
                      <a:r>
                        <a:rPr lang="en-US" sz="1200">
                          <a:solidFill>
                            <a:srgbClr val="000000"/>
                          </a:solidFill>
                          <a:effectLst/>
                          <a:latin typeface="Times New Roman" panose="02020603050405020304" pitchFamily="18" charset="0"/>
                          <a:ea typeface="Times New Roman" panose="02020603050405020304" pitchFamily="18" charset="0"/>
                        </a:rPr>
                        <a:t>Muhammad Ilham El Hakim</a:t>
                      </a:r>
                      <a:endParaRPr lang="en-US" sz="12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r">
                        <a:lnSpc>
                          <a:spcPct val="150000"/>
                        </a:lnSpc>
                      </a:pPr>
                      <a:r>
                        <a:rPr lang="en-US" sz="1200">
                          <a:solidFill>
                            <a:srgbClr val="000000"/>
                          </a:solidFill>
                          <a:effectLst/>
                          <a:latin typeface="Times New Roman" panose="02020603050405020304" pitchFamily="18" charset="0"/>
                          <a:ea typeface="Times New Roman" panose="02020603050405020304" pitchFamily="18" charset="0"/>
                        </a:rPr>
                        <a:t>2041720162</a:t>
                      </a:r>
                      <a:endParaRPr lang="en-US" sz="12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l">
                        <a:lnSpc>
                          <a:spcPct val="150000"/>
                        </a:lnSpc>
                      </a:pPr>
                      <a:r>
                        <a:rPr lang="en-US" sz="1200">
                          <a:solidFill>
                            <a:srgbClr val="000000"/>
                          </a:solidFill>
                          <a:effectLst/>
                          <a:latin typeface="Times New Roman" panose="02020603050405020304" pitchFamily="18" charset="0"/>
                          <a:ea typeface="Times New Roman" panose="02020603050405020304" pitchFamily="18" charset="0"/>
                        </a:rPr>
                        <a:t>Jurusan Teknologi Informasi</a:t>
                      </a:r>
                      <a:endParaRPr lang="en-US" sz="12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2265798194"/>
                  </a:ext>
                </a:extLst>
              </a:tr>
              <a:tr h="231692">
                <a:tc>
                  <a:txBody>
                    <a:bodyPr/>
                    <a:lstStyle/>
                    <a:p>
                      <a:pPr algn="r">
                        <a:lnSpc>
                          <a:spcPct val="150000"/>
                        </a:lnSpc>
                      </a:pPr>
                      <a:r>
                        <a:rPr lang="en-US" sz="1200">
                          <a:solidFill>
                            <a:srgbClr val="000000"/>
                          </a:solidFill>
                          <a:effectLst/>
                          <a:latin typeface="Times New Roman" panose="02020603050405020304" pitchFamily="18" charset="0"/>
                          <a:ea typeface="Times New Roman" panose="02020603050405020304" pitchFamily="18" charset="0"/>
                        </a:rPr>
                        <a:t>35</a:t>
                      </a:r>
                      <a:endParaRPr lang="en-US" sz="12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l">
                        <a:lnSpc>
                          <a:spcPct val="150000"/>
                        </a:lnSpc>
                      </a:pPr>
                      <a:r>
                        <a:rPr lang="en-US" sz="1200">
                          <a:solidFill>
                            <a:srgbClr val="000000"/>
                          </a:solidFill>
                          <a:effectLst/>
                          <a:latin typeface="Times New Roman" panose="02020603050405020304" pitchFamily="18" charset="0"/>
                          <a:ea typeface="Times New Roman" panose="02020603050405020304" pitchFamily="18" charset="0"/>
                        </a:rPr>
                        <a:t>Ibnu Khalis Rabbani</a:t>
                      </a:r>
                      <a:endParaRPr lang="en-US" sz="12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r">
                        <a:lnSpc>
                          <a:spcPct val="150000"/>
                        </a:lnSpc>
                      </a:pPr>
                      <a:r>
                        <a:rPr lang="en-US" sz="1200">
                          <a:solidFill>
                            <a:srgbClr val="000000"/>
                          </a:solidFill>
                          <a:effectLst/>
                          <a:latin typeface="Times New Roman" panose="02020603050405020304" pitchFamily="18" charset="0"/>
                          <a:ea typeface="Times New Roman" panose="02020603050405020304" pitchFamily="18" charset="0"/>
                        </a:rPr>
                        <a:t>20415720159</a:t>
                      </a:r>
                      <a:endParaRPr lang="en-US" sz="12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l">
                        <a:lnSpc>
                          <a:spcPct val="150000"/>
                        </a:lnSpc>
                      </a:pPr>
                      <a:r>
                        <a:rPr lang="en-US" sz="1200">
                          <a:solidFill>
                            <a:srgbClr val="000000"/>
                          </a:solidFill>
                          <a:effectLst/>
                          <a:latin typeface="Times New Roman" panose="02020603050405020304" pitchFamily="18" charset="0"/>
                          <a:ea typeface="Times New Roman" panose="02020603050405020304" pitchFamily="18" charset="0"/>
                        </a:rPr>
                        <a:t>Jurusan Teknologi Informasi</a:t>
                      </a:r>
                      <a:endParaRPr lang="en-US" sz="12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2180153499"/>
                  </a:ext>
                </a:extLst>
              </a:tr>
              <a:tr h="231692">
                <a:tc>
                  <a:txBody>
                    <a:bodyPr/>
                    <a:lstStyle/>
                    <a:p>
                      <a:pPr algn="r">
                        <a:lnSpc>
                          <a:spcPct val="150000"/>
                        </a:lnSpc>
                      </a:pPr>
                      <a:r>
                        <a:rPr lang="en-US" sz="1200">
                          <a:solidFill>
                            <a:srgbClr val="000000"/>
                          </a:solidFill>
                          <a:effectLst/>
                          <a:latin typeface="Times New Roman" panose="02020603050405020304" pitchFamily="18" charset="0"/>
                          <a:ea typeface="Times New Roman" panose="02020603050405020304" pitchFamily="18" charset="0"/>
                        </a:rPr>
                        <a:t>36</a:t>
                      </a:r>
                      <a:endParaRPr lang="en-US" sz="12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l">
                        <a:lnSpc>
                          <a:spcPct val="150000"/>
                        </a:lnSpc>
                      </a:pPr>
                      <a:r>
                        <a:rPr lang="en-US" sz="1200">
                          <a:solidFill>
                            <a:srgbClr val="000000"/>
                          </a:solidFill>
                          <a:effectLst/>
                          <a:latin typeface="Times New Roman" panose="02020603050405020304" pitchFamily="18" charset="0"/>
                          <a:ea typeface="Times New Roman" panose="02020603050405020304" pitchFamily="18" charset="0"/>
                        </a:rPr>
                        <a:t>Zaed Abdullah</a:t>
                      </a:r>
                      <a:endParaRPr lang="en-US" sz="12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r">
                        <a:lnSpc>
                          <a:spcPct val="150000"/>
                        </a:lnSpc>
                      </a:pPr>
                      <a:r>
                        <a:rPr lang="en-US" sz="1200">
                          <a:solidFill>
                            <a:srgbClr val="000000"/>
                          </a:solidFill>
                          <a:effectLst/>
                          <a:latin typeface="Times New Roman" panose="02020603050405020304" pitchFamily="18" charset="0"/>
                          <a:ea typeface="Times New Roman" panose="02020603050405020304" pitchFamily="18" charset="0"/>
                        </a:rPr>
                        <a:t>2141764148</a:t>
                      </a:r>
                      <a:endParaRPr lang="en-US" sz="12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l">
                        <a:lnSpc>
                          <a:spcPct val="150000"/>
                        </a:lnSpc>
                      </a:pPr>
                      <a:r>
                        <a:rPr lang="en-US" sz="1200">
                          <a:solidFill>
                            <a:srgbClr val="000000"/>
                          </a:solidFill>
                          <a:effectLst/>
                          <a:latin typeface="Times New Roman" panose="02020603050405020304" pitchFamily="18" charset="0"/>
                          <a:ea typeface="Times New Roman" panose="02020603050405020304" pitchFamily="18" charset="0"/>
                        </a:rPr>
                        <a:t>Jurusan Teknologi Informasi</a:t>
                      </a:r>
                      <a:endParaRPr lang="en-US" sz="12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1819885663"/>
                  </a:ext>
                </a:extLst>
              </a:tr>
              <a:tr h="231692">
                <a:tc>
                  <a:txBody>
                    <a:bodyPr/>
                    <a:lstStyle/>
                    <a:p>
                      <a:pPr algn="r">
                        <a:lnSpc>
                          <a:spcPct val="150000"/>
                        </a:lnSpc>
                      </a:pPr>
                      <a:r>
                        <a:rPr lang="en-US" sz="1200">
                          <a:solidFill>
                            <a:srgbClr val="000000"/>
                          </a:solidFill>
                          <a:effectLst/>
                          <a:latin typeface="Times New Roman" panose="02020603050405020304" pitchFamily="18" charset="0"/>
                          <a:ea typeface="Times New Roman" panose="02020603050405020304" pitchFamily="18" charset="0"/>
                        </a:rPr>
                        <a:t>37</a:t>
                      </a:r>
                      <a:endParaRPr lang="en-US" sz="12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l">
                        <a:lnSpc>
                          <a:spcPct val="150000"/>
                        </a:lnSpc>
                      </a:pPr>
                      <a:r>
                        <a:rPr lang="en-US" sz="1200">
                          <a:solidFill>
                            <a:srgbClr val="000000"/>
                          </a:solidFill>
                          <a:effectLst/>
                          <a:latin typeface="Times New Roman" panose="02020603050405020304" pitchFamily="18" charset="0"/>
                          <a:ea typeface="Times New Roman" panose="02020603050405020304" pitchFamily="18" charset="0"/>
                        </a:rPr>
                        <a:t>Akhmadheta Hafid Prasetyawan</a:t>
                      </a:r>
                      <a:endParaRPr lang="en-US" sz="12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r">
                        <a:lnSpc>
                          <a:spcPct val="150000"/>
                        </a:lnSpc>
                      </a:pPr>
                      <a:r>
                        <a:rPr lang="en-US" sz="1200">
                          <a:solidFill>
                            <a:srgbClr val="000000"/>
                          </a:solidFill>
                          <a:effectLst/>
                          <a:latin typeface="Times New Roman" panose="02020603050405020304" pitchFamily="18" charset="0"/>
                          <a:ea typeface="Times New Roman" panose="02020603050405020304" pitchFamily="18" charset="0"/>
                        </a:rPr>
                        <a:t>2041720221</a:t>
                      </a:r>
                      <a:endParaRPr lang="en-US" sz="12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l">
                        <a:lnSpc>
                          <a:spcPct val="150000"/>
                        </a:lnSpc>
                      </a:pPr>
                      <a:r>
                        <a:rPr lang="en-US" sz="1200">
                          <a:solidFill>
                            <a:srgbClr val="000000"/>
                          </a:solidFill>
                          <a:effectLst/>
                          <a:latin typeface="Times New Roman" panose="02020603050405020304" pitchFamily="18" charset="0"/>
                          <a:ea typeface="Times New Roman" panose="02020603050405020304" pitchFamily="18" charset="0"/>
                        </a:rPr>
                        <a:t>Jurusan Teknologi Informasi</a:t>
                      </a:r>
                      <a:endParaRPr lang="en-US" sz="12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2116490510"/>
                  </a:ext>
                </a:extLst>
              </a:tr>
              <a:tr h="231692">
                <a:tc>
                  <a:txBody>
                    <a:bodyPr/>
                    <a:lstStyle/>
                    <a:p>
                      <a:pPr algn="r">
                        <a:lnSpc>
                          <a:spcPct val="150000"/>
                        </a:lnSpc>
                      </a:pPr>
                      <a:r>
                        <a:rPr lang="en-US" sz="1200">
                          <a:solidFill>
                            <a:srgbClr val="000000"/>
                          </a:solidFill>
                          <a:effectLst/>
                          <a:latin typeface="Times New Roman" panose="02020603050405020304" pitchFamily="18" charset="0"/>
                          <a:ea typeface="Times New Roman" panose="02020603050405020304" pitchFamily="18" charset="0"/>
                        </a:rPr>
                        <a:t>38</a:t>
                      </a:r>
                      <a:endParaRPr lang="en-US" sz="12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l">
                        <a:lnSpc>
                          <a:spcPct val="150000"/>
                        </a:lnSpc>
                      </a:pPr>
                      <a:r>
                        <a:rPr lang="en-US" sz="1200">
                          <a:solidFill>
                            <a:srgbClr val="000000"/>
                          </a:solidFill>
                          <a:effectLst/>
                          <a:latin typeface="Times New Roman" panose="02020603050405020304" pitchFamily="18" charset="0"/>
                          <a:ea typeface="Times New Roman" panose="02020603050405020304" pitchFamily="18" charset="0"/>
                        </a:rPr>
                        <a:t>Mochammad Hairullah</a:t>
                      </a:r>
                      <a:endParaRPr lang="en-US" sz="12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r">
                        <a:lnSpc>
                          <a:spcPct val="150000"/>
                        </a:lnSpc>
                      </a:pPr>
                      <a:r>
                        <a:rPr lang="en-US" sz="1200">
                          <a:solidFill>
                            <a:srgbClr val="000000"/>
                          </a:solidFill>
                          <a:effectLst/>
                          <a:latin typeface="Times New Roman" panose="02020603050405020304" pitchFamily="18" charset="0"/>
                          <a:ea typeface="Times New Roman" panose="02020603050405020304" pitchFamily="18" charset="0"/>
                        </a:rPr>
                        <a:t>2041720074</a:t>
                      </a:r>
                      <a:endParaRPr lang="en-US" sz="12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l">
                        <a:lnSpc>
                          <a:spcPct val="150000"/>
                        </a:lnSpc>
                      </a:pPr>
                      <a:r>
                        <a:rPr lang="en-US" sz="1200">
                          <a:solidFill>
                            <a:srgbClr val="000000"/>
                          </a:solidFill>
                          <a:effectLst/>
                          <a:latin typeface="Times New Roman" panose="02020603050405020304" pitchFamily="18" charset="0"/>
                          <a:ea typeface="Times New Roman" panose="02020603050405020304" pitchFamily="18" charset="0"/>
                        </a:rPr>
                        <a:t>Jurusan Teknologi Informasi</a:t>
                      </a:r>
                      <a:endParaRPr lang="en-US" sz="12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760728469"/>
                  </a:ext>
                </a:extLst>
              </a:tr>
              <a:tr h="231692">
                <a:tc>
                  <a:txBody>
                    <a:bodyPr/>
                    <a:lstStyle/>
                    <a:p>
                      <a:pPr algn="r">
                        <a:lnSpc>
                          <a:spcPct val="150000"/>
                        </a:lnSpc>
                      </a:pPr>
                      <a:r>
                        <a:rPr lang="en-US" sz="1200">
                          <a:solidFill>
                            <a:srgbClr val="000000"/>
                          </a:solidFill>
                          <a:effectLst/>
                          <a:latin typeface="Times New Roman" panose="02020603050405020304" pitchFamily="18" charset="0"/>
                          <a:ea typeface="Times New Roman" panose="02020603050405020304" pitchFamily="18" charset="0"/>
                        </a:rPr>
                        <a:t>39</a:t>
                      </a:r>
                      <a:endParaRPr lang="en-US" sz="12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l">
                        <a:lnSpc>
                          <a:spcPct val="150000"/>
                        </a:lnSpc>
                      </a:pPr>
                      <a:r>
                        <a:rPr lang="en-US" sz="1200">
                          <a:solidFill>
                            <a:srgbClr val="000000"/>
                          </a:solidFill>
                          <a:effectLst/>
                          <a:latin typeface="Times New Roman" panose="02020603050405020304" pitchFamily="18" charset="0"/>
                          <a:ea typeface="Times New Roman" panose="02020603050405020304" pitchFamily="18" charset="0"/>
                        </a:rPr>
                        <a:t>M. Thosin Yuhaililul Hilmi</a:t>
                      </a:r>
                      <a:endParaRPr lang="en-US" sz="12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r">
                        <a:lnSpc>
                          <a:spcPct val="150000"/>
                        </a:lnSpc>
                      </a:pPr>
                      <a:r>
                        <a:rPr lang="en-US" sz="1200">
                          <a:solidFill>
                            <a:srgbClr val="000000"/>
                          </a:solidFill>
                          <a:effectLst/>
                          <a:latin typeface="Times New Roman" panose="02020603050405020304" pitchFamily="18" charset="0"/>
                          <a:ea typeface="Times New Roman" panose="02020603050405020304" pitchFamily="18" charset="0"/>
                        </a:rPr>
                        <a:t>2141764032</a:t>
                      </a:r>
                      <a:endParaRPr lang="en-US" sz="12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l">
                        <a:lnSpc>
                          <a:spcPct val="150000"/>
                        </a:lnSpc>
                      </a:pPr>
                      <a:r>
                        <a:rPr lang="en-US" sz="1200">
                          <a:solidFill>
                            <a:srgbClr val="000000"/>
                          </a:solidFill>
                          <a:effectLst/>
                          <a:latin typeface="Times New Roman" panose="02020603050405020304" pitchFamily="18" charset="0"/>
                          <a:ea typeface="Times New Roman" panose="02020603050405020304" pitchFamily="18" charset="0"/>
                        </a:rPr>
                        <a:t>Jurusan Teknologi Informasi</a:t>
                      </a:r>
                      <a:endParaRPr lang="en-US" sz="12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2649795704"/>
                  </a:ext>
                </a:extLst>
              </a:tr>
              <a:tr h="231692">
                <a:tc>
                  <a:txBody>
                    <a:bodyPr/>
                    <a:lstStyle/>
                    <a:p>
                      <a:pPr algn="r">
                        <a:lnSpc>
                          <a:spcPct val="150000"/>
                        </a:lnSpc>
                      </a:pPr>
                      <a:r>
                        <a:rPr lang="en-US" sz="1200">
                          <a:solidFill>
                            <a:srgbClr val="000000"/>
                          </a:solidFill>
                          <a:effectLst/>
                          <a:latin typeface="Times New Roman" panose="02020603050405020304" pitchFamily="18" charset="0"/>
                          <a:ea typeface="Times New Roman" panose="02020603050405020304" pitchFamily="18" charset="0"/>
                        </a:rPr>
                        <a:t>40</a:t>
                      </a:r>
                      <a:endParaRPr lang="en-US" sz="12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l">
                        <a:lnSpc>
                          <a:spcPct val="150000"/>
                        </a:lnSpc>
                      </a:pPr>
                      <a:r>
                        <a:rPr lang="en-US" sz="1200">
                          <a:solidFill>
                            <a:srgbClr val="000000"/>
                          </a:solidFill>
                          <a:effectLst/>
                          <a:latin typeface="Times New Roman" panose="02020603050405020304" pitchFamily="18" charset="0"/>
                          <a:ea typeface="Times New Roman" panose="02020603050405020304" pitchFamily="18" charset="0"/>
                        </a:rPr>
                        <a:t>Hanif Widyantoro</a:t>
                      </a:r>
                      <a:endParaRPr lang="en-US" sz="12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r">
                        <a:lnSpc>
                          <a:spcPct val="150000"/>
                        </a:lnSpc>
                      </a:pPr>
                      <a:r>
                        <a:rPr lang="en-US" sz="1200">
                          <a:solidFill>
                            <a:srgbClr val="000000"/>
                          </a:solidFill>
                          <a:effectLst/>
                          <a:latin typeface="Times New Roman" panose="02020603050405020304" pitchFamily="18" charset="0"/>
                          <a:ea typeface="Times New Roman" panose="02020603050405020304" pitchFamily="18" charset="0"/>
                        </a:rPr>
                        <a:t>2141764039</a:t>
                      </a:r>
                      <a:endParaRPr lang="en-US" sz="12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l">
                        <a:lnSpc>
                          <a:spcPct val="150000"/>
                        </a:lnSpc>
                      </a:pPr>
                      <a:r>
                        <a:rPr lang="en-US" sz="1200" dirty="0" err="1">
                          <a:solidFill>
                            <a:srgbClr val="000000"/>
                          </a:solidFill>
                          <a:effectLst/>
                          <a:latin typeface="Times New Roman" panose="02020603050405020304" pitchFamily="18" charset="0"/>
                          <a:ea typeface="Times New Roman" panose="02020603050405020304" pitchFamily="18" charset="0"/>
                        </a:rPr>
                        <a:t>Jurusan</a:t>
                      </a:r>
                      <a:r>
                        <a:rPr lang="en-US" sz="1200" dirty="0">
                          <a:solidFill>
                            <a:srgbClr val="000000"/>
                          </a:solidFill>
                          <a:effectLst/>
                          <a:latin typeface="Times New Roman" panose="02020603050405020304" pitchFamily="18" charset="0"/>
                          <a:ea typeface="Times New Roman" panose="02020603050405020304" pitchFamily="18" charset="0"/>
                        </a:rPr>
                        <a:t> </a:t>
                      </a:r>
                      <a:r>
                        <a:rPr lang="en-US" sz="1200" dirty="0" err="1">
                          <a:solidFill>
                            <a:srgbClr val="000000"/>
                          </a:solidFill>
                          <a:effectLst/>
                          <a:latin typeface="Times New Roman" panose="02020603050405020304" pitchFamily="18" charset="0"/>
                          <a:ea typeface="Times New Roman" panose="02020603050405020304" pitchFamily="18" charset="0"/>
                        </a:rPr>
                        <a:t>Teknologi</a:t>
                      </a:r>
                      <a:r>
                        <a:rPr lang="en-US" sz="1200" dirty="0">
                          <a:solidFill>
                            <a:srgbClr val="000000"/>
                          </a:solidFill>
                          <a:effectLst/>
                          <a:latin typeface="Times New Roman" panose="02020603050405020304" pitchFamily="18" charset="0"/>
                          <a:ea typeface="Times New Roman" panose="02020603050405020304" pitchFamily="18" charset="0"/>
                        </a:rPr>
                        <a:t> </a:t>
                      </a:r>
                      <a:r>
                        <a:rPr lang="en-US" sz="1200" dirty="0" err="1">
                          <a:solidFill>
                            <a:srgbClr val="000000"/>
                          </a:solidFill>
                          <a:effectLst/>
                          <a:latin typeface="Times New Roman" panose="02020603050405020304" pitchFamily="18" charset="0"/>
                          <a:ea typeface="Times New Roman" panose="02020603050405020304" pitchFamily="18" charset="0"/>
                        </a:rPr>
                        <a:t>Informasi</a:t>
                      </a:r>
                      <a:endParaRPr lang="en-US" sz="1200" dirty="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3243840066"/>
                  </a:ext>
                </a:extLst>
              </a:tr>
            </a:tbl>
          </a:graphicData>
        </a:graphic>
      </p:graphicFrame>
    </p:spTree>
    <p:extLst>
      <p:ext uri="{BB962C8B-B14F-4D97-AF65-F5344CB8AC3E}">
        <p14:creationId xmlns:p14="http://schemas.microsoft.com/office/powerpoint/2010/main" val="20635468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B9FB0-FBD7-01D0-1825-7633222644DF}"/>
              </a:ext>
            </a:extLst>
          </p:cNvPr>
          <p:cNvSpPr>
            <a:spLocks noGrp="1"/>
          </p:cNvSpPr>
          <p:nvPr>
            <p:ph type="title"/>
          </p:nvPr>
        </p:nvSpPr>
        <p:spPr>
          <a:xfrm>
            <a:off x="2592925" y="624110"/>
            <a:ext cx="8911687" cy="1011650"/>
          </a:xfrm>
        </p:spPr>
        <p:txBody>
          <a:bodyPr/>
          <a:lstStyle/>
          <a:p>
            <a:r>
              <a:rPr lang="en-US" dirty="0"/>
              <a:t>Student’s Completion Time</a:t>
            </a:r>
          </a:p>
        </p:txBody>
      </p:sp>
      <p:sp>
        <p:nvSpPr>
          <p:cNvPr id="6" name="TextBox 5">
            <a:extLst>
              <a:ext uri="{FF2B5EF4-FFF2-40B4-BE49-F238E27FC236}">
                <a16:creationId xmlns:a16="http://schemas.microsoft.com/office/drawing/2014/main" id="{2E574DC5-404C-9EAA-8F49-93C85CB8D64B}"/>
              </a:ext>
            </a:extLst>
          </p:cNvPr>
          <p:cNvSpPr txBox="1"/>
          <p:nvPr/>
        </p:nvSpPr>
        <p:spPr>
          <a:xfrm>
            <a:off x="7333639" y="1775090"/>
            <a:ext cx="4612519" cy="3416320"/>
          </a:xfrm>
          <a:prstGeom prst="rect">
            <a:avLst/>
          </a:prstGeom>
          <a:noFill/>
        </p:spPr>
        <p:txBody>
          <a:bodyPr wrap="square" rtlCol="0">
            <a:spAutoFit/>
          </a:bodyPr>
          <a:lstStyle/>
          <a:p>
            <a:r>
              <a:rPr lang="en-US" sz="1800" b="0" i="0" u="none" strike="noStrike" baseline="0" dirty="0">
                <a:solidFill>
                  <a:srgbClr val="000000"/>
                </a:solidFill>
                <a:latin typeface="Times New Roman" panose="02020603050405020304" pitchFamily="18" charset="0"/>
              </a:rPr>
              <a:t>Table displays the outcomes of implementing the new teaching method on a group of 40 students.  It is a graph </a:t>
            </a:r>
            <a:r>
              <a:rPr lang="en-US" sz="1800" b="1" i="0" u="none" strike="noStrike" baseline="0" dirty="0">
                <a:solidFill>
                  <a:srgbClr val="000000"/>
                </a:solidFill>
                <a:latin typeface="Times New Roman" panose="02020603050405020304" pitchFamily="18" charset="0"/>
              </a:rPr>
              <a:t>of the results of the test based on the student's work time of each learning topic</a:t>
            </a:r>
            <a:r>
              <a:rPr lang="en-US" sz="1800" b="0" i="0" u="none" strike="noStrike" baseline="0" dirty="0">
                <a:solidFill>
                  <a:srgbClr val="000000"/>
                </a:solidFill>
                <a:latin typeface="Times New Roman" panose="02020603050405020304" pitchFamily="18" charset="0"/>
              </a:rPr>
              <a:t>. The bottom </a:t>
            </a:r>
            <a:r>
              <a:rPr lang="en-US" sz="1800" b="1" i="0" u="none" strike="noStrike" baseline="0" dirty="0">
                <a:solidFill>
                  <a:srgbClr val="000000"/>
                </a:solidFill>
                <a:latin typeface="Times New Roman" panose="02020603050405020304" pitchFamily="18" charset="0"/>
              </a:rPr>
              <a:t>green line </a:t>
            </a:r>
            <a:r>
              <a:rPr lang="en-US" sz="1800" b="0" i="0" u="none" strike="noStrike" baseline="0" dirty="0">
                <a:solidFill>
                  <a:srgbClr val="000000"/>
                </a:solidFill>
                <a:latin typeface="Times New Roman" panose="02020603050405020304" pitchFamily="18" charset="0"/>
              </a:rPr>
              <a:t>indicates the fastest time a student has spent completing each learning topic, the </a:t>
            </a:r>
            <a:r>
              <a:rPr lang="en-US" sz="1800" b="1" i="0" u="none" strike="noStrike" baseline="0" dirty="0">
                <a:solidFill>
                  <a:srgbClr val="000000"/>
                </a:solidFill>
                <a:latin typeface="Times New Roman" panose="02020603050405020304" pitchFamily="18" charset="0"/>
              </a:rPr>
              <a:t>red line </a:t>
            </a:r>
            <a:r>
              <a:rPr lang="en-US" sz="1800" b="0" i="0" u="none" strike="noStrike" baseline="0" dirty="0">
                <a:solidFill>
                  <a:srgbClr val="000000"/>
                </a:solidFill>
                <a:latin typeface="Times New Roman" panose="02020603050405020304" pitchFamily="18" charset="0"/>
              </a:rPr>
              <a:t>shows the longest time the student has had spent finishing each learning subject, whereas the </a:t>
            </a:r>
            <a:r>
              <a:rPr lang="en-US" sz="1800" b="1" i="0" u="none" strike="noStrike" baseline="0" dirty="0">
                <a:solidFill>
                  <a:srgbClr val="000000"/>
                </a:solidFill>
                <a:latin typeface="Times New Roman" panose="02020603050405020304" pitchFamily="18" charset="0"/>
              </a:rPr>
              <a:t>blue line </a:t>
            </a:r>
            <a:r>
              <a:rPr lang="en-US" sz="1800" b="0" i="0" u="none" strike="noStrike" baseline="0" dirty="0">
                <a:solidFill>
                  <a:srgbClr val="000000"/>
                </a:solidFill>
                <a:latin typeface="Times New Roman" panose="02020603050405020304" pitchFamily="18" charset="0"/>
              </a:rPr>
              <a:t>between the </a:t>
            </a:r>
            <a:r>
              <a:rPr lang="en-US" sz="1800" b="1" i="0" u="none" strike="noStrike" baseline="0" dirty="0">
                <a:solidFill>
                  <a:srgbClr val="000000"/>
                </a:solidFill>
                <a:latin typeface="Times New Roman" panose="02020603050405020304" pitchFamily="18" charset="0"/>
              </a:rPr>
              <a:t>green</a:t>
            </a:r>
            <a:r>
              <a:rPr lang="en-US" sz="1800" b="0" i="0" u="none" strike="noStrike" baseline="0" dirty="0">
                <a:solidFill>
                  <a:srgbClr val="000000"/>
                </a:solidFill>
                <a:latin typeface="Times New Roman" panose="02020603050405020304" pitchFamily="18" charset="0"/>
              </a:rPr>
              <a:t> and </a:t>
            </a:r>
            <a:r>
              <a:rPr lang="en-US" sz="1800" b="1" i="0" u="none" strike="noStrike" baseline="0" dirty="0">
                <a:solidFill>
                  <a:srgbClr val="000000"/>
                </a:solidFill>
                <a:latin typeface="Times New Roman" panose="02020603050405020304" pitchFamily="18" charset="0"/>
              </a:rPr>
              <a:t>red</a:t>
            </a:r>
            <a:r>
              <a:rPr lang="en-US" sz="1800" b="0" i="0" u="none" strike="noStrike" baseline="0" dirty="0">
                <a:solidFill>
                  <a:srgbClr val="000000"/>
                </a:solidFill>
                <a:latin typeface="Times New Roman" panose="02020603050405020304" pitchFamily="18" charset="0"/>
              </a:rPr>
              <a:t> lines represents the average length of time it takes a student to complete each learning theme.</a:t>
            </a:r>
            <a:endParaRPr lang="en-US" dirty="0"/>
          </a:p>
        </p:txBody>
      </p:sp>
      <p:pic>
        <p:nvPicPr>
          <p:cNvPr id="4" name="Picture 3">
            <a:extLst>
              <a:ext uri="{FF2B5EF4-FFF2-40B4-BE49-F238E27FC236}">
                <a16:creationId xmlns:a16="http://schemas.microsoft.com/office/drawing/2014/main" id="{57FC5752-18E6-BCF6-F3A4-0AC1F30A5316}"/>
              </a:ext>
            </a:extLst>
          </p:cNvPr>
          <p:cNvPicPr>
            <a:picLocks noChangeAspect="1"/>
          </p:cNvPicPr>
          <p:nvPr/>
        </p:nvPicPr>
        <p:blipFill>
          <a:blip r:embed="rId2"/>
          <a:stretch>
            <a:fillRect/>
          </a:stretch>
        </p:blipFill>
        <p:spPr>
          <a:xfrm>
            <a:off x="825910" y="1775090"/>
            <a:ext cx="6507729" cy="3809402"/>
          </a:xfrm>
          <a:prstGeom prst="rect">
            <a:avLst/>
          </a:prstGeom>
        </p:spPr>
      </p:pic>
      <p:pic>
        <p:nvPicPr>
          <p:cNvPr id="12" name="Picture 11">
            <a:extLst>
              <a:ext uri="{FF2B5EF4-FFF2-40B4-BE49-F238E27FC236}">
                <a16:creationId xmlns:a16="http://schemas.microsoft.com/office/drawing/2014/main" id="{8FED0AEF-D683-4A4A-A396-6B7707C8529C}"/>
              </a:ext>
            </a:extLst>
          </p:cNvPr>
          <p:cNvPicPr>
            <a:picLocks noChangeAspect="1"/>
          </p:cNvPicPr>
          <p:nvPr/>
        </p:nvPicPr>
        <p:blipFill>
          <a:blip r:embed="rId3"/>
          <a:stretch>
            <a:fillRect/>
          </a:stretch>
        </p:blipFill>
        <p:spPr>
          <a:xfrm>
            <a:off x="825910" y="5633731"/>
            <a:ext cx="7423355" cy="1054502"/>
          </a:xfrm>
          <a:prstGeom prst="rect">
            <a:avLst/>
          </a:prstGeom>
        </p:spPr>
      </p:pic>
    </p:spTree>
    <p:extLst>
      <p:ext uri="{BB962C8B-B14F-4D97-AF65-F5344CB8AC3E}">
        <p14:creationId xmlns:p14="http://schemas.microsoft.com/office/powerpoint/2010/main" val="14649004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B9FB0-FBD7-01D0-1825-7633222644DF}"/>
              </a:ext>
            </a:extLst>
          </p:cNvPr>
          <p:cNvSpPr>
            <a:spLocks noGrp="1"/>
          </p:cNvSpPr>
          <p:nvPr>
            <p:ph type="title"/>
          </p:nvPr>
        </p:nvSpPr>
        <p:spPr>
          <a:xfrm>
            <a:off x="2592925" y="624110"/>
            <a:ext cx="8911687" cy="1011650"/>
          </a:xfrm>
        </p:spPr>
        <p:txBody>
          <a:bodyPr/>
          <a:lstStyle/>
          <a:p>
            <a:r>
              <a:rPr lang="en-US" dirty="0"/>
              <a:t>Student’s Completion Time</a:t>
            </a:r>
          </a:p>
        </p:txBody>
      </p:sp>
      <p:sp>
        <p:nvSpPr>
          <p:cNvPr id="6" name="TextBox 5">
            <a:extLst>
              <a:ext uri="{FF2B5EF4-FFF2-40B4-BE49-F238E27FC236}">
                <a16:creationId xmlns:a16="http://schemas.microsoft.com/office/drawing/2014/main" id="{2E574DC5-404C-9EAA-8F49-93C85CB8D64B}"/>
              </a:ext>
            </a:extLst>
          </p:cNvPr>
          <p:cNvSpPr txBox="1"/>
          <p:nvPr/>
        </p:nvSpPr>
        <p:spPr>
          <a:xfrm>
            <a:off x="2504435" y="2012198"/>
            <a:ext cx="8740842" cy="923330"/>
          </a:xfrm>
          <a:prstGeom prst="rect">
            <a:avLst/>
          </a:prstGeom>
          <a:noFill/>
        </p:spPr>
        <p:txBody>
          <a:bodyPr wrap="square" rtlCol="0">
            <a:spAutoFit/>
          </a:bodyPr>
          <a:lstStyle/>
          <a:p>
            <a:r>
              <a:rPr lang="en-US" sz="1800" b="0" i="0" u="none" strike="noStrike" baseline="0" dirty="0">
                <a:solidFill>
                  <a:srgbClr val="000000"/>
                </a:solidFill>
                <a:latin typeface="Times New Roman" panose="02020603050405020304" pitchFamily="18" charset="0"/>
              </a:rPr>
              <a:t>Results showed that all students successfully completed a series of tasks, albeit at varying times. Based on the average completion time for each module, the data analytics learning modules were categorized as shown in the table. </a:t>
            </a:r>
            <a:endParaRPr lang="en-US" dirty="0"/>
          </a:p>
        </p:txBody>
      </p:sp>
      <p:graphicFrame>
        <p:nvGraphicFramePr>
          <p:cNvPr id="7" name="Table 6">
            <a:extLst>
              <a:ext uri="{FF2B5EF4-FFF2-40B4-BE49-F238E27FC236}">
                <a16:creationId xmlns:a16="http://schemas.microsoft.com/office/drawing/2014/main" id="{769500B8-FB4F-5897-716F-AEE80E58C201}"/>
              </a:ext>
            </a:extLst>
          </p:cNvPr>
          <p:cNvGraphicFramePr>
            <a:graphicFrameLocks noGrp="1"/>
          </p:cNvGraphicFramePr>
          <p:nvPr>
            <p:extLst>
              <p:ext uri="{D42A27DB-BD31-4B8C-83A1-F6EECF244321}">
                <p14:modId xmlns:p14="http://schemas.microsoft.com/office/powerpoint/2010/main" val="1988409013"/>
              </p:ext>
            </p:extLst>
          </p:nvPr>
        </p:nvGraphicFramePr>
        <p:xfrm>
          <a:off x="2592925" y="3276053"/>
          <a:ext cx="8128000" cy="1483360"/>
        </p:xfrm>
        <a:graphic>
          <a:graphicData uri="http://schemas.openxmlformats.org/drawingml/2006/table">
            <a:tbl>
              <a:tblPr firstRow="1" bandRow="1">
                <a:tableStyleId>{72833802-FEF1-4C79-8D5D-14CF1EAF98D9}</a:tableStyleId>
              </a:tblPr>
              <a:tblGrid>
                <a:gridCol w="4064000">
                  <a:extLst>
                    <a:ext uri="{9D8B030D-6E8A-4147-A177-3AD203B41FA5}">
                      <a16:colId xmlns:a16="http://schemas.microsoft.com/office/drawing/2014/main" val="1951306153"/>
                    </a:ext>
                  </a:extLst>
                </a:gridCol>
                <a:gridCol w="4064000">
                  <a:extLst>
                    <a:ext uri="{9D8B030D-6E8A-4147-A177-3AD203B41FA5}">
                      <a16:colId xmlns:a16="http://schemas.microsoft.com/office/drawing/2014/main" val="3124750543"/>
                    </a:ext>
                  </a:extLst>
                </a:gridCol>
              </a:tblGrid>
              <a:tr h="370840">
                <a:tc>
                  <a:txBody>
                    <a:bodyPr/>
                    <a:lstStyle/>
                    <a:p>
                      <a:r>
                        <a:rPr lang="en-US" dirty="0"/>
                        <a:t>Level</a:t>
                      </a:r>
                    </a:p>
                  </a:txBody>
                  <a:tcPr/>
                </a:tc>
                <a:tc>
                  <a:txBody>
                    <a:bodyPr/>
                    <a:lstStyle/>
                    <a:p>
                      <a:r>
                        <a:rPr lang="en-US" dirty="0"/>
                        <a:t>Learning Stages</a:t>
                      </a:r>
                    </a:p>
                  </a:txBody>
                  <a:tcPr/>
                </a:tc>
                <a:extLst>
                  <a:ext uri="{0D108BD9-81ED-4DB2-BD59-A6C34878D82A}">
                    <a16:rowId xmlns:a16="http://schemas.microsoft.com/office/drawing/2014/main" val="237901129"/>
                  </a:ext>
                </a:extLst>
              </a:tr>
              <a:tr h="370840">
                <a:tc>
                  <a:txBody>
                    <a:bodyPr/>
                    <a:lstStyle/>
                    <a:p>
                      <a:r>
                        <a:rPr lang="en-US" dirty="0"/>
                        <a:t>Easy</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b1p1,b1p2</a:t>
                      </a:r>
                    </a:p>
                  </a:txBody>
                  <a:tcPr/>
                </a:tc>
                <a:extLst>
                  <a:ext uri="{0D108BD9-81ED-4DB2-BD59-A6C34878D82A}">
                    <a16:rowId xmlns:a16="http://schemas.microsoft.com/office/drawing/2014/main" val="3128375155"/>
                  </a:ext>
                </a:extLst>
              </a:tr>
              <a:tr h="370840">
                <a:tc>
                  <a:txBody>
                    <a:bodyPr/>
                    <a:lstStyle/>
                    <a:p>
                      <a:r>
                        <a:rPr lang="en-US" dirty="0"/>
                        <a:t>Medium</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b2p3, b3p1, b3p2, b3p5</a:t>
                      </a:r>
                    </a:p>
                  </a:txBody>
                  <a:tcPr/>
                </a:tc>
                <a:extLst>
                  <a:ext uri="{0D108BD9-81ED-4DB2-BD59-A6C34878D82A}">
                    <a16:rowId xmlns:a16="http://schemas.microsoft.com/office/drawing/2014/main" val="3838110292"/>
                  </a:ext>
                </a:extLst>
              </a:tr>
              <a:tr h="370840">
                <a:tc>
                  <a:txBody>
                    <a:bodyPr/>
                    <a:lstStyle/>
                    <a:p>
                      <a:r>
                        <a:rPr lang="en-US" dirty="0"/>
                        <a:t>Hard</a:t>
                      </a:r>
                    </a:p>
                  </a:txBody>
                  <a:tcPr/>
                </a:tc>
                <a:tc>
                  <a:txBody>
                    <a:bodyPr/>
                    <a:lstStyle/>
                    <a:p>
                      <a:r>
                        <a:rPr lang="en-US" dirty="0"/>
                        <a:t>b3p3, b3p4, b4p1</a:t>
                      </a:r>
                    </a:p>
                  </a:txBody>
                  <a:tcPr/>
                </a:tc>
                <a:extLst>
                  <a:ext uri="{0D108BD9-81ED-4DB2-BD59-A6C34878D82A}">
                    <a16:rowId xmlns:a16="http://schemas.microsoft.com/office/drawing/2014/main" val="2042677698"/>
                  </a:ext>
                </a:extLst>
              </a:tr>
            </a:tbl>
          </a:graphicData>
        </a:graphic>
      </p:graphicFrame>
    </p:spTree>
    <p:extLst>
      <p:ext uri="{BB962C8B-B14F-4D97-AF65-F5344CB8AC3E}">
        <p14:creationId xmlns:p14="http://schemas.microsoft.com/office/powerpoint/2010/main" val="11788042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0814A-79B9-0962-175D-11A018440340}"/>
              </a:ext>
            </a:extLst>
          </p:cNvPr>
          <p:cNvSpPr>
            <a:spLocks noGrp="1"/>
          </p:cNvSpPr>
          <p:nvPr>
            <p:ph type="title"/>
          </p:nvPr>
        </p:nvSpPr>
        <p:spPr/>
        <p:txBody>
          <a:bodyPr/>
          <a:lstStyle/>
          <a:p>
            <a:r>
              <a:rPr lang="en-US" dirty="0"/>
              <a:t>The difficulty level for each topic </a:t>
            </a:r>
            <a:br>
              <a:rPr lang="en-US" dirty="0"/>
            </a:br>
            <a:endParaRPr lang="en-US" dirty="0"/>
          </a:p>
        </p:txBody>
      </p:sp>
      <p:sp>
        <p:nvSpPr>
          <p:cNvPr id="7" name="TextBox 6">
            <a:extLst>
              <a:ext uri="{FF2B5EF4-FFF2-40B4-BE49-F238E27FC236}">
                <a16:creationId xmlns:a16="http://schemas.microsoft.com/office/drawing/2014/main" id="{2FA8F452-547F-A95E-2729-4466C0D1725D}"/>
              </a:ext>
            </a:extLst>
          </p:cNvPr>
          <p:cNvSpPr txBox="1"/>
          <p:nvPr/>
        </p:nvSpPr>
        <p:spPr>
          <a:xfrm>
            <a:off x="7048768" y="1629014"/>
            <a:ext cx="5069840" cy="4524315"/>
          </a:xfrm>
          <a:prstGeom prst="rect">
            <a:avLst/>
          </a:prstGeom>
          <a:noFill/>
        </p:spPr>
        <p:txBody>
          <a:bodyPr wrap="square" rtlCol="0">
            <a:spAutoFit/>
          </a:bodyPr>
          <a:lstStyle/>
          <a:p>
            <a:r>
              <a:rPr lang="en-US" dirty="0"/>
              <a:t>From this figure, </a:t>
            </a:r>
            <a:r>
              <a:rPr lang="en-US" b="1" dirty="0"/>
              <a:t>the submission counts vary across the topics</a:t>
            </a:r>
            <a:r>
              <a:rPr lang="en-US" dirty="0"/>
              <a:t>. Some topics have received a high number of submissions, while others have received relatively few. maximum number of submissions for a single topic is 3. This indicates that </a:t>
            </a:r>
            <a:r>
              <a:rPr lang="en-US" b="1" dirty="0"/>
              <a:t>some students are submitting multiple times</a:t>
            </a:r>
            <a:r>
              <a:rPr lang="en-US" dirty="0"/>
              <a:t> for certain topics, which could be due to making revisions. The </a:t>
            </a:r>
            <a:r>
              <a:rPr lang="en-US" b="1" dirty="0"/>
              <a:t>average number of submissions per topic falls between 1 and 2</a:t>
            </a:r>
            <a:r>
              <a:rPr lang="en-US" dirty="0"/>
              <a:t>. This suggests that, on average, students are submitting 1-2 times per topic. The minimum number of submissions for a topic is 1. This means that there are no topics with zero submissions, and </a:t>
            </a:r>
            <a:r>
              <a:rPr lang="en-US" b="1" dirty="0"/>
              <a:t>each topic has received at least one submission</a:t>
            </a:r>
            <a:r>
              <a:rPr lang="en-US" dirty="0"/>
              <a:t>.</a:t>
            </a:r>
          </a:p>
        </p:txBody>
      </p:sp>
      <p:pic>
        <p:nvPicPr>
          <p:cNvPr id="5" name="Picture 4">
            <a:extLst>
              <a:ext uri="{FF2B5EF4-FFF2-40B4-BE49-F238E27FC236}">
                <a16:creationId xmlns:a16="http://schemas.microsoft.com/office/drawing/2014/main" id="{9B6AA397-985D-B244-D50C-03C91BBB1235}"/>
              </a:ext>
            </a:extLst>
          </p:cNvPr>
          <p:cNvPicPr>
            <a:picLocks noChangeAspect="1"/>
          </p:cNvPicPr>
          <p:nvPr/>
        </p:nvPicPr>
        <p:blipFill>
          <a:blip r:embed="rId2"/>
          <a:stretch>
            <a:fillRect/>
          </a:stretch>
        </p:blipFill>
        <p:spPr>
          <a:xfrm>
            <a:off x="589935" y="1616779"/>
            <a:ext cx="6458833" cy="3887340"/>
          </a:xfrm>
          <a:prstGeom prst="rect">
            <a:avLst/>
          </a:prstGeom>
        </p:spPr>
      </p:pic>
    </p:spTree>
    <p:extLst>
      <p:ext uri="{BB962C8B-B14F-4D97-AF65-F5344CB8AC3E}">
        <p14:creationId xmlns:p14="http://schemas.microsoft.com/office/powerpoint/2010/main" val="3986974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8B5C4-4F00-9F93-0963-428320A025DB}"/>
              </a:ext>
            </a:extLst>
          </p:cNvPr>
          <p:cNvSpPr>
            <a:spLocks noGrp="1"/>
          </p:cNvSpPr>
          <p:nvPr>
            <p:ph type="title"/>
          </p:nvPr>
        </p:nvSpPr>
        <p:spPr/>
        <p:txBody>
          <a:bodyPr/>
          <a:lstStyle/>
          <a:p>
            <a:r>
              <a:rPr lang="en-US" dirty="0"/>
              <a:t>FEEDBACK MAHASISWA</a:t>
            </a:r>
          </a:p>
        </p:txBody>
      </p:sp>
      <p:sp>
        <p:nvSpPr>
          <p:cNvPr id="3" name="Content Placeholder 2">
            <a:extLst>
              <a:ext uri="{FF2B5EF4-FFF2-40B4-BE49-F238E27FC236}">
                <a16:creationId xmlns:a16="http://schemas.microsoft.com/office/drawing/2014/main" id="{2429AB6A-AF95-C28E-A6CC-C3E2BD8B613D}"/>
              </a:ext>
            </a:extLst>
          </p:cNvPr>
          <p:cNvSpPr>
            <a:spLocks noGrp="1"/>
          </p:cNvSpPr>
          <p:nvPr>
            <p:ph idx="1"/>
          </p:nvPr>
        </p:nvSpPr>
        <p:spPr>
          <a:xfrm>
            <a:off x="2458720" y="1402080"/>
            <a:ext cx="9045892" cy="5384800"/>
          </a:xfrm>
        </p:spPr>
        <p:txBody>
          <a:bodyPr>
            <a:normAutofit/>
          </a:bodyPr>
          <a:lstStyle/>
          <a:p>
            <a:pPr marL="0" indent="0">
              <a:buNone/>
            </a:pPr>
            <a:r>
              <a:rPr lang="en-US" sz="1800" b="0" i="0" u="none" strike="noStrike" baseline="0" dirty="0">
                <a:solidFill>
                  <a:srgbClr val="000000"/>
                </a:solidFill>
                <a:latin typeface="Times New Roman" panose="02020603050405020304" pitchFamily="18" charset="0"/>
              </a:rPr>
              <a:t>The constructive suggestions gathered from student feedback are as follows:</a:t>
            </a:r>
          </a:p>
          <a:p>
            <a:r>
              <a:rPr lang="en-US" sz="1800" b="0" i="0" u="none" strike="noStrike" baseline="0" dirty="0">
                <a:solidFill>
                  <a:srgbClr val="000000"/>
                </a:solidFill>
                <a:latin typeface="Times New Roman" panose="02020603050405020304" pitchFamily="18" charset="0"/>
              </a:rPr>
              <a:t>The consistency of the language used in the module to use one language or make two versions.</a:t>
            </a:r>
          </a:p>
          <a:p>
            <a:r>
              <a:rPr lang="en-US" sz="1800" b="0" i="0" u="none" strike="noStrike" baseline="0" dirty="0">
                <a:solidFill>
                  <a:srgbClr val="000000"/>
                </a:solidFill>
                <a:latin typeface="Times New Roman" panose="02020603050405020304" pitchFamily="18" charset="0"/>
              </a:rPr>
              <a:t>The module should be more detailed. It doesn't matter if the sentences are long as long as they are detailed and easy to understand.</a:t>
            </a:r>
          </a:p>
          <a:p>
            <a:r>
              <a:rPr lang="en-US" sz="1800" b="0" i="0" u="none" strike="noStrike" baseline="0" dirty="0">
                <a:solidFill>
                  <a:srgbClr val="000000"/>
                </a:solidFill>
                <a:latin typeface="Times New Roman" panose="02020603050405020304" pitchFamily="18" charset="0"/>
              </a:rPr>
              <a:t>Perhaps the module presentation could be made more creative to make it a bit more colorful.</a:t>
            </a:r>
          </a:p>
          <a:p>
            <a:r>
              <a:rPr lang="en-US" sz="1800" b="0" i="0" u="none" strike="noStrike" baseline="0" dirty="0">
                <a:solidFill>
                  <a:srgbClr val="000000"/>
                </a:solidFill>
                <a:latin typeface="Times New Roman" panose="02020603050405020304" pitchFamily="18" charset="0"/>
              </a:rPr>
              <a:t>the guidance in the </a:t>
            </a:r>
            <a:r>
              <a:rPr lang="en-US" sz="1800" b="0" i="0" u="none" strike="noStrike" baseline="0" dirty="0" err="1">
                <a:solidFill>
                  <a:srgbClr val="000000"/>
                </a:solidFill>
                <a:latin typeface="Times New Roman" panose="02020603050405020304" pitchFamily="18" charset="0"/>
              </a:rPr>
              <a:t>jobsheet</a:t>
            </a:r>
            <a:r>
              <a:rPr lang="en-US" sz="1800" b="0" i="0" u="none" strike="noStrike" baseline="0" dirty="0">
                <a:solidFill>
                  <a:srgbClr val="000000"/>
                </a:solidFill>
                <a:latin typeface="Times New Roman" panose="02020603050405020304" pitchFamily="18" charset="0"/>
              </a:rPr>
              <a:t> needs to be clarified for better understanding.</a:t>
            </a:r>
          </a:p>
          <a:p>
            <a:pPr marL="0" indent="0">
              <a:buNone/>
            </a:pPr>
            <a:endParaRPr lang="en-US" sz="1800" b="0" i="0" u="none" strike="noStrike" baseline="0" dirty="0">
              <a:solidFill>
                <a:srgbClr val="000000"/>
              </a:solidFill>
              <a:latin typeface="Times New Roman" panose="02020603050405020304" pitchFamily="18" charset="0"/>
            </a:endParaRPr>
          </a:p>
          <a:p>
            <a:pPr marL="0" indent="0">
              <a:buNone/>
            </a:pPr>
            <a:r>
              <a:rPr lang="en-US" sz="1800" b="0" i="0" u="none" strike="noStrike" baseline="0" dirty="0">
                <a:solidFill>
                  <a:srgbClr val="000000"/>
                </a:solidFill>
                <a:latin typeface="Times New Roman" panose="02020603050405020304" pitchFamily="18" charset="0"/>
              </a:rPr>
              <a:t>Here are some examples of positive feedback we received from students: </a:t>
            </a:r>
          </a:p>
          <a:p>
            <a:r>
              <a:rPr lang="en-US" sz="1800" b="0" i="0" u="none" strike="noStrike" baseline="0" dirty="0">
                <a:solidFill>
                  <a:srgbClr val="000000"/>
                </a:solidFill>
                <a:latin typeface="Times New Roman" panose="02020603050405020304" pitchFamily="18" charset="0"/>
              </a:rPr>
              <a:t>It's good, because it's possible to know if the answers are right or wrong through testing.</a:t>
            </a:r>
          </a:p>
          <a:p>
            <a:r>
              <a:rPr lang="en-US" sz="1800" b="0" i="0" u="none" strike="noStrike" baseline="0" dirty="0">
                <a:solidFill>
                  <a:srgbClr val="000000"/>
                </a:solidFill>
                <a:latin typeface="Times New Roman" panose="02020603050405020304" pitchFamily="18" charset="0"/>
              </a:rPr>
              <a:t>the explanations and guides on the </a:t>
            </a:r>
            <a:r>
              <a:rPr lang="en-US" sz="1800" b="0" i="0" u="none" strike="noStrike" baseline="0" dirty="0" err="1">
                <a:solidFill>
                  <a:srgbClr val="000000"/>
                </a:solidFill>
                <a:latin typeface="Times New Roman" panose="02020603050405020304" pitchFamily="18" charset="0"/>
              </a:rPr>
              <a:t>jobsheet</a:t>
            </a:r>
            <a:r>
              <a:rPr lang="en-US" sz="1800" b="0" i="0" u="none" strike="noStrike" baseline="0" dirty="0">
                <a:solidFill>
                  <a:srgbClr val="000000"/>
                </a:solidFill>
                <a:latin typeface="Times New Roman" panose="02020603050405020304" pitchFamily="18" charset="0"/>
              </a:rPr>
              <a:t> make it very easy for the user to understand the material. </a:t>
            </a:r>
          </a:p>
          <a:p>
            <a:r>
              <a:rPr lang="en-US" sz="1800" b="0" i="0" u="none" strike="noStrike" baseline="0" dirty="0">
                <a:solidFill>
                  <a:srgbClr val="000000"/>
                </a:solidFill>
                <a:latin typeface="Times New Roman" panose="02020603050405020304" pitchFamily="18" charset="0"/>
              </a:rPr>
              <a:t>The </a:t>
            </a:r>
            <a:r>
              <a:rPr lang="en-US" sz="1800" b="0" i="0" u="none" strike="noStrike" baseline="0" dirty="0" err="1">
                <a:solidFill>
                  <a:srgbClr val="000000"/>
                </a:solidFill>
                <a:latin typeface="Times New Roman" panose="02020603050405020304" pitchFamily="18" charset="0"/>
              </a:rPr>
              <a:t>jobsheet</a:t>
            </a:r>
            <a:r>
              <a:rPr lang="en-US" sz="1800" b="0" i="0" u="none" strike="noStrike" baseline="0" dirty="0">
                <a:solidFill>
                  <a:srgbClr val="000000"/>
                </a:solidFill>
                <a:latin typeface="Times New Roman" panose="02020603050405020304" pitchFamily="18" charset="0"/>
              </a:rPr>
              <a:t> allowed me to learn independently about data analytics.</a:t>
            </a:r>
          </a:p>
          <a:p>
            <a:r>
              <a:rPr lang="en-US" sz="1800" b="0" i="0" u="none" strike="noStrike" baseline="0" dirty="0">
                <a:solidFill>
                  <a:srgbClr val="000000"/>
                </a:solidFill>
                <a:latin typeface="Times New Roman" panose="02020603050405020304" pitchFamily="18" charset="0"/>
              </a:rPr>
              <a:t>I hope it can be applied as a learning module"}. </a:t>
            </a:r>
          </a:p>
          <a:p>
            <a:endParaRPr lang="en-US" dirty="0"/>
          </a:p>
        </p:txBody>
      </p:sp>
    </p:spTree>
    <p:extLst>
      <p:ext uri="{BB962C8B-B14F-4D97-AF65-F5344CB8AC3E}">
        <p14:creationId xmlns:p14="http://schemas.microsoft.com/office/powerpoint/2010/main" val="16366345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774D4-55B0-6321-BF64-F91CF90C1EAD}"/>
              </a:ext>
            </a:extLst>
          </p:cNvPr>
          <p:cNvSpPr>
            <a:spLocks noGrp="1"/>
          </p:cNvSpPr>
          <p:nvPr>
            <p:ph type="title"/>
          </p:nvPr>
        </p:nvSpPr>
        <p:spPr/>
        <p:txBody>
          <a:bodyPr/>
          <a:lstStyle/>
          <a:p>
            <a:r>
              <a:rPr lang="en-US" dirty="0"/>
              <a:t>Conclusion </a:t>
            </a:r>
          </a:p>
        </p:txBody>
      </p:sp>
      <p:sp>
        <p:nvSpPr>
          <p:cNvPr id="3" name="Content Placeholder 2">
            <a:extLst>
              <a:ext uri="{FF2B5EF4-FFF2-40B4-BE49-F238E27FC236}">
                <a16:creationId xmlns:a16="http://schemas.microsoft.com/office/drawing/2014/main" id="{4C3325C3-325D-0518-5B5B-9C6F45FBD71A}"/>
              </a:ext>
            </a:extLst>
          </p:cNvPr>
          <p:cNvSpPr>
            <a:spLocks noGrp="1"/>
          </p:cNvSpPr>
          <p:nvPr>
            <p:ph idx="1"/>
          </p:nvPr>
        </p:nvSpPr>
        <p:spPr>
          <a:xfrm>
            <a:off x="2589212" y="1239520"/>
            <a:ext cx="8915400" cy="4994370"/>
          </a:xfrm>
        </p:spPr>
        <p:txBody>
          <a:bodyPr>
            <a:normAutofit/>
          </a:bodyPr>
          <a:lstStyle/>
          <a:p>
            <a:r>
              <a:rPr lang="en-US" sz="1800" b="0" i="0" u="none" strike="noStrike" baseline="0" dirty="0">
                <a:solidFill>
                  <a:srgbClr val="000000"/>
                </a:solidFill>
                <a:latin typeface="Times New Roman" panose="02020603050405020304" pitchFamily="18" charset="0"/>
              </a:rPr>
              <a:t>The implementation of test-driven development (TDD) using </a:t>
            </a:r>
            <a:r>
              <a:rPr lang="en-US" sz="1800" b="0" i="0" u="none" strike="noStrike" baseline="0" dirty="0" err="1">
                <a:solidFill>
                  <a:srgbClr val="000000"/>
                </a:solidFill>
                <a:latin typeface="Times New Roman" panose="02020603050405020304" pitchFamily="18" charset="0"/>
              </a:rPr>
              <a:t>Codewars_test</a:t>
            </a:r>
            <a:r>
              <a:rPr lang="en-US" sz="1800" b="0" i="0" u="none" strike="noStrike" baseline="0" dirty="0">
                <a:solidFill>
                  <a:srgbClr val="000000"/>
                </a:solidFill>
                <a:latin typeface="Times New Roman" panose="02020603050405020304" pitchFamily="18" charset="0"/>
              </a:rPr>
              <a:t> in a Python programming learning context, as demonstrated with the 40 student participants from the Department of Informatics Engineering at </a:t>
            </a:r>
            <a:r>
              <a:rPr lang="en-US" sz="1800" b="0" i="0" u="none" strike="noStrike" baseline="0" dirty="0" err="1">
                <a:solidFill>
                  <a:srgbClr val="000000"/>
                </a:solidFill>
                <a:latin typeface="Times New Roman" panose="02020603050405020304" pitchFamily="18" charset="0"/>
              </a:rPr>
              <a:t>Politeknik</a:t>
            </a:r>
            <a:r>
              <a:rPr lang="en-US" sz="1800" b="0" i="0" u="none" strike="noStrike" baseline="0" dirty="0">
                <a:solidFill>
                  <a:srgbClr val="000000"/>
                </a:solidFill>
                <a:latin typeface="Times New Roman" panose="02020603050405020304" pitchFamily="18" charset="0"/>
              </a:rPr>
              <a:t> Negeri Malang, has yielded positive results. The provided module materials were found to be effective in facilitating students' understanding of data analytics concepts and guiding them through practical tasks. The positive feedback and suggestions provided by the students further validate the effectiveness of the learning system. Students provided 85.71% positive feedback. Their comments indicate that the module materials were clear, easy to follow, and helpful in facilitating independent learning.  </a:t>
            </a:r>
          </a:p>
          <a:p>
            <a:r>
              <a:rPr lang="en-US" sz="1800" b="0" i="0" u="none" strike="noStrike" baseline="0" dirty="0">
                <a:solidFill>
                  <a:srgbClr val="000000"/>
                </a:solidFill>
                <a:latin typeface="Times New Roman" panose="02020603050405020304" pitchFamily="18" charset="0"/>
              </a:rPr>
              <a:t>The findings of this study suggest that the integration of TDD with </a:t>
            </a:r>
            <a:r>
              <a:rPr lang="en-US" sz="1800" b="0" i="0" u="none" strike="noStrike" baseline="0" dirty="0" err="1">
                <a:solidFill>
                  <a:srgbClr val="000000"/>
                </a:solidFill>
                <a:latin typeface="Times New Roman" panose="02020603050405020304" pitchFamily="18" charset="0"/>
              </a:rPr>
              <a:t>Codewars_test</a:t>
            </a:r>
            <a:r>
              <a:rPr lang="en-US" sz="1800" b="0" i="0" u="none" strike="noStrike" baseline="0" dirty="0">
                <a:solidFill>
                  <a:srgbClr val="000000"/>
                </a:solidFill>
                <a:latin typeface="Times New Roman" panose="02020603050405020304" pitchFamily="18" charset="0"/>
              </a:rPr>
              <a:t> in a data analytics learning assistance system can be a valuable approach for enhancing students' learning experiences and outcomes. By providing immediate feedback, encouraging a structured approach to problem-solving, and fostering independent learning, TDD can help students develop a deeper understanding of the underlying concepts and improve their coding skills.</a:t>
            </a:r>
            <a:endParaRPr lang="en-US" dirty="0"/>
          </a:p>
        </p:txBody>
      </p:sp>
    </p:spTree>
    <p:extLst>
      <p:ext uri="{BB962C8B-B14F-4D97-AF65-F5344CB8AC3E}">
        <p14:creationId xmlns:p14="http://schemas.microsoft.com/office/powerpoint/2010/main" val="3633132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2B4CB-E7BF-3FBD-FB2F-DC5CA77B1F84}"/>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40687E4B-BA40-77FB-57B4-1B970A679378}"/>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2721509592"/>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768</TotalTime>
  <Words>2146</Words>
  <Application>Microsoft Office PowerPoint</Application>
  <PresentationFormat>Widescreen</PresentationFormat>
  <Paragraphs>345</Paragraphs>
  <Slides>29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Arial</vt:lpstr>
      <vt:lpstr>Calibri</vt:lpstr>
      <vt:lpstr>Century Gothic</vt:lpstr>
      <vt:lpstr>Times New Roman</vt:lpstr>
      <vt:lpstr>Wingdings 3</vt:lpstr>
      <vt:lpstr>Wisp</vt:lpstr>
      <vt:lpstr>IMPLEMENTATION OF DATA ANALYTICS IN PYTHON PROGRAMMING LEARNING ASSISTANCE SYSTEM</vt:lpstr>
      <vt:lpstr>INTRODUCTION</vt:lpstr>
      <vt:lpstr>Research problem</vt:lpstr>
      <vt:lpstr>Scoup of Research</vt:lpstr>
      <vt:lpstr>Previous Research</vt:lpstr>
      <vt:lpstr>RESEARCH METHODOLOGY</vt:lpstr>
      <vt:lpstr>VOLUNTEERS DATA AND TESTING</vt:lpstr>
      <vt:lpstr>System Design </vt:lpstr>
      <vt:lpstr>LEARNING MATERIALS</vt:lpstr>
      <vt:lpstr>System Architecture Design</vt:lpstr>
      <vt:lpstr>Use Case Diagram</vt:lpstr>
      <vt:lpstr>Activity Diagram</vt:lpstr>
      <vt:lpstr>IMPLEMENTATION AND TESTING</vt:lpstr>
      <vt:lpstr>Modul Descriptions</vt:lpstr>
      <vt:lpstr>Modul Descriptions</vt:lpstr>
      <vt:lpstr>Modul Descriptions</vt:lpstr>
      <vt:lpstr>KODE TEST VALIDASI</vt:lpstr>
      <vt:lpstr>KODE TEST VALIDASI</vt:lpstr>
      <vt:lpstr>PowerPoint Presentation</vt:lpstr>
      <vt:lpstr>PowerPoint Presentation</vt:lpstr>
      <vt:lpstr>RESULTS AND DISCUSSION</vt:lpstr>
      <vt:lpstr>RESULTS AND DISCUSSION</vt:lpstr>
      <vt:lpstr>RESULTS AND DISCUSSION</vt:lpstr>
      <vt:lpstr>Student’s Completion Time</vt:lpstr>
      <vt:lpstr>Student’s Completion Time</vt:lpstr>
      <vt:lpstr>The difficulty level for each topic  </vt:lpstr>
      <vt:lpstr>FEEDBACK MAHASISWA</vt:lpstr>
      <vt:lpstr>Conclusion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Noora Hidayat</dc:creator>
  <cp:lastModifiedBy>Noora Hidayat</cp:lastModifiedBy>
  <cp:revision>3</cp:revision>
  <dcterms:created xsi:type="dcterms:W3CDTF">2024-07-23T13:34:41Z</dcterms:created>
  <dcterms:modified xsi:type="dcterms:W3CDTF">2024-10-16T18:37:21Z</dcterms:modified>
</cp:coreProperties>
</file>