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8" r:id="rId3"/>
    <p:sldId id="266" r:id="rId4"/>
    <p:sldId id="259" r:id="rId5"/>
    <p:sldId id="260" r:id="rId6"/>
    <p:sldId id="267" r:id="rId7"/>
    <p:sldId id="262" r:id="rId8"/>
    <p:sldId id="263" r:id="rId9"/>
    <p:sldId id="265" r:id="rId10"/>
    <p:sldId id="264" r:id="rId11"/>
    <p:sldId id="271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893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24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d-ID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4752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631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571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547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862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297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036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134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148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5237F46-DAB5-433B-B0AA-9C428CC11A67}" type="datetimeFigureOut">
              <a:rPr lang="id-ID" smtClean="0"/>
              <a:t>09/07/2023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E86B0F1-C5FD-4F00-879A-4346CD5562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717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F5EE-C0F3-4C21-AA43-C24721132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597981"/>
            <a:ext cx="9440034" cy="2565646"/>
          </a:xfrm>
        </p:spPr>
        <p:txBody>
          <a:bodyPr>
            <a:noAutofit/>
          </a:bodyPr>
          <a:lstStyle/>
          <a:p>
            <a:r>
              <a:rPr lang="en-US" sz="5400" b="1" dirty="0"/>
              <a:t>SISTEM INTERKONEKSI </a:t>
            </a:r>
            <a:r>
              <a:rPr lang="en-US" sz="5400" b="1" i="1" dirty="0"/>
              <a:t>PLATFORM</a:t>
            </a:r>
            <a:r>
              <a:rPr lang="en-US" sz="5400" b="1" dirty="0"/>
              <a:t> EASYCOOK DENGAN </a:t>
            </a:r>
            <a:r>
              <a:rPr lang="en-US" sz="5400" b="1" i="1" dirty="0"/>
              <a:t>MARKETPLACE</a:t>
            </a:r>
            <a:r>
              <a:rPr lang="en-US" sz="5400" b="1" dirty="0"/>
              <a:t> PANENPANEN</a:t>
            </a:r>
            <a:endParaRPr lang="id-ID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3E9F6-5FB6-4784-A5E8-61CD850E8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299" y="5289535"/>
            <a:ext cx="4497447" cy="1333207"/>
          </a:xfrm>
        </p:spPr>
        <p:txBody>
          <a:bodyPr>
            <a:normAutofit/>
          </a:bodyPr>
          <a:lstStyle/>
          <a:p>
            <a:r>
              <a:rPr lang="en-US" dirty="0"/>
              <a:t>Oleh:</a:t>
            </a:r>
          </a:p>
          <a:p>
            <a:r>
              <a:rPr lang="en-US" dirty="0" err="1"/>
              <a:t>Khoirul</a:t>
            </a:r>
            <a:r>
              <a:rPr lang="en-US" dirty="0"/>
              <a:t> </a:t>
            </a:r>
            <a:r>
              <a:rPr lang="en-US" dirty="0" err="1"/>
              <a:t>Romadhon</a:t>
            </a:r>
            <a:endParaRPr lang="en-US" dirty="0"/>
          </a:p>
          <a:p>
            <a:r>
              <a:rPr lang="en-US" dirty="0"/>
              <a:t>1941720102</a:t>
            </a:r>
            <a:endParaRPr lang="id-ID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584718F-AC4C-4493-91E7-1BA193C2DDAE}"/>
              </a:ext>
            </a:extLst>
          </p:cNvPr>
          <p:cNvSpPr txBox="1">
            <a:spLocks/>
          </p:cNvSpPr>
          <p:nvPr/>
        </p:nvSpPr>
        <p:spPr>
          <a:xfrm>
            <a:off x="7022237" y="5289535"/>
            <a:ext cx="4497447" cy="1333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:</a:t>
            </a:r>
          </a:p>
          <a:p>
            <a:r>
              <a:rPr lang="en-US" dirty="0" err="1"/>
              <a:t>Dwi</a:t>
            </a:r>
            <a:r>
              <a:rPr lang="en-US" dirty="0"/>
              <a:t> </a:t>
            </a:r>
            <a:r>
              <a:rPr lang="en-US" dirty="0" err="1"/>
              <a:t>Puspitasari</a:t>
            </a:r>
            <a:r>
              <a:rPr lang="en-US" dirty="0"/>
              <a:t>, </a:t>
            </a:r>
            <a:r>
              <a:rPr lang="en-US" dirty="0" err="1"/>
              <a:t>S.Kom</a:t>
            </a:r>
            <a:r>
              <a:rPr lang="en-US" dirty="0"/>
              <a:t>.,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  <a:p>
            <a:r>
              <a:rPr lang="en-US" dirty="0"/>
              <a:t>Dr. Ulla </a:t>
            </a:r>
            <a:r>
              <a:rPr lang="en-US" dirty="0" err="1"/>
              <a:t>Delfana</a:t>
            </a:r>
            <a:r>
              <a:rPr lang="en-US" dirty="0"/>
              <a:t> </a:t>
            </a:r>
            <a:r>
              <a:rPr lang="en-US" dirty="0" err="1"/>
              <a:t>Rosiani</a:t>
            </a:r>
            <a:r>
              <a:rPr lang="en-US" dirty="0"/>
              <a:t>, ST., MT.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B4886-57CC-4BBD-B0C7-8BE8595CD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13" y="124540"/>
            <a:ext cx="1448904" cy="1086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77FC1C-47F7-442E-8ECC-462F32A4C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665" y="170233"/>
            <a:ext cx="947692" cy="99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8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07E34-852E-430C-9DE6-D15C01F8E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2006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n w="0"/>
              </a:rPr>
              <a:t>Membutuhkan</a:t>
            </a:r>
            <a:r>
              <a:rPr lang="en-US" sz="2400" dirty="0">
                <a:ln w="0"/>
              </a:rPr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Versi</a:t>
            </a:r>
            <a:r>
              <a:rPr lang="en-US" sz="2400" dirty="0">
                <a:ln w="0"/>
              </a:rPr>
              <a:t> Mobile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>
                <a:ln w="0"/>
              </a:rPr>
              <a:t>Tempat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Berbelanja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Bahan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Masakan</a:t>
            </a:r>
            <a:endParaRPr lang="en-US" sz="2400" dirty="0">
              <a:ln w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630635-B21E-4866-9888-270CE6C0340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>
                <a:ln w="0"/>
              </a:rPr>
              <a:t>Memiliki</a:t>
            </a:r>
            <a:r>
              <a:rPr lang="en-US" sz="2400" dirty="0">
                <a:ln w="0"/>
              </a:rPr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n w="0"/>
              </a:rPr>
              <a:t>Tempat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Berbelanja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Bahan</a:t>
            </a:r>
            <a:r>
              <a:rPr lang="en-US" sz="2400" dirty="0">
                <a:ln w="0"/>
              </a:rPr>
              <a:t> </a:t>
            </a:r>
            <a:r>
              <a:rPr lang="en-US" sz="2400" dirty="0" err="1">
                <a:ln w="0"/>
              </a:rPr>
              <a:t>Masakan</a:t>
            </a:r>
            <a:endParaRPr lang="en-US" sz="2400" dirty="0">
              <a:ln w="0"/>
            </a:endParaRPr>
          </a:p>
          <a:p>
            <a:pPr marL="457200" indent="-457200">
              <a:buFont typeface="+mj-lt"/>
              <a:buAutoNum type="arabicPeriod"/>
            </a:pPr>
            <a:endParaRPr lang="id-ID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28F07F-1E1E-4873-877E-EB1DF7DA5F62}"/>
              </a:ext>
            </a:extLst>
          </p:cNvPr>
          <p:cNvSpPr/>
          <p:nvPr/>
        </p:nvSpPr>
        <p:spPr>
          <a:xfrm>
            <a:off x="3949963" y="0"/>
            <a:ext cx="4292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Latar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Belakang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CC2E13-7F87-49CE-B117-6899B5AEA4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065" y="1798216"/>
            <a:ext cx="2288445" cy="6166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035554-BADF-452B-AD19-5BFC0BDB8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774" y="1798216"/>
            <a:ext cx="2843780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9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B866-35F1-461B-A09B-82768898A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4100" indent="-457200" algn="just">
              <a:buFont typeface="+mj-lt"/>
              <a:buAutoNum type="arabicPeriod"/>
            </a:pPr>
            <a:r>
              <a:rPr lang="en-US" sz="3600" dirty="0" err="1">
                <a:ln w="0"/>
                <a:effectLst/>
              </a:rPr>
              <a:t>Bagaimana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mengembangkan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i="1" dirty="0">
                <a:ln w="0"/>
                <a:effectLst/>
              </a:rPr>
              <a:t>platform </a:t>
            </a:r>
            <a:r>
              <a:rPr lang="en-US" sz="3600" dirty="0" err="1">
                <a:ln w="0"/>
                <a:effectLst/>
              </a:rPr>
              <a:t>EasyCook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memudahkan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pengguna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untuk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mengakses</a:t>
            </a:r>
            <a:r>
              <a:rPr lang="en-US" sz="3600" dirty="0">
                <a:ln w="0"/>
                <a:effectLst/>
              </a:rPr>
              <a:t> </a:t>
            </a:r>
            <a:r>
              <a:rPr lang="en-US" sz="3600" dirty="0" err="1">
                <a:ln w="0"/>
                <a:effectLst/>
              </a:rPr>
              <a:t>aplikasi</a:t>
            </a:r>
            <a:r>
              <a:rPr lang="en-US" sz="3600" dirty="0">
                <a:ln w="0"/>
                <a:effectLst/>
              </a:rPr>
              <a:t>?</a:t>
            </a:r>
            <a:endParaRPr lang="id-ID" sz="3600" dirty="0">
              <a:ln w="0"/>
              <a:effectLst/>
            </a:endParaRPr>
          </a:p>
          <a:p>
            <a:pPr marL="494100" indent="-457200" algn="just">
              <a:buFont typeface="+mj-lt"/>
              <a:buAutoNum type="arabicPeriod"/>
            </a:pPr>
            <a:r>
              <a:rPr lang="en-US" sz="3600" dirty="0" err="1">
                <a:effectLst/>
              </a:rPr>
              <a:t>Bagaimana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memudahkan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pengguna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EasyCook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untuk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membeli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bahan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masakan</a:t>
            </a:r>
            <a:r>
              <a:rPr lang="en-US" sz="3600" dirty="0">
                <a:effectLst/>
              </a:rPr>
              <a:t>?</a:t>
            </a:r>
            <a:endParaRPr lang="id-ID" sz="3600" dirty="0">
              <a:effectLst/>
            </a:endParaRPr>
          </a:p>
          <a:p>
            <a:pPr marL="494100" indent="-457200">
              <a:buFont typeface="+mj-lt"/>
              <a:buAutoNum type="arabicPeriod"/>
            </a:pP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411A8-F041-4034-8567-80E6CE96D8F7}"/>
              </a:ext>
            </a:extLst>
          </p:cNvPr>
          <p:cNvSpPr/>
          <p:nvPr/>
        </p:nvSpPr>
        <p:spPr>
          <a:xfrm>
            <a:off x="3417508" y="143470"/>
            <a:ext cx="53463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Rumusan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Masalah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5332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D996E8-E101-4D33-ADAF-92E5E44D3414}"/>
              </a:ext>
            </a:extLst>
          </p:cNvPr>
          <p:cNvSpPr/>
          <p:nvPr/>
        </p:nvSpPr>
        <p:spPr>
          <a:xfrm>
            <a:off x="3622630" y="0"/>
            <a:ext cx="4946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Batasan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Masalah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2D8E9-EA59-471D-B19A-0DD618418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197" y="2880360"/>
            <a:ext cx="2411604" cy="1097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744442-5057-4681-B452-30CAA196F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323" y="2898355"/>
            <a:ext cx="3772467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07E793-503C-4185-9D57-768D285CE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467" y="3080885"/>
            <a:ext cx="2723133" cy="7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69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236208-E75A-4F34-8AC2-11399A1C79C8}"/>
              </a:ext>
            </a:extLst>
          </p:cNvPr>
          <p:cNvSpPr/>
          <p:nvPr/>
        </p:nvSpPr>
        <p:spPr>
          <a:xfrm>
            <a:off x="5061743" y="0"/>
            <a:ext cx="20685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Tujuan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08530-54C2-4387-B3CA-AE9A08006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584" y="2305748"/>
            <a:ext cx="1625971" cy="1625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A741D7-771E-4AB7-BE50-B6DAEFD5B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04" y="1432310"/>
            <a:ext cx="2723133" cy="732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30C1F5-09DD-419E-90BB-C633FEFC4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279" y="5232033"/>
            <a:ext cx="2720527" cy="731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F316FF-66F2-4264-BEBB-2E823C24A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54" y="1433010"/>
            <a:ext cx="3395560" cy="73152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773421D-ED39-46C2-9DF7-EDF52919E322}"/>
              </a:ext>
            </a:extLst>
          </p:cNvPr>
          <p:cNvCxnSpPr/>
          <p:nvPr/>
        </p:nvCxnSpPr>
        <p:spPr>
          <a:xfrm>
            <a:off x="6684886" y="2284328"/>
            <a:ext cx="2849732" cy="284973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2DF2A6-1AC5-4512-8239-D96B91F1DC7F}"/>
              </a:ext>
            </a:extLst>
          </p:cNvPr>
          <p:cNvCxnSpPr>
            <a:cxnSpLocks/>
          </p:cNvCxnSpPr>
          <p:nvPr/>
        </p:nvCxnSpPr>
        <p:spPr>
          <a:xfrm flipH="1" flipV="1">
            <a:off x="5877590" y="2378233"/>
            <a:ext cx="2965447" cy="28538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B51C5B99-85A4-4A43-AA99-6E8FFBC6300C}"/>
              </a:ext>
            </a:extLst>
          </p:cNvPr>
          <p:cNvSpPr/>
          <p:nvPr/>
        </p:nvSpPr>
        <p:spPr>
          <a:xfrm>
            <a:off x="7360314" y="3387590"/>
            <a:ext cx="1130965" cy="113096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Rest API</a:t>
            </a:r>
            <a:endParaRPr lang="id-ID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56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4132E-5325-4F28-B85A-5462C8CE8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 err="1"/>
              <a:t>Memudahkan</a:t>
            </a:r>
            <a:r>
              <a:rPr lang="en-US" sz="3600" dirty="0"/>
              <a:t> </a:t>
            </a:r>
            <a:r>
              <a:rPr lang="en-US" sz="3600" dirty="0" err="1"/>
              <a:t>pengguna</a:t>
            </a:r>
            <a:r>
              <a:rPr lang="en-US" sz="3600" dirty="0"/>
              <a:t> </a:t>
            </a:r>
            <a:r>
              <a:rPr lang="en-US" sz="3600" dirty="0" err="1"/>
              <a:t>EasyCook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berbelanja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</a:t>
            </a:r>
            <a:r>
              <a:rPr lang="en-US" sz="3600" dirty="0" err="1"/>
              <a:t>masakan</a:t>
            </a:r>
            <a:endParaRPr lang="en-US" sz="3600"/>
          </a:p>
          <a:p>
            <a:pPr marL="457200" indent="-457200">
              <a:buFont typeface="+mj-lt"/>
              <a:buAutoNum type="arabicPeriod"/>
            </a:pPr>
            <a:r>
              <a:rPr lang="en-US" sz="3600"/>
              <a:t>Bagi</a:t>
            </a:r>
            <a:r>
              <a:rPr lang="en-US" sz="3600" dirty="0"/>
              <a:t> </a:t>
            </a:r>
            <a:r>
              <a:rPr lang="en-US" sz="3600" dirty="0" err="1"/>
              <a:t>mahasiswa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mengembangkan</a:t>
            </a:r>
            <a:r>
              <a:rPr lang="en-US" sz="3600" dirty="0"/>
              <a:t> </a:t>
            </a:r>
            <a:r>
              <a:rPr lang="en-US" sz="3600" i="1" dirty="0"/>
              <a:t>skill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siap</a:t>
            </a:r>
            <a:r>
              <a:rPr lang="en-US" sz="3600" dirty="0"/>
              <a:t> </a:t>
            </a:r>
            <a:r>
              <a:rPr lang="en-US" sz="3600" dirty="0" err="1"/>
              <a:t>terjun</a:t>
            </a:r>
            <a:r>
              <a:rPr lang="en-US" sz="3600" dirty="0"/>
              <a:t> di dunia </a:t>
            </a:r>
            <a:r>
              <a:rPr lang="en-US" sz="3600" dirty="0" err="1"/>
              <a:t>kerja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70A8D3-8F2A-4FB7-B71D-930039BDC50D}"/>
              </a:ext>
            </a:extLst>
          </p:cNvPr>
          <p:cNvSpPr/>
          <p:nvPr/>
        </p:nvSpPr>
        <p:spPr>
          <a:xfrm>
            <a:off x="4818214" y="0"/>
            <a:ext cx="2555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Manfaat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259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3BFDB4-1C19-4E84-A4A4-2491C46AE879}"/>
              </a:ext>
            </a:extLst>
          </p:cNvPr>
          <p:cNvSpPr/>
          <p:nvPr/>
        </p:nvSpPr>
        <p:spPr>
          <a:xfrm>
            <a:off x="4608157" y="0"/>
            <a:ext cx="2975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Flowchart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FFD3E-47B2-44F8-812F-1FE248C4679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535" y="1131569"/>
            <a:ext cx="1828800" cy="45948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721E1D-D72C-4089-A40A-F9FBE2BBDD15}"/>
              </a:ext>
            </a:extLst>
          </p:cNvPr>
          <p:cNvSpPr/>
          <p:nvPr/>
        </p:nvSpPr>
        <p:spPr>
          <a:xfrm>
            <a:off x="2126174" y="5895105"/>
            <a:ext cx="25635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Alur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Bisnis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Lama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802D21-875A-4B12-862D-AEC752F89928}"/>
              </a:ext>
            </a:extLst>
          </p:cNvPr>
          <p:cNvSpPr/>
          <p:nvPr/>
        </p:nvSpPr>
        <p:spPr>
          <a:xfrm>
            <a:off x="6620532" y="5895105"/>
            <a:ext cx="420499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Alur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Bisnis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Ditawarkan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15B9A3-CA2A-431D-B18F-7326273AE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502" y="1131569"/>
            <a:ext cx="2927057" cy="474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6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C9D2D0-A5FB-4240-A346-A4FE685CA4A4}"/>
              </a:ext>
            </a:extLst>
          </p:cNvPr>
          <p:cNvSpPr/>
          <p:nvPr/>
        </p:nvSpPr>
        <p:spPr>
          <a:xfrm>
            <a:off x="2812376" y="0"/>
            <a:ext cx="65672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Arsitektur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Interkoneksi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8FD583-4B9F-4888-A5BD-AD542EDF4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2" y="1708163"/>
            <a:ext cx="11328316" cy="34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9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A56FBC-A98F-4EF6-B597-F4FC477ABBC1}"/>
              </a:ext>
            </a:extLst>
          </p:cNvPr>
          <p:cNvSpPr/>
          <p:nvPr/>
        </p:nvSpPr>
        <p:spPr>
          <a:xfrm>
            <a:off x="2731168" y="0"/>
            <a:ext cx="6729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Gambaran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Interkoneksi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5D0C1-8D07-4ABF-85EF-8EA417C96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37" y="1165610"/>
            <a:ext cx="648652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16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0AA368-D82A-49A8-A252-6EA543262D15}"/>
              </a:ext>
            </a:extLst>
          </p:cNvPr>
          <p:cNvSpPr/>
          <p:nvPr/>
        </p:nvSpPr>
        <p:spPr>
          <a:xfrm>
            <a:off x="2701805" y="32084"/>
            <a:ext cx="67883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Alur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Pengembangan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F106DD-D4E2-4C1B-B83E-B15E34FC0F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382" y="2094409"/>
            <a:ext cx="8283236" cy="2669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3039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DFD91E-6505-4465-9627-B78564E90747}"/>
              </a:ext>
            </a:extLst>
          </p:cNvPr>
          <p:cNvSpPr/>
          <p:nvPr/>
        </p:nvSpPr>
        <p:spPr>
          <a:xfrm>
            <a:off x="3223191" y="0"/>
            <a:ext cx="60664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 Case Diagram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604E2C-EEE3-4C51-9A2E-C6DE00EE9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50" y="1288883"/>
            <a:ext cx="8006100" cy="428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59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B229F0-496D-44E7-BC74-10BE4961EC51}"/>
              </a:ext>
            </a:extLst>
          </p:cNvPr>
          <p:cNvSpPr/>
          <p:nvPr/>
        </p:nvSpPr>
        <p:spPr>
          <a:xfrm>
            <a:off x="1918733" y="0"/>
            <a:ext cx="83545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Diagram Register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A9C2E-60DD-4AC6-A1DA-E0F1AE0A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10" y="1547374"/>
            <a:ext cx="9242576" cy="462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28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22E720-D39D-4E45-9313-0B0A1B50D9DD}"/>
              </a:ext>
            </a:extLst>
          </p:cNvPr>
          <p:cNvSpPr/>
          <p:nvPr/>
        </p:nvSpPr>
        <p:spPr>
          <a:xfrm>
            <a:off x="2354751" y="0"/>
            <a:ext cx="7482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Diagram Login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D7198D-82BF-44FD-A421-52BE95077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50" y="1386901"/>
            <a:ext cx="6991099" cy="408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33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967082-FB59-4BE7-92BE-0B50835DDCD6}"/>
              </a:ext>
            </a:extLst>
          </p:cNvPr>
          <p:cNvSpPr/>
          <p:nvPr/>
        </p:nvSpPr>
        <p:spPr>
          <a:xfrm>
            <a:off x="1871959" y="0"/>
            <a:ext cx="8448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Diagram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Dapurku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B2440A-5EFE-4F96-85ED-553912176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232" y="1811334"/>
            <a:ext cx="7919536" cy="427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5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A1083A-3945-49B9-94D2-08481981167B}"/>
              </a:ext>
            </a:extLst>
          </p:cNvPr>
          <p:cNvSpPr/>
          <p:nvPr/>
        </p:nvSpPr>
        <p:spPr>
          <a:xfrm>
            <a:off x="1240664" y="0"/>
            <a:ext cx="9710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Diagram Detail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Resep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7FF6A-7480-474B-A450-01A7399A5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24" y="1834063"/>
            <a:ext cx="5106152" cy="44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43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FA3E3A-AB39-4F7D-8152-FB52104E5950}"/>
              </a:ext>
            </a:extLst>
          </p:cNvPr>
          <p:cNvSpPr/>
          <p:nvPr/>
        </p:nvSpPr>
        <p:spPr>
          <a:xfrm>
            <a:off x="2218061" y="0"/>
            <a:ext cx="77558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Diagram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Rekomandasi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Produk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FB79C-37C7-402F-AAD2-64D3F39AF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70" y="951086"/>
            <a:ext cx="6432259" cy="57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94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F84449-B4CE-4847-9AB0-07021C4E6123}"/>
              </a:ext>
            </a:extLst>
          </p:cNvPr>
          <p:cNvSpPr/>
          <p:nvPr/>
        </p:nvSpPr>
        <p:spPr>
          <a:xfrm>
            <a:off x="1799791" y="0"/>
            <a:ext cx="8592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Mockup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EasyCook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Mobile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FDA1C-22FF-4DDA-A89B-6DEE816E0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50" y="923330"/>
            <a:ext cx="2649482" cy="5469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BF9719-332F-4667-87A1-3DA296D7A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39" y="959968"/>
            <a:ext cx="2651760" cy="5433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A8FD30-FE31-45C4-8075-E49FD18CC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06" y="1008724"/>
            <a:ext cx="2651760" cy="5384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A3A6A8-EBFC-452A-9EE0-11718BBA6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173" y="1008724"/>
            <a:ext cx="2651760" cy="546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99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53BD65-99C3-42BD-A369-DAC58367C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27" y="657018"/>
            <a:ext cx="2651760" cy="55439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C7097C-F25F-48B6-BC37-A05F114D5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0" y="651036"/>
            <a:ext cx="2651760" cy="5532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FDC941-35D1-4911-93D3-F08514CCF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13" y="651036"/>
            <a:ext cx="2651760" cy="56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97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E55000-BFAB-4404-8B00-69F817C758E0}"/>
              </a:ext>
            </a:extLst>
          </p:cNvPr>
          <p:cNvSpPr/>
          <p:nvPr/>
        </p:nvSpPr>
        <p:spPr>
          <a:xfrm>
            <a:off x="2998316" y="0"/>
            <a:ext cx="65803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Pengujian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BlackBox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5C993B1-D9EC-442F-9CCD-DF720452E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849239"/>
              </p:ext>
            </p:extLst>
          </p:nvPr>
        </p:nvGraphicFramePr>
        <p:xfrm>
          <a:off x="609600" y="1197024"/>
          <a:ext cx="10972800" cy="446395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14034108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9734394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23679659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14936874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6413035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1850283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No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Nama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Data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Validasi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Hasil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Status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631738"/>
                  </a:ext>
                </a:extLst>
              </a:tr>
              <a:tr h="1335584">
                <a:tc rowSpan="3">
                  <a:txBody>
                    <a:bodyPr/>
                    <a:lstStyle/>
                    <a:p>
                      <a:pPr algn="ctr" fontAlgn="t"/>
                      <a:r>
                        <a:rPr lang="id-ID" sz="1800" u="none" strike="noStrike" dirty="0">
                          <a:effectLst/>
                        </a:rPr>
                        <a:t>1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id-ID" sz="1800" u="none" strike="noStrike" dirty="0">
                          <a:effectLst/>
                        </a:rPr>
                        <a:t>Register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Nama Depan, Nama Belakang, Username, Email, No Telp, Password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Nama Depan, Nama Belakang, Username, Email, No Telp, Password valid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Pemberitahuan berhasil membuat akun muncul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33483587"/>
                  </a:ext>
                </a:extLst>
              </a:tr>
              <a:tr h="133558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Konfirmasi password beda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Pemberitahuan konfirmasi password sama muncul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569240526"/>
                  </a:ext>
                </a:extLst>
              </a:tr>
              <a:tr h="133558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Kolom kosong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Peringatan kolom tidak boleh di kosong i muncul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536290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402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3EC88F-A159-45B4-810E-7ABB36198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713181"/>
              </p:ext>
            </p:extLst>
          </p:nvPr>
        </p:nvGraphicFramePr>
        <p:xfrm>
          <a:off x="1000418" y="1543825"/>
          <a:ext cx="10191164" cy="377035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31789785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446087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48093692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9659608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68916607"/>
                    </a:ext>
                  </a:extLst>
                </a:gridCol>
                <a:gridCol w="1047164">
                  <a:extLst>
                    <a:ext uri="{9D8B030D-6E8A-4147-A177-3AD203B41FA5}">
                      <a16:colId xmlns:a16="http://schemas.microsoft.com/office/drawing/2014/main" val="142936455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No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Nama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Data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Validasi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Hasil Uji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>
                          <a:effectLst/>
                        </a:rPr>
                        <a:t>Status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8318253"/>
                  </a:ext>
                </a:extLst>
              </a:tr>
              <a:tr h="154492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800" u="none" strike="noStrike" dirty="0">
                          <a:effectLst/>
                        </a:rPr>
                        <a:t>2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27856" marR="127856" marT="63928" marB="63928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800" u="none" strike="noStrike" dirty="0">
                          <a:effectLst/>
                        </a:rPr>
                        <a:t>Login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27856" marR="127856" marT="63928" marB="63928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800" u="none" strike="noStrike" dirty="0">
                          <a:effectLst/>
                        </a:rPr>
                        <a:t>Username dan Password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27856" marR="127856" marT="63928" marB="63928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Username dan password valid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Berhasil masuk ke dalam halaman home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OK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extLst>
                  <a:ext uri="{0D108BD9-81ED-4DB2-BD59-A6C34878D82A}">
                    <a16:rowId xmlns:a16="http://schemas.microsoft.com/office/drawing/2014/main" val="2483902744"/>
                  </a:ext>
                </a:extLst>
              </a:tr>
              <a:tr h="154492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800" u="none" strike="noStrike" dirty="0">
                          <a:effectLst/>
                        </a:rPr>
                        <a:t>Username dan password tidak valid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Tidak masuk ke dalam halaman home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655" marR="10655" marT="10655" marB="0"/>
                </a:tc>
                <a:extLst>
                  <a:ext uri="{0D108BD9-81ED-4DB2-BD59-A6C34878D82A}">
                    <a16:rowId xmlns:a16="http://schemas.microsoft.com/office/drawing/2014/main" val="402418176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0AE5AF3-20C5-4AFE-8F70-26DADE0CF9F0}"/>
              </a:ext>
            </a:extLst>
          </p:cNvPr>
          <p:cNvSpPr/>
          <p:nvPr/>
        </p:nvSpPr>
        <p:spPr>
          <a:xfrm>
            <a:off x="2892366" y="0"/>
            <a:ext cx="64072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Pengujian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BlackBox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8534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1D079-B7D2-42F5-915A-61012004DAA4}"/>
              </a:ext>
            </a:extLst>
          </p:cNvPr>
          <p:cNvSpPr/>
          <p:nvPr/>
        </p:nvSpPr>
        <p:spPr>
          <a:xfrm>
            <a:off x="2892366" y="0"/>
            <a:ext cx="64072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Pengujian</a:t>
            </a:r>
            <a:r>
              <a:rPr lang="en-US" sz="54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BlackBox</a:t>
            </a:r>
            <a:endParaRPr lang="id-ID" sz="5400" dirty="0">
              <a:effectLst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4F3912-2445-4A40-830C-08D7BC50E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730521"/>
              </p:ext>
            </p:extLst>
          </p:nvPr>
        </p:nvGraphicFramePr>
        <p:xfrm>
          <a:off x="609600" y="1329841"/>
          <a:ext cx="10972800" cy="44958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98308769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5260616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761718707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64426452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564146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0692204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No</a:t>
                      </a:r>
                      <a:endParaRPr lang="id-ID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Nama Uji</a:t>
                      </a:r>
                      <a:endParaRPr lang="id-ID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Data Uji</a:t>
                      </a:r>
                      <a:endParaRPr lang="id-ID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Validasi</a:t>
                      </a:r>
                      <a:endParaRPr lang="id-ID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Hasil Uji</a:t>
                      </a:r>
                      <a:endParaRPr lang="id-ID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Status</a:t>
                      </a:r>
                      <a:endParaRPr lang="id-ID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63019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r" fontAlgn="t"/>
                      <a:r>
                        <a:rPr lang="id-ID" sz="1800" u="none" strike="noStrike">
                          <a:effectLst/>
                        </a:rPr>
                        <a:t>3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Home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</a:rPr>
                        <a:t> 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>
                          <a:effectLst/>
                        </a:rPr>
                        <a:t> 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Muncul semua data resep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873426665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r" fontAlgn="t"/>
                      <a:r>
                        <a:rPr lang="id-ID" sz="1800" u="none" strike="noStrike">
                          <a:effectLst/>
                        </a:rPr>
                        <a:t>4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Dapurku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Nama Bahan Masakan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Memilih bahan masakan yang muncul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Bahan masakan yang dipilih muncul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OK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54763282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>
                          <a:effectLst/>
                        </a:rPr>
                        <a:t>5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Rekomendasi Resep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Muncul rekomendasi data resep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OK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77159102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>
                          <a:effectLst/>
                        </a:rPr>
                        <a:t>6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Detail Resep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800" u="none" strike="noStrike">
                          <a:effectLst/>
                        </a:rPr>
                        <a:t>Muncul data dari detail resep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OK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747349177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algn="r" fontAlgn="b"/>
                      <a:r>
                        <a:rPr lang="id-ID" sz="1800" u="none" strike="noStrike">
                          <a:effectLst/>
                        </a:rPr>
                        <a:t>7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Rekomendasi Produk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>
                          <a:effectLst/>
                        </a:rPr>
                        <a:t> 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>
                          <a:effectLst/>
                        </a:rPr>
                        <a:t>Muncul Rekomendasi data produk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u="none" strike="noStrike" dirty="0">
                          <a:effectLst/>
                        </a:rPr>
                        <a:t>OK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43029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985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8F7F1F-70CA-42BD-9B4C-491C85626BE2}"/>
              </a:ext>
            </a:extLst>
          </p:cNvPr>
          <p:cNvSpPr/>
          <p:nvPr/>
        </p:nvSpPr>
        <p:spPr>
          <a:xfrm>
            <a:off x="3599869" y="0"/>
            <a:ext cx="49922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Pengujian</a:t>
            </a:r>
            <a:r>
              <a:rPr lang="en-US" sz="54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User</a:t>
            </a:r>
            <a:endParaRPr lang="id-ID" sz="5400" dirty="0">
              <a:effectLst/>
            </a:endParaRPr>
          </a:p>
        </p:txBody>
      </p:sp>
      <p:pic>
        <p:nvPicPr>
          <p:cNvPr id="4098" name="Picture 2" descr="Diagram jawaban Formulir. Judul pertanyaan: Apakah dengan adanya aplikasi EasyCook mobile memudahkan anda untuk mengakses sistem ?. Jumlah jawaban: 40 jawaban.">
            <a:extLst>
              <a:ext uri="{FF2B5EF4-FFF2-40B4-BE49-F238E27FC236}">
                <a16:creationId xmlns:a16="http://schemas.microsoft.com/office/drawing/2014/main" id="{B3255B13-4B95-43B3-814E-E0F6B4EA3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0854"/>
            <a:ext cx="10972800" cy="461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770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8F7F1F-70CA-42BD-9B4C-491C85626BE2}"/>
              </a:ext>
            </a:extLst>
          </p:cNvPr>
          <p:cNvSpPr/>
          <p:nvPr/>
        </p:nvSpPr>
        <p:spPr>
          <a:xfrm>
            <a:off x="3599869" y="0"/>
            <a:ext cx="49922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Pengujian</a:t>
            </a:r>
            <a:r>
              <a:rPr lang="en-US" sz="54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User</a:t>
            </a:r>
            <a:endParaRPr lang="id-ID" sz="5400" dirty="0">
              <a:effectLst/>
            </a:endParaRPr>
          </a:p>
        </p:txBody>
      </p:sp>
      <p:pic>
        <p:nvPicPr>
          <p:cNvPr id="5122" name="Picture 2" descr="Diagram jawaban Formulir. Judul pertanyaan: Apakah fitur - fitur di dalam aplikasi EasyCook mobile mudah digunakan ?. Jumlah jawaban: 40 jawaban.">
            <a:extLst>
              <a:ext uri="{FF2B5EF4-FFF2-40B4-BE49-F238E27FC236}">
                <a16:creationId xmlns:a16="http://schemas.microsoft.com/office/drawing/2014/main" id="{CE24F952-D9DD-4075-A5D9-0485A28D3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0854"/>
            <a:ext cx="10972800" cy="461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05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8F7F1F-70CA-42BD-9B4C-491C85626BE2}"/>
              </a:ext>
            </a:extLst>
          </p:cNvPr>
          <p:cNvSpPr/>
          <p:nvPr/>
        </p:nvSpPr>
        <p:spPr>
          <a:xfrm>
            <a:off x="3599869" y="0"/>
            <a:ext cx="49922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Pengujian</a:t>
            </a:r>
            <a:r>
              <a:rPr lang="en-US" sz="54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 User</a:t>
            </a:r>
            <a:endParaRPr lang="id-ID" sz="5400" dirty="0">
              <a:effectLst/>
            </a:endParaRPr>
          </a:p>
        </p:txBody>
      </p:sp>
      <p:pic>
        <p:nvPicPr>
          <p:cNvPr id="6146" name="Picture 2" descr="Diagram jawaban Formulir. Judul pertanyaan: Apakah dengan interkoneksi aplikasi EasyCook dengan marketplace PanenPanen memudahkan anda untuk memenuhi bahan masakan yang kurang pada resep ?. Jumlah jawaban: 40 jawaban.">
            <a:extLst>
              <a:ext uri="{FF2B5EF4-FFF2-40B4-BE49-F238E27FC236}">
                <a16:creationId xmlns:a16="http://schemas.microsoft.com/office/drawing/2014/main" id="{3BEFA693-568E-4F4D-B70F-8DAF88F7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40831"/>
            <a:ext cx="10972800" cy="497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8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852C7F-0D04-4CA8-9369-38E17F43D6F8}"/>
              </a:ext>
            </a:extLst>
          </p:cNvPr>
          <p:cNvSpPr/>
          <p:nvPr/>
        </p:nvSpPr>
        <p:spPr>
          <a:xfrm>
            <a:off x="2486299" y="0"/>
            <a:ext cx="72194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</a:rPr>
              <a:t>Kesimpulan dan Saran</a:t>
            </a:r>
            <a:endParaRPr lang="id-ID" sz="5400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B16C3-801B-4032-B384-8C7A185B7361}"/>
              </a:ext>
            </a:extLst>
          </p:cNvPr>
          <p:cNvSpPr txBox="1"/>
          <p:nvPr/>
        </p:nvSpPr>
        <p:spPr>
          <a:xfrm>
            <a:off x="856716" y="1582340"/>
            <a:ext cx="10478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Kesimpulan: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EasyCook</a:t>
            </a:r>
            <a:r>
              <a:rPr lang="en-US" dirty="0"/>
              <a:t> </a:t>
            </a:r>
            <a:r>
              <a:rPr lang="en-US" i="1" dirty="0"/>
              <a:t>mobile </a:t>
            </a:r>
            <a:r>
              <a:rPr lang="en-US" i="1" dirty="0" err="1"/>
              <a:t>dapat</a:t>
            </a:r>
            <a:r>
              <a:rPr lang="en-US" i="1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Fitur</a:t>
            </a:r>
            <a:r>
              <a:rPr lang="en-US" dirty="0"/>
              <a:t> – </a:t>
            </a:r>
            <a:r>
              <a:rPr lang="en-US" dirty="0" err="1"/>
              <a:t>fitur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pada </a:t>
            </a:r>
            <a:r>
              <a:rPr lang="en-US" dirty="0" err="1"/>
              <a:t>EasyCook</a:t>
            </a:r>
            <a:r>
              <a:rPr lang="en-US" dirty="0"/>
              <a:t> </a:t>
            </a:r>
            <a:r>
              <a:rPr lang="en-US" i="1" dirty="0"/>
              <a:t>mobile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oleh </a:t>
            </a:r>
            <a:r>
              <a:rPr lang="en-US" dirty="0" err="1"/>
              <a:t>pengguna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Interkoneksi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i="1" dirty="0"/>
              <a:t>platform</a:t>
            </a:r>
            <a:r>
              <a:rPr lang="en-US" dirty="0"/>
              <a:t> </a:t>
            </a:r>
            <a:r>
              <a:rPr lang="en-US" dirty="0" err="1"/>
              <a:t>EasyCook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 marketplace </a:t>
            </a:r>
            <a:r>
              <a:rPr lang="en-US" dirty="0" err="1"/>
              <a:t>PanenPanen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berbelanja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masakan</a:t>
            </a:r>
            <a:endParaRPr lang="en-US" dirty="0"/>
          </a:p>
          <a:p>
            <a:endParaRPr lang="en-US" dirty="0"/>
          </a:p>
          <a:p>
            <a:r>
              <a:rPr lang="en-US" dirty="0"/>
              <a:t>Saran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Mengkelompokan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supplier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pencocokan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masakan</a:t>
            </a:r>
            <a:r>
              <a:rPr lang="en-US" dirty="0"/>
              <a:t>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di </a:t>
            </a:r>
            <a:r>
              <a:rPr lang="en-US" dirty="0" err="1"/>
              <a:t>PanenPanen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Memperbaiki</a:t>
            </a:r>
            <a:r>
              <a:rPr lang="en-US" dirty="0"/>
              <a:t> UI agar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optimasi</a:t>
            </a:r>
            <a:r>
              <a:rPr lang="en-US" dirty="0"/>
              <a:t> </a:t>
            </a:r>
            <a:r>
              <a:rPr lang="en-US" dirty="0" err="1"/>
              <a:t>bebebrapa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02810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535</TotalTime>
  <Words>393</Words>
  <Application>Microsoft Office PowerPoint</Application>
  <PresentationFormat>Widescreen</PresentationFormat>
  <Paragraphs>120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Rockwell</vt:lpstr>
      <vt:lpstr>Rockwell Condensed</vt:lpstr>
      <vt:lpstr>Times New Roman</vt:lpstr>
      <vt:lpstr>Wingdings</vt:lpstr>
      <vt:lpstr>Wood Type</vt:lpstr>
      <vt:lpstr>SISTEM INTERKONEKSI PLATFORM EASYCOOK DENGAN MARKETPLACE PANENPANEN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INTERKONEKSI PLATFORM EASYCOOK DENGAN MARKETPLACE PANENPANEN</dc:title>
  <dc:creator>khoirulromadhon1112@gmail.com</dc:creator>
  <cp:lastModifiedBy>khoirulromadhon1112@gmail.com</cp:lastModifiedBy>
  <cp:revision>36</cp:revision>
  <dcterms:created xsi:type="dcterms:W3CDTF">2023-01-17T11:35:23Z</dcterms:created>
  <dcterms:modified xsi:type="dcterms:W3CDTF">2023-07-09T12:57:50Z</dcterms:modified>
</cp:coreProperties>
</file>