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</p:sldIdLst>
  <p:sldSz cx="18288000" cy="10287000"/>
  <p:notesSz cx="6858000" cy="9144000"/>
  <p:embeddedFontLst>
    <p:embeddedFont>
      <p:font typeface="League Gothic" charset="1" panose="00000500000000000000"/>
      <p:regular r:id="rId21"/>
    </p:embeddedFont>
    <p:embeddedFont>
      <p:font typeface="Lora" charset="1" panose="00000500000000000000"/>
      <p:regular r:id="rId22"/>
    </p:embeddedFont>
    <p:embeddedFont>
      <p:font typeface="Lora Italics" charset="1" panose="00000500000000000000"/>
      <p:regular r:id="rId23"/>
    </p:embeddedFont>
    <p:embeddedFont>
      <p:font typeface="Times New Roman Bold" charset="1" panose="02030802070405020303"/>
      <p:regular r:id="rId24"/>
    </p:embeddedFont>
    <p:embeddedFont>
      <p:font typeface="Lora Bold" charset="1" panose="00000800000000000000"/>
      <p:regular r:id="rId25"/>
    </p:embeddedFont>
    <p:embeddedFont>
      <p:font typeface="Lora Bold Italics" charset="1" panose="00000800000000000000"/>
      <p:regular r:id="rId26"/>
    </p:embeddedFont>
    <p:embeddedFont>
      <p:font typeface="League Spartan" charset="1" panose="00000800000000000000"/>
      <p:regular r:id="rId27"/>
    </p:embeddedFont>
    <p:embeddedFont>
      <p:font typeface="Glacial Indifference Bold" charset="1" panose="00000800000000000000"/>
      <p:regular r:id="rId2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slides/slide13.xml" Type="http://schemas.openxmlformats.org/officeDocument/2006/relationships/slide"/><Relationship Id="rId19" Target="slides/slide14.xml" Type="http://schemas.openxmlformats.org/officeDocument/2006/relationships/slide"/><Relationship Id="rId2" Target="presProps.xml" Type="http://schemas.openxmlformats.org/officeDocument/2006/relationships/presProps"/><Relationship Id="rId20" Target="slides/slide15.xml" Type="http://schemas.openxmlformats.org/officeDocument/2006/relationships/slide"/><Relationship Id="rId21" Target="fonts/font21.fntdata" Type="http://schemas.openxmlformats.org/officeDocument/2006/relationships/font"/><Relationship Id="rId22" Target="fonts/font22.fntdata" Type="http://schemas.openxmlformats.org/officeDocument/2006/relationships/font"/><Relationship Id="rId23" Target="fonts/font23.fntdata" Type="http://schemas.openxmlformats.org/officeDocument/2006/relationships/font"/><Relationship Id="rId24" Target="fonts/font24.fntdata" Type="http://schemas.openxmlformats.org/officeDocument/2006/relationships/font"/><Relationship Id="rId25" Target="fonts/font25.fntdata" Type="http://schemas.openxmlformats.org/officeDocument/2006/relationships/font"/><Relationship Id="rId26" Target="fonts/font26.fntdata" Type="http://schemas.openxmlformats.org/officeDocument/2006/relationships/font"/><Relationship Id="rId27" Target="fonts/font27.fntdata" Type="http://schemas.openxmlformats.org/officeDocument/2006/relationships/font"/><Relationship Id="rId28" Target="fonts/font28.fntdata" Type="http://schemas.openxmlformats.org/officeDocument/2006/relationships/font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Relationship Id="rId7" Target="../media/image6.png" Type="http://schemas.openxmlformats.org/officeDocument/2006/relationships/image"/><Relationship Id="rId8" Target="../media/image7.svg" Type="http://schemas.openxmlformats.org/officeDocument/2006/relationships/image"/><Relationship Id="rId9" Target="../media/image8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1.jpeg" Type="http://schemas.openxmlformats.org/officeDocument/2006/relationships/image"/><Relationship Id="rId11" Target="../media/image8.png" Type="http://schemas.openxmlformats.org/officeDocument/2006/relationships/image"/><Relationship Id="rId2" Target="../media/image9.png" Type="http://schemas.openxmlformats.org/officeDocument/2006/relationships/image"/><Relationship Id="rId3" Target="../media/image10.svg" Type="http://schemas.openxmlformats.org/officeDocument/2006/relationships/image"/><Relationship Id="rId4" Target="../media/image1.png" Type="http://schemas.openxmlformats.org/officeDocument/2006/relationships/image"/><Relationship Id="rId5" Target="../media/image2.svg" Type="http://schemas.openxmlformats.org/officeDocument/2006/relationships/image"/><Relationship Id="rId6" Target="../media/image3.png" Type="http://schemas.openxmlformats.org/officeDocument/2006/relationships/image"/><Relationship Id="rId7" Target="../media/image4.svg" Type="http://schemas.openxmlformats.org/officeDocument/2006/relationships/image"/><Relationship Id="rId8" Target="../media/image6.png" Type="http://schemas.openxmlformats.org/officeDocument/2006/relationships/image"/><Relationship Id="rId9" Target="../media/image7.sv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png" Type="http://schemas.openxmlformats.org/officeDocument/2006/relationships/image"/><Relationship Id="rId11" Target="../media/image10.svg" Type="http://schemas.openxmlformats.org/officeDocument/2006/relationships/image"/><Relationship Id="rId12" Target="../media/image6.png" Type="http://schemas.openxmlformats.org/officeDocument/2006/relationships/image"/><Relationship Id="rId13" Target="../media/image7.svg" Type="http://schemas.openxmlformats.org/officeDocument/2006/relationships/image"/><Relationship Id="rId14" Target="../media/image8.png" Type="http://schemas.openxmlformats.org/officeDocument/2006/relationships/image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12.png" Type="http://schemas.openxmlformats.org/officeDocument/2006/relationships/image"/><Relationship Id="rId7" Target="../media/image13.svg" Type="http://schemas.openxmlformats.org/officeDocument/2006/relationships/image"/><Relationship Id="rId8" Target="../media/image14.png" Type="http://schemas.openxmlformats.org/officeDocument/2006/relationships/image"/><Relationship Id="rId9" Target="../media/image15.sv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8.png" Type="http://schemas.openxmlformats.org/officeDocument/2006/relationships/image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6.png" Type="http://schemas.openxmlformats.org/officeDocument/2006/relationships/image"/><Relationship Id="rId7" Target="../media/image7.svg" Type="http://schemas.openxmlformats.org/officeDocument/2006/relationships/image"/><Relationship Id="rId8" Target="../media/image9.png" Type="http://schemas.openxmlformats.org/officeDocument/2006/relationships/image"/><Relationship Id="rId9" Target="../media/image10.sv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png" Type="http://schemas.openxmlformats.org/officeDocument/2006/relationships/image"/><Relationship Id="rId11" Target="../media/image10.svg" Type="http://schemas.openxmlformats.org/officeDocument/2006/relationships/image"/><Relationship Id="rId12" Target="../media/image6.png" Type="http://schemas.openxmlformats.org/officeDocument/2006/relationships/image"/><Relationship Id="rId13" Target="../media/image7.svg" Type="http://schemas.openxmlformats.org/officeDocument/2006/relationships/image"/><Relationship Id="rId14" Target="../media/image8.png" Type="http://schemas.openxmlformats.org/officeDocument/2006/relationships/image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12.png" Type="http://schemas.openxmlformats.org/officeDocument/2006/relationships/image"/><Relationship Id="rId7" Target="../media/image13.svg" Type="http://schemas.openxmlformats.org/officeDocument/2006/relationships/image"/><Relationship Id="rId8" Target="../media/image14.png" Type="http://schemas.openxmlformats.org/officeDocument/2006/relationships/image"/><Relationship Id="rId9" Target="../media/image15.sv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8.png" Type="http://schemas.openxmlformats.org/officeDocument/2006/relationships/image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6.png" Type="http://schemas.openxmlformats.org/officeDocument/2006/relationships/image"/><Relationship Id="rId7" Target="../media/image7.svg" Type="http://schemas.openxmlformats.org/officeDocument/2006/relationships/image"/><Relationship Id="rId8" Target="../media/image9.png" Type="http://schemas.openxmlformats.org/officeDocument/2006/relationships/image"/><Relationship Id="rId9" Target="../media/image10.sv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8.png" Type="http://schemas.openxmlformats.org/officeDocument/2006/relationships/image"/><Relationship Id="rId11" Target="../media/image8.png" Type="http://schemas.openxmlformats.org/officeDocument/2006/relationships/image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16.png" Type="http://schemas.openxmlformats.org/officeDocument/2006/relationships/image"/><Relationship Id="rId7" Target="../media/image17.svg" Type="http://schemas.openxmlformats.org/officeDocument/2006/relationships/image"/><Relationship Id="rId8" Target="../media/image6.png" Type="http://schemas.openxmlformats.org/officeDocument/2006/relationships/image"/><Relationship Id="rId9" Target="../media/image7.sv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9.png" Type="http://schemas.openxmlformats.org/officeDocument/2006/relationships/image"/><Relationship Id="rId11" Target="../media/image8.png" Type="http://schemas.openxmlformats.org/officeDocument/2006/relationships/image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16.png" Type="http://schemas.openxmlformats.org/officeDocument/2006/relationships/image"/><Relationship Id="rId7" Target="../media/image17.svg" Type="http://schemas.openxmlformats.org/officeDocument/2006/relationships/image"/><Relationship Id="rId8" Target="../media/image6.png" Type="http://schemas.openxmlformats.org/officeDocument/2006/relationships/image"/><Relationship Id="rId9" Target="../media/image7.sv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8.pn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0.png" Type="http://schemas.openxmlformats.org/officeDocument/2006/relationships/image"/><Relationship Id="rId11" Target="../media/image21.png" Type="http://schemas.openxmlformats.org/officeDocument/2006/relationships/image"/><Relationship Id="rId12" Target="../media/image8.png" Type="http://schemas.openxmlformats.org/officeDocument/2006/relationships/image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16.png" Type="http://schemas.openxmlformats.org/officeDocument/2006/relationships/image"/><Relationship Id="rId7" Target="../media/image17.svg" Type="http://schemas.openxmlformats.org/officeDocument/2006/relationships/image"/><Relationship Id="rId8" Target="../media/image6.png" Type="http://schemas.openxmlformats.org/officeDocument/2006/relationships/image"/><Relationship Id="rId9" Target="../media/image7.sv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2.png" Type="http://schemas.openxmlformats.org/officeDocument/2006/relationships/image"/><Relationship Id="rId11" Target="../media/image8.png" Type="http://schemas.openxmlformats.org/officeDocument/2006/relationships/image"/><Relationship Id="rId2" Target="../media/image6.png" Type="http://schemas.openxmlformats.org/officeDocument/2006/relationships/image"/><Relationship Id="rId3" Target="../media/image7.svg" Type="http://schemas.openxmlformats.org/officeDocument/2006/relationships/image"/><Relationship Id="rId4" Target="../media/image1.png" Type="http://schemas.openxmlformats.org/officeDocument/2006/relationships/image"/><Relationship Id="rId5" Target="../media/image2.svg" Type="http://schemas.openxmlformats.org/officeDocument/2006/relationships/image"/><Relationship Id="rId6" Target="../media/image3.png" Type="http://schemas.openxmlformats.org/officeDocument/2006/relationships/image"/><Relationship Id="rId7" Target="../media/image4.svg" Type="http://schemas.openxmlformats.org/officeDocument/2006/relationships/image"/><Relationship Id="rId8" Target="../media/image9.png" Type="http://schemas.openxmlformats.org/officeDocument/2006/relationships/image"/><Relationship Id="rId9" Target="../media/image10.sv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3.png" Type="http://schemas.openxmlformats.org/officeDocument/2006/relationships/image"/><Relationship Id="rId11" Target="../media/image24.png" Type="http://schemas.openxmlformats.org/officeDocument/2006/relationships/image"/><Relationship Id="rId12" Target="../media/image8.png" Type="http://schemas.openxmlformats.org/officeDocument/2006/relationships/image"/><Relationship Id="rId2" Target="../media/image6.png" Type="http://schemas.openxmlformats.org/officeDocument/2006/relationships/image"/><Relationship Id="rId3" Target="../media/image7.svg" Type="http://schemas.openxmlformats.org/officeDocument/2006/relationships/image"/><Relationship Id="rId4" Target="../media/image1.png" Type="http://schemas.openxmlformats.org/officeDocument/2006/relationships/image"/><Relationship Id="rId5" Target="../media/image2.svg" Type="http://schemas.openxmlformats.org/officeDocument/2006/relationships/image"/><Relationship Id="rId6" Target="../media/image3.png" Type="http://schemas.openxmlformats.org/officeDocument/2006/relationships/image"/><Relationship Id="rId7" Target="../media/image4.svg" Type="http://schemas.openxmlformats.org/officeDocument/2006/relationships/image"/><Relationship Id="rId8" Target="../media/image9.png" Type="http://schemas.openxmlformats.org/officeDocument/2006/relationships/image"/><Relationship Id="rId9" Target="../media/image10.sv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5.png" Type="http://schemas.openxmlformats.org/officeDocument/2006/relationships/image"/><Relationship Id="rId11" Target="../media/image8.png" Type="http://schemas.openxmlformats.org/officeDocument/2006/relationships/image"/><Relationship Id="rId2" Target="../media/image6.png" Type="http://schemas.openxmlformats.org/officeDocument/2006/relationships/image"/><Relationship Id="rId3" Target="../media/image7.svg" Type="http://schemas.openxmlformats.org/officeDocument/2006/relationships/image"/><Relationship Id="rId4" Target="../media/image1.png" Type="http://schemas.openxmlformats.org/officeDocument/2006/relationships/image"/><Relationship Id="rId5" Target="../media/image2.svg" Type="http://schemas.openxmlformats.org/officeDocument/2006/relationships/image"/><Relationship Id="rId6" Target="../media/image3.png" Type="http://schemas.openxmlformats.org/officeDocument/2006/relationships/image"/><Relationship Id="rId7" Target="../media/image4.svg" Type="http://schemas.openxmlformats.org/officeDocument/2006/relationships/image"/><Relationship Id="rId8" Target="../media/image9.png" Type="http://schemas.openxmlformats.org/officeDocument/2006/relationships/image"/><Relationship Id="rId9" Target="../media/image10.svg" Type="http://schemas.openxmlformats.org/officeDocument/2006/relationships/image"/></Relationships>
</file>

<file path=ppt/slides/_rels/slide1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8.png" Type="http://schemas.openxmlformats.org/officeDocument/2006/relationships/image"/><Relationship Id="rId2" Target="../media/image6.png" Type="http://schemas.openxmlformats.org/officeDocument/2006/relationships/image"/><Relationship Id="rId3" Target="../media/image7.svg" Type="http://schemas.openxmlformats.org/officeDocument/2006/relationships/image"/><Relationship Id="rId4" Target="../media/image1.png" Type="http://schemas.openxmlformats.org/officeDocument/2006/relationships/image"/><Relationship Id="rId5" Target="../media/image2.svg" Type="http://schemas.openxmlformats.org/officeDocument/2006/relationships/image"/><Relationship Id="rId6" Target="../media/image3.png" Type="http://schemas.openxmlformats.org/officeDocument/2006/relationships/image"/><Relationship Id="rId7" Target="../media/image4.svg" Type="http://schemas.openxmlformats.org/officeDocument/2006/relationships/image"/><Relationship Id="rId8" Target="../media/image9.png" Type="http://schemas.openxmlformats.org/officeDocument/2006/relationships/image"/><Relationship Id="rId9" Target="../media/image10.svg" Type="http://schemas.openxmlformats.org/officeDocument/2006/relationships/image"/></Relationships>
</file>

<file path=ppt/slides/_rels/slide1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8.png" Type="http://schemas.openxmlformats.org/officeDocument/2006/relationships/image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9.png" Type="http://schemas.openxmlformats.org/officeDocument/2006/relationships/image"/><Relationship Id="rId7" Target="../media/image10.svg" Type="http://schemas.openxmlformats.org/officeDocument/2006/relationships/image"/><Relationship Id="rId8" Target="../media/image6.png" Type="http://schemas.openxmlformats.org/officeDocument/2006/relationships/image"/><Relationship Id="rId9" Target="../media/image7.sv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EF6E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2756500" y="9023475"/>
            <a:ext cx="11219657" cy="1798387"/>
            <a:chOff x="0" y="0"/>
            <a:chExt cx="14959543" cy="2397850"/>
          </a:xfrm>
        </p:grpSpPr>
        <p:sp>
          <p:nvSpPr>
            <p:cNvPr name="Freeform 3" id="3"/>
            <p:cNvSpPr/>
            <p:nvPr/>
          </p:nvSpPr>
          <p:spPr>
            <a:xfrm flipH="true" flipV="true" rot="0">
              <a:off x="2278606" y="0"/>
              <a:ext cx="12680937" cy="2397850"/>
            </a:xfrm>
            <a:custGeom>
              <a:avLst/>
              <a:gdLst/>
              <a:ahLst/>
              <a:cxnLst/>
              <a:rect r="r" b="b" t="t" l="l"/>
              <a:pathLst>
                <a:path h="2397850" w="12680937">
                  <a:moveTo>
                    <a:pt x="12680937" y="2397850"/>
                  </a:moveTo>
                  <a:lnTo>
                    <a:pt x="0" y="2397850"/>
                  </a:lnTo>
                  <a:lnTo>
                    <a:pt x="0" y="0"/>
                  </a:lnTo>
                  <a:lnTo>
                    <a:pt x="12680937" y="0"/>
                  </a:lnTo>
                  <a:lnTo>
                    <a:pt x="12680937" y="239785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" id="4"/>
            <p:cNvSpPr/>
            <p:nvPr/>
          </p:nvSpPr>
          <p:spPr>
            <a:xfrm flipH="true" flipV="true" rot="0">
              <a:off x="1084844" y="0"/>
              <a:ext cx="12680937" cy="2397850"/>
            </a:xfrm>
            <a:custGeom>
              <a:avLst/>
              <a:gdLst/>
              <a:ahLst/>
              <a:cxnLst/>
              <a:rect r="r" b="b" t="t" l="l"/>
              <a:pathLst>
                <a:path h="2397850" w="12680937">
                  <a:moveTo>
                    <a:pt x="12680937" y="2397850"/>
                  </a:moveTo>
                  <a:lnTo>
                    <a:pt x="0" y="2397850"/>
                  </a:lnTo>
                  <a:lnTo>
                    <a:pt x="0" y="0"/>
                  </a:lnTo>
                  <a:lnTo>
                    <a:pt x="12680937" y="0"/>
                  </a:lnTo>
                  <a:lnTo>
                    <a:pt x="12680937" y="239785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5" id="5"/>
            <p:cNvSpPr/>
            <p:nvPr/>
          </p:nvSpPr>
          <p:spPr>
            <a:xfrm flipH="true" flipV="true" rot="0">
              <a:off x="0" y="0"/>
              <a:ext cx="12680937" cy="2397850"/>
            </a:xfrm>
            <a:custGeom>
              <a:avLst/>
              <a:gdLst/>
              <a:ahLst/>
              <a:cxnLst/>
              <a:rect r="r" b="b" t="t" l="l"/>
              <a:pathLst>
                <a:path h="2397850" w="12680937">
                  <a:moveTo>
                    <a:pt x="12680937" y="2397850"/>
                  </a:moveTo>
                  <a:lnTo>
                    <a:pt x="0" y="2397850"/>
                  </a:lnTo>
                  <a:lnTo>
                    <a:pt x="0" y="0"/>
                  </a:lnTo>
                  <a:lnTo>
                    <a:pt x="12680937" y="0"/>
                  </a:lnTo>
                  <a:lnTo>
                    <a:pt x="12680937" y="239785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</p:grpSp>
      <p:sp>
        <p:nvSpPr>
          <p:cNvPr name="Freeform 6" id="6"/>
          <p:cNvSpPr/>
          <p:nvPr/>
        </p:nvSpPr>
        <p:spPr>
          <a:xfrm flipH="false" flipV="false" rot="0">
            <a:off x="0" y="0"/>
            <a:ext cx="18288000" cy="10821862"/>
          </a:xfrm>
          <a:custGeom>
            <a:avLst/>
            <a:gdLst/>
            <a:ahLst/>
            <a:cxnLst/>
            <a:rect r="r" b="b" t="t" l="l"/>
            <a:pathLst>
              <a:path h="10821862" w="18288000">
                <a:moveTo>
                  <a:pt x="0" y="0"/>
                </a:moveTo>
                <a:lnTo>
                  <a:pt x="18288000" y="0"/>
                </a:lnTo>
                <a:lnTo>
                  <a:pt x="18288000" y="10821862"/>
                </a:lnTo>
                <a:lnTo>
                  <a:pt x="0" y="1082186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alphaModFix amt="18000"/>
            </a:blip>
            <a:stretch>
              <a:fillRect l="-242" t="-5799" r="0" b="-21251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587325" y="1566839"/>
            <a:ext cx="3939304" cy="3576661"/>
          </a:xfrm>
          <a:custGeom>
            <a:avLst/>
            <a:gdLst/>
            <a:ahLst/>
            <a:cxnLst/>
            <a:rect r="r" b="b" t="t" l="l"/>
            <a:pathLst>
              <a:path h="3576661" w="3939304">
                <a:moveTo>
                  <a:pt x="0" y="0"/>
                </a:moveTo>
                <a:lnTo>
                  <a:pt x="3939305" y="0"/>
                </a:lnTo>
                <a:lnTo>
                  <a:pt x="3939305" y="3576661"/>
                </a:lnTo>
                <a:lnTo>
                  <a:pt x="0" y="3576661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470056" y="254683"/>
            <a:ext cx="1463682" cy="1097761"/>
          </a:xfrm>
          <a:custGeom>
            <a:avLst/>
            <a:gdLst/>
            <a:ahLst/>
            <a:cxnLst/>
            <a:rect r="r" b="b" t="t" l="l"/>
            <a:pathLst>
              <a:path h="1097761" w="1463682">
                <a:moveTo>
                  <a:pt x="0" y="0"/>
                </a:moveTo>
                <a:lnTo>
                  <a:pt x="1463682" y="0"/>
                </a:lnTo>
                <a:lnTo>
                  <a:pt x="1463682" y="1097761"/>
                </a:lnTo>
                <a:lnTo>
                  <a:pt x="0" y="1097761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3503899" y="2417242"/>
            <a:ext cx="12581343" cy="272625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0816"/>
              </a:lnSpc>
            </a:pPr>
            <a:r>
              <a:rPr lang="en-US" sz="19825">
                <a:solidFill>
                  <a:srgbClr val="0D4F4E"/>
                </a:solidFill>
                <a:latin typeface="League Gothic"/>
                <a:ea typeface="League Gothic"/>
                <a:cs typeface="League Gothic"/>
                <a:sym typeface="League Gothic"/>
              </a:rPr>
              <a:t>SIDANG SKRIPSI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3351834" y="5038725"/>
            <a:ext cx="12885473" cy="24479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525"/>
              </a:lnSpc>
            </a:pPr>
            <a:r>
              <a:rPr lang="en-US" sz="4500">
                <a:solidFill>
                  <a:srgbClr val="0D4F4E"/>
                </a:solidFill>
                <a:latin typeface="Lora"/>
                <a:ea typeface="Lora"/>
                <a:cs typeface="Lora"/>
                <a:sym typeface="Lora"/>
              </a:rPr>
              <a:t>OTOMATISASI PEMBELAJARAN FRONT-END WEB DENGAN REACT.JS. - TOPIK INTERACTIVE UI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1800696" y="504825"/>
            <a:ext cx="5451868" cy="5308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200"/>
              </a:lnSpc>
            </a:pPr>
            <a:r>
              <a:rPr lang="en-US" sz="3000" spc="225">
                <a:solidFill>
                  <a:srgbClr val="0D4F4E"/>
                </a:solidFill>
                <a:latin typeface="Lora Italics"/>
                <a:ea typeface="Lora Italics"/>
                <a:cs typeface="Lora Italics"/>
                <a:sym typeface="Lora Italics"/>
              </a:rPr>
              <a:t>Politeknik Negeri Malang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2379121" y="504825"/>
            <a:ext cx="4880179" cy="52382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4200"/>
              </a:lnSpc>
            </a:pPr>
            <a:r>
              <a:rPr lang="en-US" sz="3000" spc="225">
                <a:solidFill>
                  <a:srgbClr val="0D4F4E"/>
                </a:solidFill>
                <a:latin typeface="Lora"/>
                <a:ea typeface="Lora"/>
                <a:cs typeface="Lora"/>
                <a:sym typeface="Lora"/>
              </a:rPr>
              <a:t>Teknik Informatika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7728298" y="9201999"/>
            <a:ext cx="10559702" cy="7206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365"/>
              </a:lnSpc>
            </a:pPr>
            <a:r>
              <a:rPr lang="en-US" sz="3700">
                <a:solidFill>
                  <a:srgbClr val="0D4F4E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KOMANG GEDE NARARIYA SUPUTRA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EF6E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3592689" y="7578725"/>
            <a:ext cx="4695311" cy="4114800"/>
          </a:xfrm>
          <a:custGeom>
            <a:avLst/>
            <a:gdLst/>
            <a:ahLst/>
            <a:cxnLst/>
            <a:rect r="r" b="b" t="t" l="l"/>
            <a:pathLst>
              <a:path h="4114800" w="4695311">
                <a:moveTo>
                  <a:pt x="0" y="0"/>
                </a:moveTo>
                <a:lnTo>
                  <a:pt x="4695311" y="0"/>
                </a:lnTo>
                <a:lnTo>
                  <a:pt x="4695311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10331905" y="8988216"/>
            <a:ext cx="11219657" cy="1798387"/>
            <a:chOff x="0" y="0"/>
            <a:chExt cx="14959543" cy="2397850"/>
          </a:xfrm>
        </p:grpSpPr>
        <p:sp>
          <p:nvSpPr>
            <p:cNvPr name="Freeform 4" id="4"/>
            <p:cNvSpPr/>
            <p:nvPr/>
          </p:nvSpPr>
          <p:spPr>
            <a:xfrm flipH="false" flipV="true" rot="0">
              <a:off x="0" y="0"/>
              <a:ext cx="12680937" cy="2397850"/>
            </a:xfrm>
            <a:custGeom>
              <a:avLst/>
              <a:gdLst/>
              <a:ahLst/>
              <a:cxnLst/>
              <a:rect r="r" b="b" t="t" l="l"/>
              <a:pathLst>
                <a:path h="2397850" w="12680937">
                  <a:moveTo>
                    <a:pt x="0" y="2397850"/>
                  </a:moveTo>
                  <a:lnTo>
                    <a:pt x="12680937" y="2397850"/>
                  </a:lnTo>
                  <a:lnTo>
                    <a:pt x="12680937" y="0"/>
                  </a:lnTo>
                  <a:lnTo>
                    <a:pt x="0" y="0"/>
                  </a:lnTo>
                  <a:lnTo>
                    <a:pt x="0" y="239785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5" id="5"/>
            <p:cNvSpPr/>
            <p:nvPr/>
          </p:nvSpPr>
          <p:spPr>
            <a:xfrm flipH="false" flipV="true" rot="0">
              <a:off x="1084844" y="0"/>
              <a:ext cx="12680937" cy="2397850"/>
            </a:xfrm>
            <a:custGeom>
              <a:avLst/>
              <a:gdLst/>
              <a:ahLst/>
              <a:cxnLst/>
              <a:rect r="r" b="b" t="t" l="l"/>
              <a:pathLst>
                <a:path h="2397850" w="12680937">
                  <a:moveTo>
                    <a:pt x="0" y="2397850"/>
                  </a:moveTo>
                  <a:lnTo>
                    <a:pt x="12680937" y="2397850"/>
                  </a:lnTo>
                  <a:lnTo>
                    <a:pt x="12680937" y="0"/>
                  </a:lnTo>
                  <a:lnTo>
                    <a:pt x="0" y="0"/>
                  </a:lnTo>
                  <a:lnTo>
                    <a:pt x="0" y="239785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6" id="6"/>
            <p:cNvSpPr/>
            <p:nvPr/>
          </p:nvSpPr>
          <p:spPr>
            <a:xfrm flipH="false" flipV="true" rot="0">
              <a:off x="2278606" y="0"/>
              <a:ext cx="12680937" cy="2397850"/>
            </a:xfrm>
            <a:custGeom>
              <a:avLst/>
              <a:gdLst/>
              <a:ahLst/>
              <a:cxnLst/>
              <a:rect r="r" b="b" t="t" l="l"/>
              <a:pathLst>
                <a:path h="2397850" w="12680937">
                  <a:moveTo>
                    <a:pt x="0" y="2397850"/>
                  </a:moveTo>
                  <a:lnTo>
                    <a:pt x="12680937" y="2397850"/>
                  </a:lnTo>
                  <a:lnTo>
                    <a:pt x="12680937" y="0"/>
                  </a:lnTo>
                  <a:lnTo>
                    <a:pt x="0" y="0"/>
                  </a:lnTo>
                  <a:lnTo>
                    <a:pt x="0" y="239785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0" t="0" r="0" b="0"/>
              </a:stretch>
            </a:blipFill>
          </p:spPr>
        </p:sp>
      </p:grpSp>
      <p:sp>
        <p:nvSpPr>
          <p:cNvPr name="Freeform 7" id="7"/>
          <p:cNvSpPr/>
          <p:nvPr/>
        </p:nvSpPr>
        <p:spPr>
          <a:xfrm flipH="false" flipV="false" rot="0">
            <a:off x="243101" y="1849531"/>
            <a:ext cx="3939304" cy="3576661"/>
          </a:xfrm>
          <a:custGeom>
            <a:avLst/>
            <a:gdLst/>
            <a:ahLst/>
            <a:cxnLst/>
            <a:rect r="r" b="b" t="t" l="l"/>
            <a:pathLst>
              <a:path h="3576661" w="3939304">
                <a:moveTo>
                  <a:pt x="0" y="0"/>
                </a:moveTo>
                <a:lnTo>
                  <a:pt x="3939304" y="0"/>
                </a:lnTo>
                <a:lnTo>
                  <a:pt x="3939304" y="3576661"/>
                </a:lnTo>
                <a:lnTo>
                  <a:pt x="0" y="3576661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8" id="8"/>
          <p:cNvGrpSpPr/>
          <p:nvPr/>
        </p:nvGrpSpPr>
        <p:grpSpPr>
          <a:xfrm rot="0">
            <a:off x="1660606" y="3213364"/>
            <a:ext cx="5246370" cy="5246370"/>
            <a:chOff x="0" y="0"/>
            <a:chExt cx="812800" cy="812800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9EB5A3"/>
            </a:solidFill>
            <a:ln w="12700">
              <a:solidFill>
                <a:srgbClr val="000000"/>
              </a:solidFill>
            </a:ln>
          </p:spPr>
        </p:sp>
      </p:grpSp>
      <p:grpSp>
        <p:nvGrpSpPr>
          <p:cNvPr name="Group 10" id="10"/>
          <p:cNvGrpSpPr/>
          <p:nvPr/>
        </p:nvGrpSpPr>
        <p:grpSpPr>
          <a:xfrm rot="0">
            <a:off x="1479631" y="3032389"/>
            <a:ext cx="5246370" cy="5246370"/>
            <a:chOff x="0" y="0"/>
            <a:chExt cx="812800" cy="812800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10"/>
              <a:stretch>
                <a:fillRect l="-25000" t="0" r="-25000" b="0"/>
              </a:stretch>
            </a:blipFill>
          </p:spPr>
        </p:sp>
      </p:grpSp>
      <p:sp>
        <p:nvSpPr>
          <p:cNvPr name="TextBox 12" id="12"/>
          <p:cNvSpPr txBox="true"/>
          <p:nvPr/>
        </p:nvSpPr>
        <p:spPr>
          <a:xfrm rot="0">
            <a:off x="5439269" y="1746115"/>
            <a:ext cx="7409461" cy="13716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499"/>
              </a:lnSpc>
            </a:pPr>
            <a:r>
              <a:rPr lang="en-US" sz="9999">
                <a:solidFill>
                  <a:srgbClr val="0D4F4E"/>
                </a:solidFill>
                <a:latin typeface="League Gothic"/>
                <a:ea typeface="League Gothic"/>
                <a:cs typeface="League Gothic"/>
                <a:sym typeface="League Gothic"/>
              </a:rPr>
              <a:t>LATAR BELAKANG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7417130" y="3571186"/>
            <a:ext cx="9487416" cy="27305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624"/>
              </a:lnSpc>
            </a:pPr>
            <a:r>
              <a:rPr lang="en-US" sz="2499">
                <a:solidFill>
                  <a:srgbClr val="0D4F4E"/>
                </a:solidFill>
                <a:latin typeface="Lora"/>
                <a:ea typeface="Lora"/>
                <a:cs typeface="Lora"/>
                <a:sym typeface="Lora"/>
              </a:rPr>
              <a:t>Penelitian ini mengkaji implementasi otomatisasi pembelajaran pada front-end web menggunakan React.js.</a:t>
            </a:r>
          </a:p>
          <a:p>
            <a:pPr algn="just">
              <a:lnSpc>
                <a:spcPts val="3624"/>
              </a:lnSpc>
            </a:pPr>
          </a:p>
          <a:p>
            <a:pPr algn="just">
              <a:lnSpc>
                <a:spcPts val="3624"/>
              </a:lnSpc>
            </a:pPr>
            <a:r>
              <a:rPr lang="en-US" sz="2499">
                <a:solidFill>
                  <a:srgbClr val="0D4F4E"/>
                </a:solidFill>
                <a:latin typeface="Lora"/>
                <a:ea typeface="Lora"/>
                <a:cs typeface="Lora"/>
                <a:sym typeface="Lora"/>
              </a:rPr>
              <a:t>Metode Test-Driven Development (TDD) dan penggunaan alat pengujian Jest diterapkan untuk mengoptimalkan proses pembelajaran dan evaluasi mahasiswa. 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12379121" y="504825"/>
            <a:ext cx="4880179" cy="5238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4200"/>
              </a:lnSpc>
            </a:pPr>
            <a:r>
              <a:rPr lang="en-US" sz="3000" spc="225">
                <a:solidFill>
                  <a:srgbClr val="0D4F4E"/>
                </a:solidFill>
                <a:latin typeface="Lora"/>
                <a:ea typeface="Lora"/>
                <a:cs typeface="Lora"/>
                <a:sym typeface="Lora"/>
              </a:rPr>
              <a:t>Sistem informasi</a:t>
            </a:r>
          </a:p>
        </p:txBody>
      </p:sp>
      <p:sp>
        <p:nvSpPr>
          <p:cNvPr name="Freeform 15" id="15"/>
          <p:cNvSpPr/>
          <p:nvPr/>
        </p:nvSpPr>
        <p:spPr>
          <a:xfrm flipH="false" flipV="false" rot="0">
            <a:off x="470056" y="254683"/>
            <a:ext cx="1463682" cy="1097761"/>
          </a:xfrm>
          <a:custGeom>
            <a:avLst/>
            <a:gdLst/>
            <a:ahLst/>
            <a:cxnLst/>
            <a:rect r="r" b="b" t="t" l="l"/>
            <a:pathLst>
              <a:path h="1097761" w="1463682">
                <a:moveTo>
                  <a:pt x="0" y="0"/>
                </a:moveTo>
                <a:lnTo>
                  <a:pt x="1463682" y="0"/>
                </a:lnTo>
                <a:lnTo>
                  <a:pt x="1463682" y="1097761"/>
                </a:lnTo>
                <a:lnTo>
                  <a:pt x="0" y="1097761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0" t="0" r="0" b="0"/>
            </a:stretch>
          </a:blipFill>
        </p:spPr>
      </p:sp>
      <p:sp>
        <p:nvSpPr>
          <p:cNvPr name="TextBox 16" id="16"/>
          <p:cNvSpPr txBox="true"/>
          <p:nvPr/>
        </p:nvSpPr>
        <p:spPr>
          <a:xfrm rot="0">
            <a:off x="1800696" y="504825"/>
            <a:ext cx="5451868" cy="5308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200"/>
              </a:lnSpc>
            </a:pPr>
            <a:r>
              <a:rPr lang="en-US" sz="3000" spc="225">
                <a:solidFill>
                  <a:srgbClr val="0D4F4E"/>
                </a:solidFill>
                <a:latin typeface="Lora Italics"/>
                <a:ea typeface="Lora Italics"/>
                <a:cs typeface="Lora Italics"/>
                <a:sym typeface="Lora Italics"/>
              </a:rPr>
              <a:t>Politeknik Negeri Malang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EF6E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0331905" y="8988216"/>
            <a:ext cx="11219657" cy="1798387"/>
            <a:chOff x="0" y="0"/>
            <a:chExt cx="14959543" cy="2397850"/>
          </a:xfrm>
        </p:grpSpPr>
        <p:sp>
          <p:nvSpPr>
            <p:cNvPr name="Freeform 3" id="3"/>
            <p:cNvSpPr/>
            <p:nvPr/>
          </p:nvSpPr>
          <p:spPr>
            <a:xfrm flipH="false" flipV="true" rot="0">
              <a:off x="0" y="0"/>
              <a:ext cx="12680937" cy="2397850"/>
            </a:xfrm>
            <a:custGeom>
              <a:avLst/>
              <a:gdLst/>
              <a:ahLst/>
              <a:cxnLst/>
              <a:rect r="r" b="b" t="t" l="l"/>
              <a:pathLst>
                <a:path h="2397850" w="12680937">
                  <a:moveTo>
                    <a:pt x="0" y="2397850"/>
                  </a:moveTo>
                  <a:lnTo>
                    <a:pt x="12680937" y="2397850"/>
                  </a:lnTo>
                  <a:lnTo>
                    <a:pt x="12680937" y="0"/>
                  </a:lnTo>
                  <a:lnTo>
                    <a:pt x="0" y="0"/>
                  </a:lnTo>
                  <a:lnTo>
                    <a:pt x="0" y="239785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" id="4"/>
            <p:cNvSpPr/>
            <p:nvPr/>
          </p:nvSpPr>
          <p:spPr>
            <a:xfrm flipH="false" flipV="true" rot="0">
              <a:off x="1084844" y="0"/>
              <a:ext cx="12680937" cy="2397850"/>
            </a:xfrm>
            <a:custGeom>
              <a:avLst/>
              <a:gdLst/>
              <a:ahLst/>
              <a:cxnLst/>
              <a:rect r="r" b="b" t="t" l="l"/>
              <a:pathLst>
                <a:path h="2397850" w="12680937">
                  <a:moveTo>
                    <a:pt x="0" y="2397850"/>
                  </a:moveTo>
                  <a:lnTo>
                    <a:pt x="12680937" y="2397850"/>
                  </a:lnTo>
                  <a:lnTo>
                    <a:pt x="12680937" y="0"/>
                  </a:lnTo>
                  <a:lnTo>
                    <a:pt x="0" y="0"/>
                  </a:lnTo>
                  <a:lnTo>
                    <a:pt x="0" y="239785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5" id="5"/>
            <p:cNvSpPr/>
            <p:nvPr/>
          </p:nvSpPr>
          <p:spPr>
            <a:xfrm flipH="false" flipV="true" rot="0">
              <a:off x="2278606" y="0"/>
              <a:ext cx="12680937" cy="2397850"/>
            </a:xfrm>
            <a:custGeom>
              <a:avLst/>
              <a:gdLst/>
              <a:ahLst/>
              <a:cxnLst/>
              <a:rect r="r" b="b" t="t" l="l"/>
              <a:pathLst>
                <a:path h="2397850" w="12680937">
                  <a:moveTo>
                    <a:pt x="0" y="2397850"/>
                  </a:moveTo>
                  <a:lnTo>
                    <a:pt x="12680937" y="2397850"/>
                  </a:lnTo>
                  <a:lnTo>
                    <a:pt x="12680937" y="0"/>
                  </a:lnTo>
                  <a:lnTo>
                    <a:pt x="0" y="0"/>
                  </a:lnTo>
                  <a:lnTo>
                    <a:pt x="0" y="239785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</p:grpSp>
      <p:sp>
        <p:nvSpPr>
          <p:cNvPr name="TextBox 6" id="6"/>
          <p:cNvSpPr txBox="true"/>
          <p:nvPr/>
        </p:nvSpPr>
        <p:spPr>
          <a:xfrm rot="0">
            <a:off x="5439269" y="1746115"/>
            <a:ext cx="7409461" cy="13716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499"/>
              </a:lnSpc>
            </a:pPr>
            <a:r>
              <a:rPr lang="en-US" sz="9999">
                <a:solidFill>
                  <a:srgbClr val="0D4F4E"/>
                </a:solidFill>
                <a:latin typeface="League Gothic"/>
                <a:ea typeface="League Gothic"/>
                <a:cs typeface="League Gothic"/>
                <a:sym typeface="League Gothic"/>
              </a:rPr>
              <a:t>RUMUSAN MASALAH</a:t>
            </a:r>
          </a:p>
        </p:txBody>
      </p:sp>
      <p:grpSp>
        <p:nvGrpSpPr>
          <p:cNvPr name="Group 7" id="7"/>
          <p:cNvGrpSpPr/>
          <p:nvPr/>
        </p:nvGrpSpPr>
        <p:grpSpPr>
          <a:xfrm rot="0">
            <a:off x="1223963" y="3651114"/>
            <a:ext cx="4618847" cy="683961"/>
            <a:chOff x="0" y="0"/>
            <a:chExt cx="6158462" cy="911947"/>
          </a:xfrm>
        </p:grpSpPr>
        <p:grpSp>
          <p:nvGrpSpPr>
            <p:cNvPr name="Group 8" id="8"/>
            <p:cNvGrpSpPr/>
            <p:nvPr/>
          </p:nvGrpSpPr>
          <p:grpSpPr>
            <a:xfrm rot="0">
              <a:off x="1076435" y="0"/>
              <a:ext cx="515116" cy="450726"/>
              <a:chOff x="0" y="0"/>
              <a:chExt cx="812800" cy="711200"/>
            </a:xfrm>
          </p:grpSpPr>
          <p:sp>
            <p:nvSpPr>
              <p:cNvPr name="Freeform 9" id="9"/>
              <p:cNvSpPr/>
              <p:nvPr/>
            </p:nvSpPr>
            <p:spPr>
              <a:xfrm flipH="false" flipV="false" rot="0">
                <a:off x="0" y="0"/>
                <a:ext cx="812800" cy="711200"/>
              </a:xfrm>
              <a:custGeom>
                <a:avLst/>
                <a:gdLst/>
                <a:ahLst/>
                <a:cxnLst/>
                <a:rect r="r" b="b" t="t" l="l"/>
                <a:pathLst>
                  <a:path h="711200" w="812800">
                    <a:moveTo>
                      <a:pt x="406400" y="0"/>
                    </a:moveTo>
                    <a:lnTo>
                      <a:pt x="812800" y="711200"/>
                    </a:lnTo>
                    <a:lnTo>
                      <a:pt x="0" y="7112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4D6F78"/>
              </a:solidFill>
            </p:spPr>
          </p:sp>
          <p:sp>
            <p:nvSpPr>
              <p:cNvPr name="TextBox 10" id="10"/>
              <p:cNvSpPr txBox="true"/>
              <p:nvPr/>
            </p:nvSpPr>
            <p:spPr>
              <a:xfrm>
                <a:off x="127000" y="263525"/>
                <a:ext cx="558800" cy="396875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3624"/>
                  </a:lnSpc>
                </a:pPr>
              </a:p>
            </p:txBody>
          </p:sp>
        </p:grpSp>
        <p:sp>
          <p:nvSpPr>
            <p:cNvPr name="Freeform 11" id="11"/>
            <p:cNvSpPr/>
            <p:nvPr/>
          </p:nvSpPr>
          <p:spPr>
            <a:xfrm flipH="false" flipV="false" rot="0">
              <a:off x="0" y="202863"/>
              <a:ext cx="1412450" cy="709084"/>
            </a:xfrm>
            <a:custGeom>
              <a:avLst/>
              <a:gdLst/>
              <a:ahLst/>
              <a:cxnLst/>
              <a:rect r="r" b="b" t="t" l="l"/>
              <a:pathLst>
                <a:path h="709084" w="1412450">
                  <a:moveTo>
                    <a:pt x="0" y="0"/>
                  </a:moveTo>
                  <a:lnTo>
                    <a:pt x="1412450" y="0"/>
                  </a:lnTo>
                  <a:lnTo>
                    <a:pt x="1412450" y="709084"/>
                  </a:lnTo>
                  <a:lnTo>
                    <a:pt x="0" y="70908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l="0" t="0" r="0" b="0"/>
              </a:stretch>
            </a:blipFill>
          </p:spPr>
        </p:sp>
        <p:grpSp>
          <p:nvGrpSpPr>
            <p:cNvPr name="Group 12" id="12"/>
            <p:cNvGrpSpPr/>
            <p:nvPr/>
          </p:nvGrpSpPr>
          <p:grpSpPr>
            <a:xfrm rot="0">
              <a:off x="630025" y="202863"/>
              <a:ext cx="4822212" cy="709084"/>
              <a:chOff x="0" y="0"/>
              <a:chExt cx="952536" cy="140066"/>
            </a:xfrm>
          </p:grpSpPr>
          <p:sp>
            <p:nvSpPr>
              <p:cNvPr name="Freeform 13" id="13"/>
              <p:cNvSpPr/>
              <p:nvPr/>
            </p:nvSpPr>
            <p:spPr>
              <a:xfrm flipH="false" flipV="false" rot="0">
                <a:off x="0" y="0"/>
                <a:ext cx="952536" cy="140066"/>
              </a:xfrm>
              <a:custGeom>
                <a:avLst/>
                <a:gdLst/>
                <a:ahLst/>
                <a:cxnLst/>
                <a:rect r="r" b="b" t="t" l="l"/>
                <a:pathLst>
                  <a:path h="140066" w="952536">
                    <a:moveTo>
                      <a:pt x="0" y="0"/>
                    </a:moveTo>
                    <a:lnTo>
                      <a:pt x="952536" y="0"/>
                    </a:lnTo>
                    <a:lnTo>
                      <a:pt x="952536" y="140066"/>
                    </a:lnTo>
                    <a:lnTo>
                      <a:pt x="0" y="140066"/>
                    </a:lnTo>
                    <a:close/>
                  </a:path>
                </a:pathLst>
              </a:custGeom>
              <a:solidFill>
                <a:srgbClr val="0D4F4E"/>
              </a:solidFill>
            </p:spPr>
          </p:sp>
          <p:sp>
            <p:nvSpPr>
              <p:cNvPr name="TextBox 14" id="14"/>
              <p:cNvSpPr txBox="true"/>
              <p:nvPr/>
            </p:nvSpPr>
            <p:spPr>
              <a:xfrm>
                <a:off x="0" y="-66675"/>
                <a:ext cx="952536" cy="206741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3624"/>
                  </a:lnSpc>
                </a:pPr>
              </a:p>
            </p:txBody>
          </p:sp>
        </p:grpSp>
        <p:sp>
          <p:nvSpPr>
            <p:cNvPr name="Freeform 15" id="15"/>
            <p:cNvSpPr/>
            <p:nvPr/>
          </p:nvSpPr>
          <p:spPr>
            <a:xfrm flipH="false" flipV="true" rot="0">
              <a:off x="4746012" y="202863"/>
              <a:ext cx="1412450" cy="709084"/>
            </a:xfrm>
            <a:custGeom>
              <a:avLst/>
              <a:gdLst/>
              <a:ahLst/>
              <a:cxnLst/>
              <a:rect r="r" b="b" t="t" l="l"/>
              <a:pathLst>
                <a:path h="709084" w="1412450">
                  <a:moveTo>
                    <a:pt x="0" y="709084"/>
                  </a:moveTo>
                  <a:lnTo>
                    <a:pt x="1412450" y="709084"/>
                  </a:lnTo>
                  <a:lnTo>
                    <a:pt x="1412450" y="0"/>
                  </a:lnTo>
                  <a:lnTo>
                    <a:pt x="0" y="0"/>
                  </a:lnTo>
                  <a:lnTo>
                    <a:pt x="0" y="709084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6" id="16"/>
            <p:cNvSpPr/>
            <p:nvPr/>
          </p:nvSpPr>
          <p:spPr>
            <a:xfrm flipH="false" flipV="false" rot="0">
              <a:off x="223677" y="0"/>
              <a:ext cx="1110316" cy="557405"/>
            </a:xfrm>
            <a:custGeom>
              <a:avLst/>
              <a:gdLst/>
              <a:ahLst/>
              <a:cxnLst/>
              <a:rect r="r" b="b" t="t" l="l"/>
              <a:pathLst>
                <a:path h="557405" w="1110316">
                  <a:moveTo>
                    <a:pt x="0" y="0"/>
                  </a:moveTo>
                  <a:lnTo>
                    <a:pt x="1110316" y="0"/>
                  </a:lnTo>
                  <a:lnTo>
                    <a:pt x="1110316" y="557405"/>
                  </a:lnTo>
                  <a:lnTo>
                    <a:pt x="0" y="55740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 l="0" t="0" r="0" b="0"/>
              </a:stretch>
            </a:blipFill>
          </p:spPr>
        </p:sp>
      </p:grpSp>
      <p:sp>
        <p:nvSpPr>
          <p:cNvPr name="TextBox 17" id="17"/>
          <p:cNvSpPr txBox="true"/>
          <p:nvPr/>
        </p:nvSpPr>
        <p:spPr>
          <a:xfrm rot="0">
            <a:off x="1383464" y="4563675"/>
            <a:ext cx="7565273" cy="13589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624"/>
              </a:lnSpc>
            </a:pPr>
            <a:r>
              <a:rPr lang="en-US" sz="2499">
                <a:solidFill>
                  <a:srgbClr val="0D4F4E"/>
                </a:solidFill>
                <a:latin typeface="Lora"/>
                <a:ea typeface="Lora"/>
                <a:cs typeface="Lora"/>
                <a:sym typeface="Lora"/>
              </a:rPr>
              <a:t>Bagaimana mengimplementasikan Pembelajaran user interface interactive pada React.js kepada Mahasiswa?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9498764" y="6156605"/>
            <a:ext cx="7565273" cy="13589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624"/>
              </a:lnSpc>
            </a:pPr>
            <a:r>
              <a:rPr lang="en-US" sz="2499">
                <a:solidFill>
                  <a:srgbClr val="0D4F4E"/>
                </a:solidFill>
                <a:latin typeface="Lora"/>
                <a:ea typeface="Lora"/>
                <a:cs typeface="Lora"/>
                <a:sym typeface="Lora"/>
              </a:rPr>
              <a:t>Bagaimana cara menerapkan testing code untuk mengotomatisasikan pembelajran user interface interactive pada React.js?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2406074" y="3763575"/>
            <a:ext cx="2186324" cy="5238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200"/>
              </a:lnSpc>
            </a:pPr>
            <a:r>
              <a:rPr lang="en-US" sz="3000">
                <a:solidFill>
                  <a:srgbClr val="FFFFFF"/>
                </a:solidFill>
                <a:latin typeface="Lora Bold"/>
                <a:ea typeface="Lora Bold"/>
                <a:cs typeface="Lora Bold"/>
                <a:sym typeface="Lora Bold"/>
              </a:rPr>
              <a:t>Rumusan 1</a:t>
            </a:r>
          </a:p>
        </p:txBody>
      </p:sp>
      <p:sp>
        <p:nvSpPr>
          <p:cNvPr name="Freeform 20" id="20"/>
          <p:cNvSpPr/>
          <p:nvPr/>
        </p:nvSpPr>
        <p:spPr>
          <a:xfrm flipH="false" flipV="false" rot="0">
            <a:off x="13458144" y="1706175"/>
            <a:ext cx="4085898" cy="3580732"/>
          </a:xfrm>
          <a:custGeom>
            <a:avLst/>
            <a:gdLst/>
            <a:ahLst/>
            <a:cxnLst/>
            <a:rect r="r" b="b" t="t" l="l"/>
            <a:pathLst>
              <a:path h="3580732" w="4085898">
                <a:moveTo>
                  <a:pt x="0" y="0"/>
                </a:moveTo>
                <a:lnTo>
                  <a:pt x="4085898" y="0"/>
                </a:lnTo>
                <a:lnTo>
                  <a:pt x="4085898" y="3580732"/>
                </a:lnTo>
                <a:lnTo>
                  <a:pt x="0" y="3580732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21" id="21"/>
          <p:cNvGrpSpPr/>
          <p:nvPr/>
        </p:nvGrpSpPr>
        <p:grpSpPr>
          <a:xfrm rot="0">
            <a:off x="9498764" y="5286907"/>
            <a:ext cx="4618847" cy="683961"/>
            <a:chOff x="0" y="0"/>
            <a:chExt cx="6158462" cy="911947"/>
          </a:xfrm>
        </p:grpSpPr>
        <p:grpSp>
          <p:nvGrpSpPr>
            <p:cNvPr name="Group 22" id="22"/>
            <p:cNvGrpSpPr/>
            <p:nvPr/>
          </p:nvGrpSpPr>
          <p:grpSpPr>
            <a:xfrm rot="0">
              <a:off x="1076435" y="0"/>
              <a:ext cx="515116" cy="450726"/>
              <a:chOff x="0" y="0"/>
              <a:chExt cx="812800" cy="711200"/>
            </a:xfrm>
          </p:grpSpPr>
          <p:sp>
            <p:nvSpPr>
              <p:cNvPr name="Freeform 23" id="23"/>
              <p:cNvSpPr/>
              <p:nvPr/>
            </p:nvSpPr>
            <p:spPr>
              <a:xfrm flipH="false" flipV="false" rot="0">
                <a:off x="0" y="0"/>
                <a:ext cx="812800" cy="711200"/>
              </a:xfrm>
              <a:custGeom>
                <a:avLst/>
                <a:gdLst/>
                <a:ahLst/>
                <a:cxnLst/>
                <a:rect r="r" b="b" t="t" l="l"/>
                <a:pathLst>
                  <a:path h="711200" w="812800">
                    <a:moveTo>
                      <a:pt x="406400" y="0"/>
                    </a:moveTo>
                    <a:lnTo>
                      <a:pt x="812800" y="711200"/>
                    </a:lnTo>
                    <a:lnTo>
                      <a:pt x="0" y="7112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4D6F78"/>
              </a:solidFill>
            </p:spPr>
          </p:sp>
          <p:sp>
            <p:nvSpPr>
              <p:cNvPr name="TextBox 24" id="24"/>
              <p:cNvSpPr txBox="true"/>
              <p:nvPr/>
            </p:nvSpPr>
            <p:spPr>
              <a:xfrm>
                <a:off x="127000" y="263525"/>
                <a:ext cx="558800" cy="396875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3624"/>
                  </a:lnSpc>
                </a:pPr>
              </a:p>
            </p:txBody>
          </p:sp>
        </p:grpSp>
        <p:sp>
          <p:nvSpPr>
            <p:cNvPr name="Freeform 25" id="25"/>
            <p:cNvSpPr/>
            <p:nvPr/>
          </p:nvSpPr>
          <p:spPr>
            <a:xfrm flipH="false" flipV="false" rot="0">
              <a:off x="0" y="202863"/>
              <a:ext cx="1412450" cy="709084"/>
            </a:xfrm>
            <a:custGeom>
              <a:avLst/>
              <a:gdLst/>
              <a:ahLst/>
              <a:cxnLst/>
              <a:rect r="r" b="b" t="t" l="l"/>
              <a:pathLst>
                <a:path h="709084" w="1412450">
                  <a:moveTo>
                    <a:pt x="0" y="0"/>
                  </a:moveTo>
                  <a:lnTo>
                    <a:pt x="1412450" y="0"/>
                  </a:lnTo>
                  <a:lnTo>
                    <a:pt x="1412450" y="709084"/>
                  </a:lnTo>
                  <a:lnTo>
                    <a:pt x="0" y="70908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l="0" t="0" r="0" b="0"/>
              </a:stretch>
            </a:blipFill>
          </p:spPr>
        </p:sp>
        <p:grpSp>
          <p:nvGrpSpPr>
            <p:cNvPr name="Group 26" id="26"/>
            <p:cNvGrpSpPr/>
            <p:nvPr/>
          </p:nvGrpSpPr>
          <p:grpSpPr>
            <a:xfrm rot="0">
              <a:off x="630025" y="202863"/>
              <a:ext cx="4822212" cy="709084"/>
              <a:chOff x="0" y="0"/>
              <a:chExt cx="952536" cy="140066"/>
            </a:xfrm>
          </p:grpSpPr>
          <p:sp>
            <p:nvSpPr>
              <p:cNvPr name="Freeform 27" id="27"/>
              <p:cNvSpPr/>
              <p:nvPr/>
            </p:nvSpPr>
            <p:spPr>
              <a:xfrm flipH="false" flipV="false" rot="0">
                <a:off x="0" y="0"/>
                <a:ext cx="952536" cy="140066"/>
              </a:xfrm>
              <a:custGeom>
                <a:avLst/>
                <a:gdLst/>
                <a:ahLst/>
                <a:cxnLst/>
                <a:rect r="r" b="b" t="t" l="l"/>
                <a:pathLst>
                  <a:path h="140066" w="952536">
                    <a:moveTo>
                      <a:pt x="0" y="0"/>
                    </a:moveTo>
                    <a:lnTo>
                      <a:pt x="952536" y="0"/>
                    </a:lnTo>
                    <a:lnTo>
                      <a:pt x="952536" y="140066"/>
                    </a:lnTo>
                    <a:lnTo>
                      <a:pt x="0" y="140066"/>
                    </a:lnTo>
                    <a:close/>
                  </a:path>
                </a:pathLst>
              </a:custGeom>
              <a:solidFill>
                <a:srgbClr val="0D4F4E"/>
              </a:solidFill>
            </p:spPr>
          </p:sp>
          <p:sp>
            <p:nvSpPr>
              <p:cNvPr name="TextBox 28" id="28"/>
              <p:cNvSpPr txBox="true"/>
              <p:nvPr/>
            </p:nvSpPr>
            <p:spPr>
              <a:xfrm>
                <a:off x="0" y="-66675"/>
                <a:ext cx="952536" cy="206741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3624"/>
                  </a:lnSpc>
                </a:pPr>
              </a:p>
            </p:txBody>
          </p:sp>
        </p:grpSp>
        <p:sp>
          <p:nvSpPr>
            <p:cNvPr name="Freeform 29" id="29"/>
            <p:cNvSpPr/>
            <p:nvPr/>
          </p:nvSpPr>
          <p:spPr>
            <a:xfrm flipH="false" flipV="true" rot="0">
              <a:off x="4746012" y="202863"/>
              <a:ext cx="1412450" cy="709084"/>
            </a:xfrm>
            <a:custGeom>
              <a:avLst/>
              <a:gdLst/>
              <a:ahLst/>
              <a:cxnLst/>
              <a:rect r="r" b="b" t="t" l="l"/>
              <a:pathLst>
                <a:path h="709084" w="1412450">
                  <a:moveTo>
                    <a:pt x="0" y="709084"/>
                  </a:moveTo>
                  <a:lnTo>
                    <a:pt x="1412450" y="709084"/>
                  </a:lnTo>
                  <a:lnTo>
                    <a:pt x="1412450" y="0"/>
                  </a:lnTo>
                  <a:lnTo>
                    <a:pt x="0" y="0"/>
                  </a:lnTo>
                  <a:lnTo>
                    <a:pt x="0" y="709084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30" id="30"/>
            <p:cNvSpPr/>
            <p:nvPr/>
          </p:nvSpPr>
          <p:spPr>
            <a:xfrm flipH="false" flipV="false" rot="0">
              <a:off x="223677" y="0"/>
              <a:ext cx="1110316" cy="557405"/>
            </a:xfrm>
            <a:custGeom>
              <a:avLst/>
              <a:gdLst/>
              <a:ahLst/>
              <a:cxnLst/>
              <a:rect r="r" b="b" t="t" l="l"/>
              <a:pathLst>
                <a:path h="557405" w="1110316">
                  <a:moveTo>
                    <a:pt x="0" y="0"/>
                  </a:moveTo>
                  <a:lnTo>
                    <a:pt x="1110316" y="0"/>
                  </a:lnTo>
                  <a:lnTo>
                    <a:pt x="1110316" y="557405"/>
                  </a:lnTo>
                  <a:lnTo>
                    <a:pt x="0" y="55740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 l="0" t="0" r="0" b="0"/>
              </a:stretch>
            </a:blipFill>
          </p:spPr>
        </p:sp>
      </p:grpSp>
      <p:sp>
        <p:nvSpPr>
          <p:cNvPr name="TextBox 31" id="31"/>
          <p:cNvSpPr txBox="true"/>
          <p:nvPr/>
        </p:nvSpPr>
        <p:spPr>
          <a:xfrm rot="0">
            <a:off x="10722430" y="5403462"/>
            <a:ext cx="3239368" cy="5238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200"/>
              </a:lnSpc>
            </a:pPr>
            <a:r>
              <a:rPr lang="en-US" sz="3000">
                <a:solidFill>
                  <a:srgbClr val="FFFFFF"/>
                </a:solidFill>
                <a:latin typeface="Lora Bold"/>
                <a:ea typeface="Lora Bold"/>
                <a:cs typeface="Lora Bold"/>
                <a:sym typeface="Lora Bold"/>
              </a:rPr>
              <a:t>Rumusan 2</a:t>
            </a:r>
          </a:p>
        </p:txBody>
      </p:sp>
      <p:sp>
        <p:nvSpPr>
          <p:cNvPr name="TextBox 32" id="32"/>
          <p:cNvSpPr txBox="true"/>
          <p:nvPr/>
        </p:nvSpPr>
        <p:spPr>
          <a:xfrm rot="0">
            <a:off x="12379121" y="504825"/>
            <a:ext cx="4880179" cy="5238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4200"/>
              </a:lnSpc>
            </a:pPr>
            <a:r>
              <a:rPr lang="en-US" sz="3000" spc="225">
                <a:solidFill>
                  <a:srgbClr val="0D4F4E"/>
                </a:solidFill>
                <a:latin typeface="Lora"/>
                <a:ea typeface="Lora"/>
                <a:cs typeface="Lora"/>
                <a:sym typeface="Lora"/>
              </a:rPr>
              <a:t>Sistem informasi</a:t>
            </a:r>
          </a:p>
        </p:txBody>
      </p:sp>
      <p:sp>
        <p:nvSpPr>
          <p:cNvPr name="Freeform 33" id="33"/>
          <p:cNvSpPr/>
          <p:nvPr/>
        </p:nvSpPr>
        <p:spPr>
          <a:xfrm flipH="false" flipV="true" rot="0">
            <a:off x="4449558" y="7151300"/>
            <a:ext cx="3939304" cy="3576661"/>
          </a:xfrm>
          <a:custGeom>
            <a:avLst/>
            <a:gdLst/>
            <a:ahLst/>
            <a:cxnLst/>
            <a:rect r="r" b="b" t="t" l="l"/>
            <a:pathLst>
              <a:path h="3576661" w="3939304">
                <a:moveTo>
                  <a:pt x="0" y="3576661"/>
                </a:moveTo>
                <a:lnTo>
                  <a:pt x="3939304" y="3576661"/>
                </a:lnTo>
                <a:lnTo>
                  <a:pt x="3939304" y="0"/>
                </a:lnTo>
                <a:lnTo>
                  <a:pt x="0" y="0"/>
                </a:lnTo>
                <a:lnTo>
                  <a:pt x="0" y="3576661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4" id="34"/>
          <p:cNvSpPr/>
          <p:nvPr/>
        </p:nvSpPr>
        <p:spPr>
          <a:xfrm flipH="false" flipV="false" rot="0">
            <a:off x="470056" y="254683"/>
            <a:ext cx="1463682" cy="1097761"/>
          </a:xfrm>
          <a:custGeom>
            <a:avLst/>
            <a:gdLst/>
            <a:ahLst/>
            <a:cxnLst/>
            <a:rect r="r" b="b" t="t" l="l"/>
            <a:pathLst>
              <a:path h="1097761" w="1463682">
                <a:moveTo>
                  <a:pt x="0" y="0"/>
                </a:moveTo>
                <a:lnTo>
                  <a:pt x="1463682" y="0"/>
                </a:lnTo>
                <a:lnTo>
                  <a:pt x="1463682" y="1097761"/>
                </a:lnTo>
                <a:lnTo>
                  <a:pt x="0" y="1097761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 l="0" t="0" r="0" b="0"/>
            </a:stretch>
          </a:blipFill>
        </p:spPr>
      </p:sp>
      <p:sp>
        <p:nvSpPr>
          <p:cNvPr name="TextBox 35" id="35"/>
          <p:cNvSpPr txBox="true"/>
          <p:nvPr/>
        </p:nvSpPr>
        <p:spPr>
          <a:xfrm rot="0">
            <a:off x="1800696" y="504825"/>
            <a:ext cx="5451868" cy="5308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200"/>
              </a:lnSpc>
            </a:pPr>
            <a:r>
              <a:rPr lang="en-US" sz="3000" spc="225">
                <a:solidFill>
                  <a:srgbClr val="0D4F4E"/>
                </a:solidFill>
                <a:latin typeface="Lora Italics"/>
                <a:ea typeface="Lora Italics"/>
                <a:cs typeface="Lora Italics"/>
                <a:sym typeface="Lora Italics"/>
              </a:rPr>
              <a:t>Politeknik Negeri Malang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EF6E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0331905" y="8988216"/>
            <a:ext cx="11219657" cy="1798387"/>
            <a:chOff x="0" y="0"/>
            <a:chExt cx="14959543" cy="2397850"/>
          </a:xfrm>
        </p:grpSpPr>
        <p:sp>
          <p:nvSpPr>
            <p:cNvPr name="Freeform 3" id="3"/>
            <p:cNvSpPr/>
            <p:nvPr/>
          </p:nvSpPr>
          <p:spPr>
            <a:xfrm flipH="false" flipV="true" rot="0">
              <a:off x="0" y="0"/>
              <a:ext cx="12680937" cy="2397850"/>
            </a:xfrm>
            <a:custGeom>
              <a:avLst/>
              <a:gdLst/>
              <a:ahLst/>
              <a:cxnLst/>
              <a:rect r="r" b="b" t="t" l="l"/>
              <a:pathLst>
                <a:path h="2397850" w="12680937">
                  <a:moveTo>
                    <a:pt x="0" y="2397850"/>
                  </a:moveTo>
                  <a:lnTo>
                    <a:pt x="12680937" y="2397850"/>
                  </a:lnTo>
                  <a:lnTo>
                    <a:pt x="12680937" y="0"/>
                  </a:lnTo>
                  <a:lnTo>
                    <a:pt x="0" y="0"/>
                  </a:lnTo>
                  <a:lnTo>
                    <a:pt x="0" y="239785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" id="4"/>
            <p:cNvSpPr/>
            <p:nvPr/>
          </p:nvSpPr>
          <p:spPr>
            <a:xfrm flipH="false" flipV="true" rot="0">
              <a:off x="1084844" y="0"/>
              <a:ext cx="12680937" cy="2397850"/>
            </a:xfrm>
            <a:custGeom>
              <a:avLst/>
              <a:gdLst/>
              <a:ahLst/>
              <a:cxnLst/>
              <a:rect r="r" b="b" t="t" l="l"/>
              <a:pathLst>
                <a:path h="2397850" w="12680937">
                  <a:moveTo>
                    <a:pt x="0" y="2397850"/>
                  </a:moveTo>
                  <a:lnTo>
                    <a:pt x="12680937" y="2397850"/>
                  </a:lnTo>
                  <a:lnTo>
                    <a:pt x="12680937" y="0"/>
                  </a:lnTo>
                  <a:lnTo>
                    <a:pt x="0" y="0"/>
                  </a:lnTo>
                  <a:lnTo>
                    <a:pt x="0" y="239785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5" id="5"/>
            <p:cNvSpPr/>
            <p:nvPr/>
          </p:nvSpPr>
          <p:spPr>
            <a:xfrm flipH="false" flipV="true" rot="0">
              <a:off x="2278606" y="0"/>
              <a:ext cx="12680937" cy="2397850"/>
            </a:xfrm>
            <a:custGeom>
              <a:avLst/>
              <a:gdLst/>
              <a:ahLst/>
              <a:cxnLst/>
              <a:rect r="r" b="b" t="t" l="l"/>
              <a:pathLst>
                <a:path h="2397850" w="12680937">
                  <a:moveTo>
                    <a:pt x="0" y="2397850"/>
                  </a:moveTo>
                  <a:lnTo>
                    <a:pt x="12680937" y="2397850"/>
                  </a:lnTo>
                  <a:lnTo>
                    <a:pt x="12680937" y="0"/>
                  </a:lnTo>
                  <a:lnTo>
                    <a:pt x="0" y="0"/>
                  </a:lnTo>
                  <a:lnTo>
                    <a:pt x="0" y="239785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</p:grpSp>
      <p:sp>
        <p:nvSpPr>
          <p:cNvPr name="TextBox 6" id="6"/>
          <p:cNvSpPr txBox="true"/>
          <p:nvPr/>
        </p:nvSpPr>
        <p:spPr>
          <a:xfrm rot="0">
            <a:off x="5439269" y="1746115"/>
            <a:ext cx="7409461" cy="13716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499"/>
              </a:lnSpc>
            </a:pPr>
            <a:r>
              <a:rPr lang="en-US" sz="9999">
                <a:solidFill>
                  <a:srgbClr val="0D4F4E"/>
                </a:solidFill>
                <a:latin typeface="League Gothic"/>
                <a:ea typeface="League Gothic"/>
                <a:cs typeface="League Gothic"/>
                <a:sym typeface="League Gothic"/>
              </a:rPr>
              <a:t>BATASAN MASALAH</a:t>
            </a:r>
          </a:p>
        </p:txBody>
      </p:sp>
      <p:sp>
        <p:nvSpPr>
          <p:cNvPr name="Freeform 7" id="7"/>
          <p:cNvSpPr/>
          <p:nvPr/>
        </p:nvSpPr>
        <p:spPr>
          <a:xfrm flipH="false" flipV="false" rot="0">
            <a:off x="214526" y="2360477"/>
            <a:ext cx="3939304" cy="3576661"/>
          </a:xfrm>
          <a:custGeom>
            <a:avLst/>
            <a:gdLst/>
            <a:ahLst/>
            <a:cxnLst/>
            <a:rect r="r" b="b" t="t" l="l"/>
            <a:pathLst>
              <a:path h="3576661" w="3939304">
                <a:moveTo>
                  <a:pt x="0" y="0"/>
                </a:moveTo>
                <a:lnTo>
                  <a:pt x="3939304" y="0"/>
                </a:lnTo>
                <a:lnTo>
                  <a:pt x="3939304" y="3576661"/>
                </a:lnTo>
                <a:lnTo>
                  <a:pt x="0" y="357666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8" id="8"/>
          <p:cNvGrpSpPr/>
          <p:nvPr/>
        </p:nvGrpSpPr>
        <p:grpSpPr>
          <a:xfrm rot="0">
            <a:off x="1330745" y="3212964"/>
            <a:ext cx="4862123" cy="5571213"/>
            <a:chOff x="0" y="0"/>
            <a:chExt cx="6482831" cy="7428284"/>
          </a:xfrm>
        </p:grpSpPr>
        <p:grpSp>
          <p:nvGrpSpPr>
            <p:cNvPr name="Group 9" id="9"/>
            <p:cNvGrpSpPr/>
            <p:nvPr/>
          </p:nvGrpSpPr>
          <p:grpSpPr>
            <a:xfrm rot="0">
              <a:off x="152400" y="1616800"/>
              <a:ext cx="6330431" cy="5811484"/>
              <a:chOff x="0" y="0"/>
              <a:chExt cx="1250456" cy="1147947"/>
            </a:xfrm>
          </p:grpSpPr>
          <p:sp>
            <p:nvSpPr>
              <p:cNvPr name="Freeform 10" id="10"/>
              <p:cNvSpPr/>
              <p:nvPr/>
            </p:nvSpPr>
            <p:spPr>
              <a:xfrm flipH="false" flipV="false" rot="0">
                <a:off x="0" y="0"/>
                <a:ext cx="1250456" cy="1147947"/>
              </a:xfrm>
              <a:custGeom>
                <a:avLst/>
                <a:gdLst/>
                <a:ahLst/>
                <a:cxnLst/>
                <a:rect r="r" b="b" t="t" l="l"/>
                <a:pathLst>
                  <a:path h="1147947" w="1250456">
                    <a:moveTo>
                      <a:pt x="83162" y="0"/>
                    </a:moveTo>
                    <a:lnTo>
                      <a:pt x="1167294" y="0"/>
                    </a:lnTo>
                    <a:cubicBezTo>
                      <a:pt x="1213223" y="0"/>
                      <a:pt x="1250456" y="37233"/>
                      <a:pt x="1250456" y="83162"/>
                    </a:cubicBezTo>
                    <a:lnTo>
                      <a:pt x="1250456" y="1064785"/>
                    </a:lnTo>
                    <a:cubicBezTo>
                      <a:pt x="1250456" y="1110715"/>
                      <a:pt x="1213223" y="1147947"/>
                      <a:pt x="1167294" y="1147947"/>
                    </a:cubicBezTo>
                    <a:lnTo>
                      <a:pt x="83162" y="1147947"/>
                    </a:lnTo>
                    <a:cubicBezTo>
                      <a:pt x="37233" y="1147947"/>
                      <a:pt x="0" y="1110715"/>
                      <a:pt x="0" y="1064785"/>
                    </a:cubicBezTo>
                    <a:lnTo>
                      <a:pt x="0" y="83162"/>
                    </a:lnTo>
                    <a:cubicBezTo>
                      <a:pt x="0" y="37233"/>
                      <a:pt x="37233" y="0"/>
                      <a:pt x="83162" y="0"/>
                    </a:cubicBezTo>
                    <a:close/>
                  </a:path>
                </a:pathLst>
              </a:custGeom>
              <a:solidFill>
                <a:srgbClr val="0D4F4E"/>
              </a:solidFill>
              <a:ln w="66675" cap="rnd">
                <a:solidFill>
                  <a:srgbClr val="0D4F4E"/>
                </a:solidFill>
                <a:prstDash val="solid"/>
                <a:round/>
              </a:ln>
            </p:spPr>
          </p:sp>
          <p:sp>
            <p:nvSpPr>
              <p:cNvPr name="TextBox 11" id="11"/>
              <p:cNvSpPr txBox="true"/>
              <p:nvPr/>
            </p:nvSpPr>
            <p:spPr>
              <a:xfrm>
                <a:off x="0" y="-66675"/>
                <a:ext cx="1250456" cy="1214622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3624"/>
                  </a:lnSpc>
                </a:pPr>
              </a:p>
            </p:txBody>
          </p:sp>
        </p:grpSp>
        <p:grpSp>
          <p:nvGrpSpPr>
            <p:cNvPr name="Group 12" id="12"/>
            <p:cNvGrpSpPr/>
            <p:nvPr/>
          </p:nvGrpSpPr>
          <p:grpSpPr>
            <a:xfrm rot="0">
              <a:off x="0" y="1477100"/>
              <a:ext cx="6330431" cy="5811484"/>
              <a:chOff x="0" y="0"/>
              <a:chExt cx="1250456" cy="1147947"/>
            </a:xfrm>
          </p:grpSpPr>
          <p:sp>
            <p:nvSpPr>
              <p:cNvPr name="Freeform 13" id="13"/>
              <p:cNvSpPr/>
              <p:nvPr/>
            </p:nvSpPr>
            <p:spPr>
              <a:xfrm flipH="false" flipV="false" rot="0">
                <a:off x="0" y="0"/>
                <a:ext cx="1250456" cy="1147947"/>
              </a:xfrm>
              <a:custGeom>
                <a:avLst/>
                <a:gdLst/>
                <a:ahLst/>
                <a:cxnLst/>
                <a:rect r="r" b="b" t="t" l="l"/>
                <a:pathLst>
                  <a:path h="1147947" w="1250456">
                    <a:moveTo>
                      <a:pt x="83162" y="0"/>
                    </a:moveTo>
                    <a:lnTo>
                      <a:pt x="1167294" y="0"/>
                    </a:lnTo>
                    <a:cubicBezTo>
                      <a:pt x="1213223" y="0"/>
                      <a:pt x="1250456" y="37233"/>
                      <a:pt x="1250456" y="83162"/>
                    </a:cubicBezTo>
                    <a:lnTo>
                      <a:pt x="1250456" y="1064785"/>
                    </a:lnTo>
                    <a:cubicBezTo>
                      <a:pt x="1250456" y="1110715"/>
                      <a:pt x="1213223" y="1147947"/>
                      <a:pt x="1167294" y="1147947"/>
                    </a:cubicBezTo>
                    <a:lnTo>
                      <a:pt x="83162" y="1147947"/>
                    </a:lnTo>
                    <a:cubicBezTo>
                      <a:pt x="37233" y="1147947"/>
                      <a:pt x="0" y="1110715"/>
                      <a:pt x="0" y="1064785"/>
                    </a:cubicBezTo>
                    <a:lnTo>
                      <a:pt x="0" y="83162"/>
                    </a:lnTo>
                    <a:cubicBezTo>
                      <a:pt x="0" y="37233"/>
                      <a:pt x="37233" y="0"/>
                      <a:pt x="83162" y="0"/>
                    </a:cubicBezTo>
                    <a:close/>
                  </a:path>
                </a:pathLst>
              </a:custGeom>
              <a:solidFill>
                <a:srgbClr val="FEF6EB"/>
              </a:solidFill>
              <a:ln w="66675" cap="rnd">
                <a:solidFill>
                  <a:srgbClr val="0D4F4E"/>
                </a:solidFill>
                <a:prstDash val="solid"/>
                <a:round/>
              </a:ln>
            </p:spPr>
          </p:sp>
          <p:sp>
            <p:nvSpPr>
              <p:cNvPr name="TextBox 14" id="14"/>
              <p:cNvSpPr txBox="true"/>
              <p:nvPr/>
            </p:nvSpPr>
            <p:spPr>
              <a:xfrm>
                <a:off x="0" y="-66675"/>
                <a:ext cx="1250456" cy="1214622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3624"/>
                  </a:lnSpc>
                </a:pPr>
              </a:p>
            </p:txBody>
          </p:sp>
        </p:grpSp>
        <p:grpSp>
          <p:nvGrpSpPr>
            <p:cNvPr name="Group 15" id="15"/>
            <p:cNvGrpSpPr/>
            <p:nvPr/>
          </p:nvGrpSpPr>
          <p:grpSpPr>
            <a:xfrm rot="0">
              <a:off x="2084068" y="88900"/>
              <a:ext cx="2302435" cy="2302435"/>
              <a:chOff x="0" y="0"/>
              <a:chExt cx="812800" cy="812800"/>
            </a:xfrm>
          </p:grpSpPr>
          <p:sp>
            <p:nvSpPr>
              <p:cNvPr name="Freeform 16" id="16"/>
              <p:cNvSpPr/>
              <p:nvPr/>
            </p:nvSpPr>
            <p:spPr>
              <a:xfrm flipH="false" flipV="false" rot="0">
                <a:off x="0" y="0"/>
                <a:ext cx="812800" cy="812800"/>
              </a:xfrm>
              <a:custGeom>
                <a:avLst/>
                <a:gdLst/>
                <a:ahLst/>
                <a:cxnLst/>
                <a:rect r="r" b="b" t="t" l="l"/>
                <a:pathLst>
                  <a:path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0D4F4E"/>
              </a:solidFill>
              <a:ln w="66675" cap="sq">
                <a:solidFill>
                  <a:srgbClr val="0D4F4E"/>
                </a:solidFill>
                <a:prstDash val="solid"/>
                <a:miter/>
              </a:ln>
            </p:spPr>
          </p:sp>
          <p:sp>
            <p:nvSpPr>
              <p:cNvPr name="TextBox 17" id="17"/>
              <p:cNvSpPr txBox="true"/>
              <p:nvPr/>
            </p:nvSpPr>
            <p:spPr>
              <a:xfrm>
                <a:off x="76200" y="9525"/>
                <a:ext cx="660400" cy="727075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3624"/>
                  </a:lnSpc>
                </a:pPr>
              </a:p>
            </p:txBody>
          </p:sp>
        </p:grpSp>
        <p:grpSp>
          <p:nvGrpSpPr>
            <p:cNvPr name="Group 18" id="18"/>
            <p:cNvGrpSpPr/>
            <p:nvPr/>
          </p:nvGrpSpPr>
          <p:grpSpPr>
            <a:xfrm rot="0">
              <a:off x="2013998" y="0"/>
              <a:ext cx="2302435" cy="2302435"/>
              <a:chOff x="0" y="0"/>
              <a:chExt cx="812800" cy="812800"/>
            </a:xfrm>
          </p:grpSpPr>
          <p:sp>
            <p:nvSpPr>
              <p:cNvPr name="Freeform 19" id="19"/>
              <p:cNvSpPr/>
              <p:nvPr/>
            </p:nvSpPr>
            <p:spPr>
              <a:xfrm flipH="false" flipV="false" rot="0">
                <a:off x="0" y="0"/>
                <a:ext cx="812800" cy="812800"/>
              </a:xfrm>
              <a:custGeom>
                <a:avLst/>
                <a:gdLst/>
                <a:ahLst/>
                <a:cxnLst/>
                <a:rect r="r" b="b" t="t" l="l"/>
                <a:pathLst>
                  <a:path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EF6EB"/>
              </a:solidFill>
              <a:ln w="66675" cap="sq">
                <a:solidFill>
                  <a:srgbClr val="0D4F4E"/>
                </a:solidFill>
                <a:prstDash val="solid"/>
                <a:miter/>
              </a:ln>
            </p:spPr>
          </p:sp>
          <p:sp>
            <p:nvSpPr>
              <p:cNvPr name="TextBox 20" id="20"/>
              <p:cNvSpPr txBox="true"/>
              <p:nvPr/>
            </p:nvSpPr>
            <p:spPr>
              <a:xfrm>
                <a:off x="76200" y="9525"/>
                <a:ext cx="660400" cy="727075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3624"/>
                  </a:lnSpc>
                </a:pPr>
              </a:p>
            </p:txBody>
          </p:sp>
        </p:grpSp>
        <p:sp>
          <p:nvSpPr>
            <p:cNvPr name="TextBox 21" id="21"/>
            <p:cNvSpPr txBox="true"/>
            <p:nvPr/>
          </p:nvSpPr>
          <p:spPr>
            <a:xfrm rot="0">
              <a:off x="396721" y="2493947"/>
              <a:ext cx="5553936" cy="300884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3624"/>
                </a:lnSpc>
              </a:pPr>
              <a:r>
                <a:rPr lang="en-US" sz="2499">
                  <a:solidFill>
                    <a:srgbClr val="0D4F4E"/>
                  </a:solidFill>
                  <a:latin typeface="Lora"/>
                  <a:ea typeface="Lora"/>
                  <a:cs typeface="Lora"/>
                  <a:sym typeface="Lora"/>
                </a:rPr>
                <a:t>Penelitian ini akan menggunakan Jest sebagai otomatis pengujian terhadap pembelajaran React.js.</a:t>
              </a:r>
            </a:p>
          </p:txBody>
        </p:sp>
        <p:sp>
          <p:nvSpPr>
            <p:cNvPr name="TextBox 22" id="22"/>
            <p:cNvSpPr txBox="true"/>
            <p:nvPr/>
          </p:nvSpPr>
          <p:spPr>
            <a:xfrm rot="0">
              <a:off x="2071368" y="270972"/>
              <a:ext cx="2245065" cy="1598566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0149"/>
                </a:lnSpc>
              </a:pPr>
              <a:r>
                <a:rPr lang="en-US" sz="6999">
                  <a:solidFill>
                    <a:srgbClr val="0D4F4E"/>
                  </a:solidFill>
                  <a:latin typeface="Lora Bold Italics"/>
                  <a:ea typeface="Lora Bold Italics"/>
                  <a:cs typeface="Lora Bold Italics"/>
                  <a:sym typeface="Lora Bold Italics"/>
                </a:rPr>
                <a:t>01</a:t>
              </a:r>
            </a:p>
          </p:txBody>
        </p:sp>
      </p:grpSp>
      <p:grpSp>
        <p:nvGrpSpPr>
          <p:cNvPr name="Group 23" id="23"/>
          <p:cNvGrpSpPr/>
          <p:nvPr/>
        </p:nvGrpSpPr>
        <p:grpSpPr>
          <a:xfrm rot="0">
            <a:off x="6871767" y="4510675"/>
            <a:ext cx="4655113" cy="4273502"/>
            <a:chOff x="0" y="0"/>
            <a:chExt cx="1250456" cy="1147947"/>
          </a:xfrm>
        </p:grpSpPr>
        <p:sp>
          <p:nvSpPr>
            <p:cNvPr name="Freeform 24" id="24"/>
            <p:cNvSpPr/>
            <p:nvPr/>
          </p:nvSpPr>
          <p:spPr>
            <a:xfrm flipH="false" flipV="false" rot="0">
              <a:off x="0" y="0"/>
              <a:ext cx="1250456" cy="1147947"/>
            </a:xfrm>
            <a:custGeom>
              <a:avLst/>
              <a:gdLst/>
              <a:ahLst/>
              <a:cxnLst/>
              <a:rect r="r" b="b" t="t" l="l"/>
              <a:pathLst>
                <a:path h="1147947" w="1250456">
                  <a:moveTo>
                    <a:pt x="84818" y="0"/>
                  </a:moveTo>
                  <a:lnTo>
                    <a:pt x="1165637" y="0"/>
                  </a:lnTo>
                  <a:cubicBezTo>
                    <a:pt x="1212481" y="0"/>
                    <a:pt x="1250456" y="37974"/>
                    <a:pt x="1250456" y="84818"/>
                  </a:cubicBezTo>
                  <a:lnTo>
                    <a:pt x="1250456" y="1063129"/>
                  </a:lnTo>
                  <a:cubicBezTo>
                    <a:pt x="1250456" y="1109973"/>
                    <a:pt x="1212481" y="1147947"/>
                    <a:pt x="1165637" y="1147947"/>
                  </a:cubicBezTo>
                  <a:lnTo>
                    <a:pt x="84818" y="1147947"/>
                  </a:lnTo>
                  <a:cubicBezTo>
                    <a:pt x="37974" y="1147947"/>
                    <a:pt x="0" y="1109973"/>
                    <a:pt x="0" y="1063129"/>
                  </a:cubicBezTo>
                  <a:lnTo>
                    <a:pt x="0" y="84818"/>
                  </a:lnTo>
                  <a:cubicBezTo>
                    <a:pt x="0" y="37974"/>
                    <a:pt x="37974" y="0"/>
                    <a:pt x="84818" y="0"/>
                  </a:cubicBezTo>
                  <a:close/>
                </a:path>
              </a:pathLst>
            </a:custGeom>
            <a:solidFill>
              <a:srgbClr val="0D4F4E"/>
            </a:solidFill>
            <a:ln w="66675" cap="rnd">
              <a:solidFill>
                <a:srgbClr val="0D4F4E"/>
              </a:solidFill>
              <a:prstDash val="solid"/>
              <a:round/>
            </a:ln>
          </p:spPr>
        </p:sp>
        <p:sp>
          <p:nvSpPr>
            <p:cNvPr name="TextBox 25" id="25"/>
            <p:cNvSpPr txBox="true"/>
            <p:nvPr/>
          </p:nvSpPr>
          <p:spPr>
            <a:xfrm>
              <a:off x="0" y="-66675"/>
              <a:ext cx="1250456" cy="1214622"/>
            </a:xfrm>
            <a:prstGeom prst="rect">
              <a:avLst/>
            </a:prstGeom>
          </p:spPr>
          <p:txBody>
            <a:bodyPr anchor="ctr" rtlCol="false" tIns="49808" lIns="49808" bIns="49808" rIns="49808"/>
            <a:lstStyle/>
            <a:p>
              <a:pPr algn="ctr">
                <a:lnSpc>
                  <a:spcPts val="3624"/>
                </a:lnSpc>
              </a:pPr>
            </a:p>
          </p:txBody>
        </p:sp>
      </p:grpSp>
      <p:grpSp>
        <p:nvGrpSpPr>
          <p:cNvPr name="Group 26" id="26"/>
          <p:cNvGrpSpPr/>
          <p:nvPr/>
        </p:nvGrpSpPr>
        <p:grpSpPr>
          <a:xfrm rot="0">
            <a:off x="6759699" y="4407946"/>
            <a:ext cx="4655113" cy="4273502"/>
            <a:chOff x="0" y="0"/>
            <a:chExt cx="1250456" cy="1147947"/>
          </a:xfrm>
        </p:grpSpPr>
        <p:sp>
          <p:nvSpPr>
            <p:cNvPr name="Freeform 27" id="27"/>
            <p:cNvSpPr/>
            <p:nvPr/>
          </p:nvSpPr>
          <p:spPr>
            <a:xfrm flipH="false" flipV="false" rot="0">
              <a:off x="0" y="0"/>
              <a:ext cx="1250456" cy="1147947"/>
            </a:xfrm>
            <a:custGeom>
              <a:avLst/>
              <a:gdLst/>
              <a:ahLst/>
              <a:cxnLst/>
              <a:rect r="r" b="b" t="t" l="l"/>
              <a:pathLst>
                <a:path h="1147947" w="1250456">
                  <a:moveTo>
                    <a:pt x="84818" y="0"/>
                  </a:moveTo>
                  <a:lnTo>
                    <a:pt x="1165637" y="0"/>
                  </a:lnTo>
                  <a:cubicBezTo>
                    <a:pt x="1212481" y="0"/>
                    <a:pt x="1250456" y="37974"/>
                    <a:pt x="1250456" y="84818"/>
                  </a:cubicBezTo>
                  <a:lnTo>
                    <a:pt x="1250456" y="1063129"/>
                  </a:lnTo>
                  <a:cubicBezTo>
                    <a:pt x="1250456" y="1109973"/>
                    <a:pt x="1212481" y="1147947"/>
                    <a:pt x="1165637" y="1147947"/>
                  </a:cubicBezTo>
                  <a:lnTo>
                    <a:pt x="84818" y="1147947"/>
                  </a:lnTo>
                  <a:cubicBezTo>
                    <a:pt x="37974" y="1147947"/>
                    <a:pt x="0" y="1109973"/>
                    <a:pt x="0" y="1063129"/>
                  </a:cubicBezTo>
                  <a:lnTo>
                    <a:pt x="0" y="84818"/>
                  </a:lnTo>
                  <a:cubicBezTo>
                    <a:pt x="0" y="37974"/>
                    <a:pt x="37974" y="0"/>
                    <a:pt x="84818" y="0"/>
                  </a:cubicBezTo>
                  <a:close/>
                </a:path>
              </a:pathLst>
            </a:custGeom>
            <a:solidFill>
              <a:srgbClr val="FEF6EB"/>
            </a:solidFill>
            <a:ln w="66675" cap="rnd">
              <a:solidFill>
                <a:srgbClr val="0D4F4E"/>
              </a:solidFill>
              <a:prstDash val="solid"/>
              <a:round/>
            </a:ln>
          </p:spPr>
        </p:sp>
        <p:sp>
          <p:nvSpPr>
            <p:cNvPr name="TextBox 28" id="28"/>
            <p:cNvSpPr txBox="true"/>
            <p:nvPr/>
          </p:nvSpPr>
          <p:spPr>
            <a:xfrm>
              <a:off x="0" y="-66675"/>
              <a:ext cx="1250456" cy="1214622"/>
            </a:xfrm>
            <a:prstGeom prst="rect">
              <a:avLst/>
            </a:prstGeom>
          </p:spPr>
          <p:txBody>
            <a:bodyPr anchor="ctr" rtlCol="false" tIns="49808" lIns="49808" bIns="49808" rIns="49808"/>
            <a:lstStyle/>
            <a:p>
              <a:pPr algn="ctr">
                <a:lnSpc>
                  <a:spcPts val="3624"/>
                </a:lnSpc>
              </a:pPr>
            </a:p>
          </p:txBody>
        </p:sp>
      </p:grpSp>
      <p:grpSp>
        <p:nvGrpSpPr>
          <p:cNvPr name="Group 29" id="29"/>
          <p:cNvGrpSpPr/>
          <p:nvPr/>
        </p:nvGrpSpPr>
        <p:grpSpPr>
          <a:xfrm rot="0">
            <a:off x="8292228" y="3387126"/>
            <a:ext cx="1693106" cy="1693106"/>
            <a:chOff x="0" y="0"/>
            <a:chExt cx="812800" cy="812800"/>
          </a:xfrm>
        </p:grpSpPr>
        <p:sp>
          <p:nvSpPr>
            <p:cNvPr name="Freeform 30" id="30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D4F4E"/>
            </a:solidFill>
            <a:ln w="66675" cap="sq">
              <a:solidFill>
                <a:srgbClr val="0D4F4E"/>
              </a:solidFill>
              <a:prstDash val="solid"/>
              <a:miter/>
            </a:ln>
          </p:spPr>
        </p:sp>
        <p:sp>
          <p:nvSpPr>
            <p:cNvPr name="TextBox 31" id="31"/>
            <p:cNvSpPr txBox="true"/>
            <p:nvPr/>
          </p:nvSpPr>
          <p:spPr>
            <a:xfrm>
              <a:off x="76200" y="9525"/>
              <a:ext cx="660400" cy="727075"/>
            </a:xfrm>
            <a:prstGeom prst="rect">
              <a:avLst/>
            </a:prstGeom>
          </p:spPr>
          <p:txBody>
            <a:bodyPr anchor="ctr" rtlCol="false" tIns="49808" lIns="49808" bIns="49808" rIns="49808"/>
            <a:lstStyle/>
            <a:p>
              <a:pPr algn="ctr">
                <a:lnSpc>
                  <a:spcPts val="3624"/>
                </a:lnSpc>
              </a:pPr>
            </a:p>
          </p:txBody>
        </p:sp>
      </p:grpSp>
      <p:grpSp>
        <p:nvGrpSpPr>
          <p:cNvPr name="Group 32" id="32"/>
          <p:cNvGrpSpPr/>
          <p:nvPr/>
        </p:nvGrpSpPr>
        <p:grpSpPr>
          <a:xfrm rot="0">
            <a:off x="8240702" y="3321753"/>
            <a:ext cx="1693106" cy="1693106"/>
            <a:chOff x="0" y="0"/>
            <a:chExt cx="812800" cy="812800"/>
          </a:xfrm>
        </p:grpSpPr>
        <p:sp>
          <p:nvSpPr>
            <p:cNvPr name="Freeform 33" id="33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EF6EB"/>
            </a:solidFill>
            <a:ln w="66675" cap="sq">
              <a:solidFill>
                <a:srgbClr val="0D4F4E"/>
              </a:solidFill>
              <a:prstDash val="solid"/>
              <a:miter/>
            </a:ln>
          </p:spPr>
        </p:sp>
        <p:sp>
          <p:nvSpPr>
            <p:cNvPr name="TextBox 34" id="34"/>
            <p:cNvSpPr txBox="true"/>
            <p:nvPr/>
          </p:nvSpPr>
          <p:spPr>
            <a:xfrm>
              <a:off x="76200" y="9525"/>
              <a:ext cx="660400" cy="727075"/>
            </a:xfrm>
            <a:prstGeom prst="rect">
              <a:avLst/>
            </a:prstGeom>
          </p:spPr>
          <p:txBody>
            <a:bodyPr anchor="ctr" rtlCol="false" tIns="49808" lIns="49808" bIns="49808" rIns="49808"/>
            <a:lstStyle/>
            <a:p>
              <a:pPr algn="ctr">
                <a:lnSpc>
                  <a:spcPts val="3624"/>
                </a:lnSpc>
              </a:pPr>
            </a:p>
          </p:txBody>
        </p:sp>
      </p:grpSp>
      <p:sp>
        <p:nvSpPr>
          <p:cNvPr name="TextBox 35" id="35"/>
          <p:cNvSpPr txBox="true"/>
          <p:nvPr/>
        </p:nvSpPr>
        <p:spPr>
          <a:xfrm rot="0">
            <a:off x="7066292" y="5023083"/>
            <a:ext cx="4084113" cy="26653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554"/>
              </a:lnSpc>
            </a:pPr>
            <a:r>
              <a:rPr lang="en-US" sz="2451">
                <a:solidFill>
                  <a:srgbClr val="0D4F4E"/>
                </a:solidFill>
                <a:latin typeface="Lora"/>
                <a:ea typeface="Lora"/>
                <a:cs typeface="Lora"/>
                <a:sym typeface="Lora"/>
              </a:rPr>
              <a:t>Penerapan pengujian atau testcode yang diterapkan pada pembelajaran React.js untuk melakukan pengoreksian secara otomatis.</a:t>
            </a:r>
          </a:p>
        </p:txBody>
      </p:sp>
      <p:sp>
        <p:nvSpPr>
          <p:cNvPr name="TextBox 36" id="36"/>
          <p:cNvSpPr txBox="true"/>
          <p:nvPr/>
        </p:nvSpPr>
        <p:spPr>
          <a:xfrm rot="0">
            <a:off x="8282889" y="3468636"/>
            <a:ext cx="1650919" cy="122789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951"/>
              </a:lnSpc>
            </a:pPr>
            <a:r>
              <a:rPr lang="en-US" sz="6863">
                <a:solidFill>
                  <a:srgbClr val="0D4F4E"/>
                </a:solidFill>
                <a:latin typeface="Lora Bold Italics"/>
                <a:ea typeface="Lora Bold Italics"/>
                <a:cs typeface="Lora Bold Italics"/>
                <a:sym typeface="Lora Bold Italics"/>
              </a:rPr>
              <a:t>02</a:t>
            </a:r>
          </a:p>
        </p:txBody>
      </p:sp>
      <p:sp>
        <p:nvSpPr>
          <p:cNvPr name="Freeform 37" id="37"/>
          <p:cNvSpPr/>
          <p:nvPr/>
        </p:nvSpPr>
        <p:spPr>
          <a:xfrm flipH="false" flipV="false" rot="0">
            <a:off x="14039356" y="2951058"/>
            <a:ext cx="4695311" cy="4114800"/>
          </a:xfrm>
          <a:custGeom>
            <a:avLst/>
            <a:gdLst/>
            <a:ahLst/>
            <a:cxnLst/>
            <a:rect r="r" b="b" t="t" l="l"/>
            <a:pathLst>
              <a:path h="4114800" w="4695311">
                <a:moveTo>
                  <a:pt x="0" y="0"/>
                </a:moveTo>
                <a:lnTo>
                  <a:pt x="4695311" y="0"/>
                </a:lnTo>
                <a:lnTo>
                  <a:pt x="4695311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38" id="38"/>
          <p:cNvGrpSpPr/>
          <p:nvPr/>
        </p:nvGrpSpPr>
        <p:grpSpPr>
          <a:xfrm rot="0">
            <a:off x="12319360" y="4250185"/>
            <a:ext cx="4826961" cy="4431263"/>
            <a:chOff x="0" y="0"/>
            <a:chExt cx="1250456" cy="1147947"/>
          </a:xfrm>
        </p:grpSpPr>
        <p:sp>
          <p:nvSpPr>
            <p:cNvPr name="Freeform 39" id="39"/>
            <p:cNvSpPr/>
            <p:nvPr/>
          </p:nvSpPr>
          <p:spPr>
            <a:xfrm flipH="false" flipV="false" rot="0">
              <a:off x="0" y="0"/>
              <a:ext cx="1250456" cy="1147947"/>
            </a:xfrm>
            <a:custGeom>
              <a:avLst/>
              <a:gdLst/>
              <a:ahLst/>
              <a:cxnLst/>
              <a:rect r="r" b="b" t="t" l="l"/>
              <a:pathLst>
                <a:path h="1147947" w="1250456">
                  <a:moveTo>
                    <a:pt x="81798" y="0"/>
                  </a:moveTo>
                  <a:lnTo>
                    <a:pt x="1168657" y="0"/>
                  </a:lnTo>
                  <a:cubicBezTo>
                    <a:pt x="1190351" y="0"/>
                    <a:pt x="1211157" y="8618"/>
                    <a:pt x="1226497" y="23958"/>
                  </a:cubicBezTo>
                  <a:cubicBezTo>
                    <a:pt x="1241838" y="39298"/>
                    <a:pt x="1250456" y="60104"/>
                    <a:pt x="1250456" y="81798"/>
                  </a:cubicBezTo>
                  <a:lnTo>
                    <a:pt x="1250456" y="1066149"/>
                  </a:lnTo>
                  <a:cubicBezTo>
                    <a:pt x="1250456" y="1111325"/>
                    <a:pt x="1213833" y="1147947"/>
                    <a:pt x="1168657" y="1147947"/>
                  </a:cubicBezTo>
                  <a:lnTo>
                    <a:pt x="81798" y="1147947"/>
                  </a:lnTo>
                  <a:cubicBezTo>
                    <a:pt x="60104" y="1147947"/>
                    <a:pt x="39298" y="1139329"/>
                    <a:pt x="23958" y="1123989"/>
                  </a:cubicBezTo>
                  <a:cubicBezTo>
                    <a:pt x="8618" y="1108649"/>
                    <a:pt x="0" y="1087843"/>
                    <a:pt x="0" y="1066149"/>
                  </a:cubicBezTo>
                  <a:lnTo>
                    <a:pt x="0" y="81798"/>
                  </a:lnTo>
                  <a:cubicBezTo>
                    <a:pt x="0" y="60104"/>
                    <a:pt x="8618" y="39298"/>
                    <a:pt x="23958" y="23958"/>
                  </a:cubicBezTo>
                  <a:cubicBezTo>
                    <a:pt x="39298" y="8618"/>
                    <a:pt x="60104" y="0"/>
                    <a:pt x="81798" y="0"/>
                  </a:cubicBezTo>
                  <a:close/>
                </a:path>
              </a:pathLst>
            </a:custGeom>
            <a:solidFill>
              <a:srgbClr val="0D4F4E"/>
            </a:solidFill>
            <a:ln w="66675" cap="rnd">
              <a:solidFill>
                <a:srgbClr val="0D4F4E"/>
              </a:solidFill>
              <a:prstDash val="solid"/>
              <a:round/>
            </a:ln>
          </p:spPr>
        </p:sp>
        <p:sp>
          <p:nvSpPr>
            <p:cNvPr name="TextBox 40" id="40"/>
            <p:cNvSpPr txBox="true"/>
            <p:nvPr/>
          </p:nvSpPr>
          <p:spPr>
            <a:xfrm>
              <a:off x="0" y="-66675"/>
              <a:ext cx="1250456" cy="1214622"/>
            </a:xfrm>
            <a:prstGeom prst="rect">
              <a:avLst/>
            </a:prstGeom>
          </p:spPr>
          <p:txBody>
            <a:bodyPr anchor="ctr" rtlCol="false" tIns="51647" lIns="51647" bIns="51647" rIns="51647"/>
            <a:lstStyle/>
            <a:p>
              <a:pPr algn="ctr">
                <a:lnSpc>
                  <a:spcPts val="3624"/>
                </a:lnSpc>
              </a:pPr>
            </a:p>
          </p:txBody>
        </p:sp>
      </p:grpSp>
      <p:grpSp>
        <p:nvGrpSpPr>
          <p:cNvPr name="Group 41" id="41"/>
          <p:cNvGrpSpPr/>
          <p:nvPr/>
        </p:nvGrpSpPr>
        <p:grpSpPr>
          <a:xfrm rot="0">
            <a:off x="12203155" y="4143664"/>
            <a:ext cx="4826961" cy="4431263"/>
            <a:chOff x="0" y="0"/>
            <a:chExt cx="1250456" cy="1147947"/>
          </a:xfrm>
        </p:grpSpPr>
        <p:sp>
          <p:nvSpPr>
            <p:cNvPr name="Freeform 42" id="42"/>
            <p:cNvSpPr/>
            <p:nvPr/>
          </p:nvSpPr>
          <p:spPr>
            <a:xfrm flipH="false" flipV="false" rot="0">
              <a:off x="0" y="0"/>
              <a:ext cx="1250456" cy="1147947"/>
            </a:xfrm>
            <a:custGeom>
              <a:avLst/>
              <a:gdLst/>
              <a:ahLst/>
              <a:cxnLst/>
              <a:rect r="r" b="b" t="t" l="l"/>
              <a:pathLst>
                <a:path h="1147947" w="1250456">
                  <a:moveTo>
                    <a:pt x="81798" y="0"/>
                  </a:moveTo>
                  <a:lnTo>
                    <a:pt x="1168657" y="0"/>
                  </a:lnTo>
                  <a:cubicBezTo>
                    <a:pt x="1190351" y="0"/>
                    <a:pt x="1211157" y="8618"/>
                    <a:pt x="1226497" y="23958"/>
                  </a:cubicBezTo>
                  <a:cubicBezTo>
                    <a:pt x="1241838" y="39298"/>
                    <a:pt x="1250456" y="60104"/>
                    <a:pt x="1250456" y="81798"/>
                  </a:cubicBezTo>
                  <a:lnTo>
                    <a:pt x="1250456" y="1066149"/>
                  </a:lnTo>
                  <a:cubicBezTo>
                    <a:pt x="1250456" y="1111325"/>
                    <a:pt x="1213833" y="1147947"/>
                    <a:pt x="1168657" y="1147947"/>
                  </a:cubicBezTo>
                  <a:lnTo>
                    <a:pt x="81798" y="1147947"/>
                  </a:lnTo>
                  <a:cubicBezTo>
                    <a:pt x="60104" y="1147947"/>
                    <a:pt x="39298" y="1139329"/>
                    <a:pt x="23958" y="1123989"/>
                  </a:cubicBezTo>
                  <a:cubicBezTo>
                    <a:pt x="8618" y="1108649"/>
                    <a:pt x="0" y="1087843"/>
                    <a:pt x="0" y="1066149"/>
                  </a:cubicBezTo>
                  <a:lnTo>
                    <a:pt x="0" y="81798"/>
                  </a:lnTo>
                  <a:cubicBezTo>
                    <a:pt x="0" y="60104"/>
                    <a:pt x="8618" y="39298"/>
                    <a:pt x="23958" y="23958"/>
                  </a:cubicBezTo>
                  <a:cubicBezTo>
                    <a:pt x="39298" y="8618"/>
                    <a:pt x="60104" y="0"/>
                    <a:pt x="81798" y="0"/>
                  </a:cubicBezTo>
                  <a:close/>
                </a:path>
              </a:pathLst>
            </a:custGeom>
            <a:solidFill>
              <a:srgbClr val="FEF6EB"/>
            </a:solidFill>
            <a:ln w="66675" cap="rnd">
              <a:solidFill>
                <a:srgbClr val="0D4F4E"/>
              </a:solidFill>
              <a:prstDash val="solid"/>
              <a:round/>
            </a:ln>
          </p:spPr>
        </p:sp>
        <p:sp>
          <p:nvSpPr>
            <p:cNvPr name="TextBox 43" id="43"/>
            <p:cNvSpPr txBox="true"/>
            <p:nvPr/>
          </p:nvSpPr>
          <p:spPr>
            <a:xfrm>
              <a:off x="0" y="-66675"/>
              <a:ext cx="1250456" cy="1214622"/>
            </a:xfrm>
            <a:prstGeom prst="rect">
              <a:avLst/>
            </a:prstGeom>
          </p:spPr>
          <p:txBody>
            <a:bodyPr anchor="ctr" rtlCol="false" tIns="51647" lIns="51647" bIns="51647" rIns="51647"/>
            <a:lstStyle/>
            <a:p>
              <a:pPr algn="ctr">
                <a:lnSpc>
                  <a:spcPts val="3624"/>
                </a:lnSpc>
              </a:pPr>
            </a:p>
          </p:txBody>
        </p:sp>
      </p:grpSp>
      <p:grpSp>
        <p:nvGrpSpPr>
          <p:cNvPr name="Group 44" id="44"/>
          <p:cNvGrpSpPr/>
          <p:nvPr/>
        </p:nvGrpSpPr>
        <p:grpSpPr>
          <a:xfrm rot="0">
            <a:off x="13792259" y="3085159"/>
            <a:ext cx="1755609" cy="1755609"/>
            <a:chOff x="0" y="0"/>
            <a:chExt cx="812800" cy="812800"/>
          </a:xfrm>
        </p:grpSpPr>
        <p:sp>
          <p:nvSpPr>
            <p:cNvPr name="Freeform 45" id="45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D4F4E"/>
            </a:solidFill>
            <a:ln w="66675" cap="sq">
              <a:solidFill>
                <a:srgbClr val="0D4F4E"/>
              </a:solidFill>
              <a:prstDash val="solid"/>
              <a:miter/>
            </a:ln>
          </p:spPr>
        </p:sp>
        <p:sp>
          <p:nvSpPr>
            <p:cNvPr name="TextBox 46" id="46"/>
            <p:cNvSpPr txBox="true"/>
            <p:nvPr/>
          </p:nvSpPr>
          <p:spPr>
            <a:xfrm>
              <a:off x="76200" y="9525"/>
              <a:ext cx="660400" cy="727075"/>
            </a:xfrm>
            <a:prstGeom prst="rect">
              <a:avLst/>
            </a:prstGeom>
          </p:spPr>
          <p:txBody>
            <a:bodyPr anchor="ctr" rtlCol="false" tIns="51647" lIns="51647" bIns="51647" rIns="51647"/>
            <a:lstStyle/>
            <a:p>
              <a:pPr algn="ctr">
                <a:lnSpc>
                  <a:spcPts val="3624"/>
                </a:lnSpc>
              </a:pPr>
            </a:p>
          </p:txBody>
        </p:sp>
      </p:grpSp>
      <p:grpSp>
        <p:nvGrpSpPr>
          <p:cNvPr name="Group 47" id="47"/>
          <p:cNvGrpSpPr/>
          <p:nvPr/>
        </p:nvGrpSpPr>
        <p:grpSpPr>
          <a:xfrm rot="0">
            <a:off x="13738831" y="3017373"/>
            <a:ext cx="1755609" cy="1755609"/>
            <a:chOff x="0" y="0"/>
            <a:chExt cx="812800" cy="812800"/>
          </a:xfrm>
        </p:grpSpPr>
        <p:sp>
          <p:nvSpPr>
            <p:cNvPr name="Freeform 48" id="48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EF6EB"/>
            </a:solidFill>
            <a:ln w="66675" cap="sq">
              <a:solidFill>
                <a:srgbClr val="0D4F4E"/>
              </a:solidFill>
              <a:prstDash val="solid"/>
              <a:miter/>
            </a:ln>
          </p:spPr>
        </p:sp>
        <p:sp>
          <p:nvSpPr>
            <p:cNvPr name="TextBox 49" id="49"/>
            <p:cNvSpPr txBox="true"/>
            <p:nvPr/>
          </p:nvSpPr>
          <p:spPr>
            <a:xfrm>
              <a:off x="76200" y="9525"/>
              <a:ext cx="660400" cy="727075"/>
            </a:xfrm>
            <a:prstGeom prst="rect">
              <a:avLst/>
            </a:prstGeom>
          </p:spPr>
          <p:txBody>
            <a:bodyPr anchor="ctr" rtlCol="false" tIns="51647" lIns="51647" bIns="51647" rIns="51647"/>
            <a:lstStyle/>
            <a:p>
              <a:pPr algn="ctr">
                <a:lnSpc>
                  <a:spcPts val="3624"/>
                </a:lnSpc>
              </a:pPr>
            </a:p>
          </p:txBody>
        </p:sp>
      </p:grpSp>
      <p:sp>
        <p:nvSpPr>
          <p:cNvPr name="TextBox 50" id="50"/>
          <p:cNvSpPr txBox="true"/>
          <p:nvPr/>
        </p:nvSpPr>
        <p:spPr>
          <a:xfrm rot="0">
            <a:off x="12615399" y="4763725"/>
            <a:ext cx="4234883" cy="324352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685"/>
              </a:lnSpc>
            </a:pPr>
            <a:r>
              <a:rPr lang="en-US" sz="2541">
                <a:solidFill>
                  <a:srgbClr val="0D4F4E"/>
                </a:solidFill>
                <a:latin typeface="Lora"/>
                <a:ea typeface="Lora"/>
                <a:cs typeface="Lora"/>
                <a:sym typeface="Lora"/>
              </a:rPr>
              <a:t>Pembuatan modul pembelajran terkait user interface interactive difokuskan tentang Penggunaan button, alert, sweet alert, form dan route pada pembelajaran React.js.</a:t>
            </a:r>
            <a:r>
              <a:rPr lang="en-US" sz="2541">
                <a:solidFill>
                  <a:srgbClr val="0D4F4E"/>
                </a:solidFill>
                <a:latin typeface="Lora"/>
                <a:ea typeface="Lora"/>
                <a:cs typeface="Lora"/>
                <a:sym typeface="Lora"/>
              </a:rPr>
              <a:t> </a:t>
            </a:r>
          </a:p>
        </p:txBody>
      </p:sp>
      <p:sp>
        <p:nvSpPr>
          <p:cNvPr name="TextBox 51" id="51"/>
          <p:cNvSpPr txBox="true"/>
          <p:nvPr/>
        </p:nvSpPr>
        <p:spPr>
          <a:xfrm rot="0">
            <a:off x="13782576" y="3176008"/>
            <a:ext cx="1711864" cy="12668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319"/>
              </a:lnSpc>
            </a:pPr>
            <a:r>
              <a:rPr lang="en-US" sz="7116">
                <a:solidFill>
                  <a:srgbClr val="0D4F4E"/>
                </a:solidFill>
                <a:latin typeface="Lora Bold Italics"/>
                <a:ea typeface="Lora Bold Italics"/>
                <a:cs typeface="Lora Bold Italics"/>
                <a:sym typeface="Lora Bold Italics"/>
              </a:rPr>
              <a:t>03</a:t>
            </a:r>
          </a:p>
        </p:txBody>
      </p:sp>
      <p:sp>
        <p:nvSpPr>
          <p:cNvPr name="TextBox 52" id="52"/>
          <p:cNvSpPr txBox="true"/>
          <p:nvPr/>
        </p:nvSpPr>
        <p:spPr>
          <a:xfrm rot="0">
            <a:off x="12379121" y="504825"/>
            <a:ext cx="4880179" cy="5238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4200"/>
              </a:lnSpc>
            </a:pPr>
            <a:r>
              <a:rPr lang="en-US" sz="3000" spc="225">
                <a:solidFill>
                  <a:srgbClr val="0D4F4E"/>
                </a:solidFill>
                <a:latin typeface="Lora"/>
                <a:ea typeface="Lora"/>
                <a:cs typeface="Lora"/>
                <a:sym typeface="Lora"/>
              </a:rPr>
              <a:t>Sistem informasi</a:t>
            </a:r>
          </a:p>
        </p:txBody>
      </p:sp>
      <p:sp>
        <p:nvSpPr>
          <p:cNvPr name="Freeform 53" id="53"/>
          <p:cNvSpPr/>
          <p:nvPr/>
        </p:nvSpPr>
        <p:spPr>
          <a:xfrm flipH="false" flipV="false" rot="0">
            <a:off x="470056" y="254683"/>
            <a:ext cx="1463682" cy="1097761"/>
          </a:xfrm>
          <a:custGeom>
            <a:avLst/>
            <a:gdLst/>
            <a:ahLst/>
            <a:cxnLst/>
            <a:rect r="r" b="b" t="t" l="l"/>
            <a:pathLst>
              <a:path h="1097761" w="1463682">
                <a:moveTo>
                  <a:pt x="0" y="0"/>
                </a:moveTo>
                <a:lnTo>
                  <a:pt x="1463682" y="0"/>
                </a:lnTo>
                <a:lnTo>
                  <a:pt x="1463682" y="1097761"/>
                </a:lnTo>
                <a:lnTo>
                  <a:pt x="0" y="1097761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0"/>
            </a:stretch>
          </a:blipFill>
        </p:spPr>
      </p:sp>
      <p:sp>
        <p:nvSpPr>
          <p:cNvPr name="TextBox 54" id="54"/>
          <p:cNvSpPr txBox="true"/>
          <p:nvPr/>
        </p:nvSpPr>
        <p:spPr>
          <a:xfrm rot="0">
            <a:off x="1800696" y="504825"/>
            <a:ext cx="5451868" cy="5308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200"/>
              </a:lnSpc>
            </a:pPr>
            <a:r>
              <a:rPr lang="en-US" sz="3000" spc="225">
                <a:solidFill>
                  <a:srgbClr val="0D4F4E"/>
                </a:solidFill>
                <a:latin typeface="Lora Italics"/>
                <a:ea typeface="Lora Italics"/>
                <a:cs typeface="Lora Italics"/>
                <a:sym typeface="Lora Italics"/>
              </a:rPr>
              <a:t>Politeknik Negeri Malang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EF6E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0331905" y="8988216"/>
            <a:ext cx="11219657" cy="1798387"/>
            <a:chOff x="0" y="0"/>
            <a:chExt cx="14959543" cy="2397850"/>
          </a:xfrm>
        </p:grpSpPr>
        <p:sp>
          <p:nvSpPr>
            <p:cNvPr name="Freeform 3" id="3"/>
            <p:cNvSpPr/>
            <p:nvPr/>
          </p:nvSpPr>
          <p:spPr>
            <a:xfrm flipH="false" flipV="true" rot="0">
              <a:off x="0" y="0"/>
              <a:ext cx="12680937" cy="2397850"/>
            </a:xfrm>
            <a:custGeom>
              <a:avLst/>
              <a:gdLst/>
              <a:ahLst/>
              <a:cxnLst/>
              <a:rect r="r" b="b" t="t" l="l"/>
              <a:pathLst>
                <a:path h="2397850" w="12680937">
                  <a:moveTo>
                    <a:pt x="0" y="2397850"/>
                  </a:moveTo>
                  <a:lnTo>
                    <a:pt x="12680937" y="2397850"/>
                  </a:lnTo>
                  <a:lnTo>
                    <a:pt x="12680937" y="0"/>
                  </a:lnTo>
                  <a:lnTo>
                    <a:pt x="0" y="0"/>
                  </a:lnTo>
                  <a:lnTo>
                    <a:pt x="0" y="239785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" id="4"/>
            <p:cNvSpPr/>
            <p:nvPr/>
          </p:nvSpPr>
          <p:spPr>
            <a:xfrm flipH="false" flipV="true" rot="0">
              <a:off x="1084844" y="0"/>
              <a:ext cx="12680937" cy="2397850"/>
            </a:xfrm>
            <a:custGeom>
              <a:avLst/>
              <a:gdLst/>
              <a:ahLst/>
              <a:cxnLst/>
              <a:rect r="r" b="b" t="t" l="l"/>
              <a:pathLst>
                <a:path h="2397850" w="12680937">
                  <a:moveTo>
                    <a:pt x="0" y="2397850"/>
                  </a:moveTo>
                  <a:lnTo>
                    <a:pt x="12680937" y="2397850"/>
                  </a:lnTo>
                  <a:lnTo>
                    <a:pt x="12680937" y="0"/>
                  </a:lnTo>
                  <a:lnTo>
                    <a:pt x="0" y="0"/>
                  </a:lnTo>
                  <a:lnTo>
                    <a:pt x="0" y="239785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5" id="5"/>
            <p:cNvSpPr/>
            <p:nvPr/>
          </p:nvSpPr>
          <p:spPr>
            <a:xfrm flipH="false" flipV="true" rot="0">
              <a:off x="2278606" y="0"/>
              <a:ext cx="12680937" cy="2397850"/>
            </a:xfrm>
            <a:custGeom>
              <a:avLst/>
              <a:gdLst/>
              <a:ahLst/>
              <a:cxnLst/>
              <a:rect r="r" b="b" t="t" l="l"/>
              <a:pathLst>
                <a:path h="2397850" w="12680937">
                  <a:moveTo>
                    <a:pt x="0" y="2397850"/>
                  </a:moveTo>
                  <a:lnTo>
                    <a:pt x="12680937" y="2397850"/>
                  </a:lnTo>
                  <a:lnTo>
                    <a:pt x="12680937" y="0"/>
                  </a:lnTo>
                  <a:lnTo>
                    <a:pt x="0" y="0"/>
                  </a:lnTo>
                  <a:lnTo>
                    <a:pt x="0" y="239785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</p:grpSp>
      <p:sp>
        <p:nvSpPr>
          <p:cNvPr name="TextBox 6" id="6"/>
          <p:cNvSpPr txBox="true"/>
          <p:nvPr/>
        </p:nvSpPr>
        <p:spPr>
          <a:xfrm rot="0">
            <a:off x="5439269" y="1746115"/>
            <a:ext cx="7409461" cy="13716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499"/>
              </a:lnSpc>
            </a:pPr>
            <a:r>
              <a:rPr lang="en-US" sz="9999">
                <a:solidFill>
                  <a:srgbClr val="0D4F4E"/>
                </a:solidFill>
                <a:latin typeface="League Gothic"/>
                <a:ea typeface="League Gothic"/>
                <a:cs typeface="League Gothic"/>
                <a:sym typeface="League Gothic"/>
              </a:rPr>
              <a:t>TUJUAN PENELITIAN</a:t>
            </a:r>
          </a:p>
        </p:txBody>
      </p:sp>
      <p:grpSp>
        <p:nvGrpSpPr>
          <p:cNvPr name="Group 7" id="7"/>
          <p:cNvGrpSpPr/>
          <p:nvPr/>
        </p:nvGrpSpPr>
        <p:grpSpPr>
          <a:xfrm rot="0">
            <a:off x="1223963" y="3651114"/>
            <a:ext cx="4618847" cy="683961"/>
            <a:chOff x="0" y="0"/>
            <a:chExt cx="6158462" cy="911947"/>
          </a:xfrm>
        </p:grpSpPr>
        <p:grpSp>
          <p:nvGrpSpPr>
            <p:cNvPr name="Group 8" id="8"/>
            <p:cNvGrpSpPr/>
            <p:nvPr/>
          </p:nvGrpSpPr>
          <p:grpSpPr>
            <a:xfrm rot="0">
              <a:off x="1076435" y="0"/>
              <a:ext cx="515116" cy="450726"/>
              <a:chOff x="0" y="0"/>
              <a:chExt cx="812800" cy="711200"/>
            </a:xfrm>
          </p:grpSpPr>
          <p:sp>
            <p:nvSpPr>
              <p:cNvPr name="Freeform 9" id="9"/>
              <p:cNvSpPr/>
              <p:nvPr/>
            </p:nvSpPr>
            <p:spPr>
              <a:xfrm flipH="false" flipV="false" rot="0">
                <a:off x="0" y="0"/>
                <a:ext cx="812800" cy="711200"/>
              </a:xfrm>
              <a:custGeom>
                <a:avLst/>
                <a:gdLst/>
                <a:ahLst/>
                <a:cxnLst/>
                <a:rect r="r" b="b" t="t" l="l"/>
                <a:pathLst>
                  <a:path h="711200" w="812800">
                    <a:moveTo>
                      <a:pt x="406400" y="0"/>
                    </a:moveTo>
                    <a:lnTo>
                      <a:pt x="812800" y="711200"/>
                    </a:lnTo>
                    <a:lnTo>
                      <a:pt x="0" y="7112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4D6F78"/>
              </a:solidFill>
            </p:spPr>
          </p:sp>
          <p:sp>
            <p:nvSpPr>
              <p:cNvPr name="TextBox 10" id="10"/>
              <p:cNvSpPr txBox="true"/>
              <p:nvPr/>
            </p:nvSpPr>
            <p:spPr>
              <a:xfrm>
                <a:off x="127000" y="263525"/>
                <a:ext cx="558800" cy="396875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3624"/>
                  </a:lnSpc>
                </a:pPr>
              </a:p>
            </p:txBody>
          </p:sp>
        </p:grpSp>
        <p:sp>
          <p:nvSpPr>
            <p:cNvPr name="Freeform 11" id="11"/>
            <p:cNvSpPr/>
            <p:nvPr/>
          </p:nvSpPr>
          <p:spPr>
            <a:xfrm flipH="false" flipV="false" rot="0">
              <a:off x="0" y="202863"/>
              <a:ext cx="1412450" cy="709084"/>
            </a:xfrm>
            <a:custGeom>
              <a:avLst/>
              <a:gdLst/>
              <a:ahLst/>
              <a:cxnLst/>
              <a:rect r="r" b="b" t="t" l="l"/>
              <a:pathLst>
                <a:path h="709084" w="1412450">
                  <a:moveTo>
                    <a:pt x="0" y="0"/>
                  </a:moveTo>
                  <a:lnTo>
                    <a:pt x="1412450" y="0"/>
                  </a:lnTo>
                  <a:lnTo>
                    <a:pt x="1412450" y="709084"/>
                  </a:lnTo>
                  <a:lnTo>
                    <a:pt x="0" y="70908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l="0" t="0" r="0" b="0"/>
              </a:stretch>
            </a:blipFill>
          </p:spPr>
        </p:sp>
        <p:grpSp>
          <p:nvGrpSpPr>
            <p:cNvPr name="Group 12" id="12"/>
            <p:cNvGrpSpPr/>
            <p:nvPr/>
          </p:nvGrpSpPr>
          <p:grpSpPr>
            <a:xfrm rot="0">
              <a:off x="630025" y="202863"/>
              <a:ext cx="4822212" cy="709084"/>
              <a:chOff x="0" y="0"/>
              <a:chExt cx="952536" cy="140066"/>
            </a:xfrm>
          </p:grpSpPr>
          <p:sp>
            <p:nvSpPr>
              <p:cNvPr name="Freeform 13" id="13"/>
              <p:cNvSpPr/>
              <p:nvPr/>
            </p:nvSpPr>
            <p:spPr>
              <a:xfrm flipH="false" flipV="false" rot="0">
                <a:off x="0" y="0"/>
                <a:ext cx="952536" cy="140066"/>
              </a:xfrm>
              <a:custGeom>
                <a:avLst/>
                <a:gdLst/>
                <a:ahLst/>
                <a:cxnLst/>
                <a:rect r="r" b="b" t="t" l="l"/>
                <a:pathLst>
                  <a:path h="140066" w="952536">
                    <a:moveTo>
                      <a:pt x="0" y="0"/>
                    </a:moveTo>
                    <a:lnTo>
                      <a:pt x="952536" y="0"/>
                    </a:lnTo>
                    <a:lnTo>
                      <a:pt x="952536" y="140066"/>
                    </a:lnTo>
                    <a:lnTo>
                      <a:pt x="0" y="140066"/>
                    </a:lnTo>
                    <a:close/>
                  </a:path>
                </a:pathLst>
              </a:custGeom>
              <a:solidFill>
                <a:srgbClr val="0D4F4E"/>
              </a:solidFill>
            </p:spPr>
          </p:sp>
          <p:sp>
            <p:nvSpPr>
              <p:cNvPr name="TextBox 14" id="14"/>
              <p:cNvSpPr txBox="true"/>
              <p:nvPr/>
            </p:nvSpPr>
            <p:spPr>
              <a:xfrm>
                <a:off x="0" y="-66675"/>
                <a:ext cx="952536" cy="206741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3624"/>
                  </a:lnSpc>
                </a:pPr>
              </a:p>
            </p:txBody>
          </p:sp>
        </p:grpSp>
        <p:sp>
          <p:nvSpPr>
            <p:cNvPr name="Freeform 15" id="15"/>
            <p:cNvSpPr/>
            <p:nvPr/>
          </p:nvSpPr>
          <p:spPr>
            <a:xfrm flipH="false" flipV="true" rot="0">
              <a:off x="4746012" y="202863"/>
              <a:ext cx="1412450" cy="709084"/>
            </a:xfrm>
            <a:custGeom>
              <a:avLst/>
              <a:gdLst/>
              <a:ahLst/>
              <a:cxnLst/>
              <a:rect r="r" b="b" t="t" l="l"/>
              <a:pathLst>
                <a:path h="709084" w="1412450">
                  <a:moveTo>
                    <a:pt x="0" y="709084"/>
                  </a:moveTo>
                  <a:lnTo>
                    <a:pt x="1412450" y="709084"/>
                  </a:lnTo>
                  <a:lnTo>
                    <a:pt x="1412450" y="0"/>
                  </a:lnTo>
                  <a:lnTo>
                    <a:pt x="0" y="0"/>
                  </a:lnTo>
                  <a:lnTo>
                    <a:pt x="0" y="709084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6" id="16"/>
            <p:cNvSpPr/>
            <p:nvPr/>
          </p:nvSpPr>
          <p:spPr>
            <a:xfrm flipH="false" flipV="false" rot="0">
              <a:off x="223677" y="0"/>
              <a:ext cx="1110316" cy="557405"/>
            </a:xfrm>
            <a:custGeom>
              <a:avLst/>
              <a:gdLst/>
              <a:ahLst/>
              <a:cxnLst/>
              <a:rect r="r" b="b" t="t" l="l"/>
              <a:pathLst>
                <a:path h="557405" w="1110316">
                  <a:moveTo>
                    <a:pt x="0" y="0"/>
                  </a:moveTo>
                  <a:lnTo>
                    <a:pt x="1110316" y="0"/>
                  </a:lnTo>
                  <a:lnTo>
                    <a:pt x="1110316" y="557405"/>
                  </a:lnTo>
                  <a:lnTo>
                    <a:pt x="0" y="55740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 l="0" t="0" r="0" b="0"/>
              </a:stretch>
            </a:blipFill>
          </p:spPr>
        </p:sp>
      </p:grpSp>
      <p:sp>
        <p:nvSpPr>
          <p:cNvPr name="TextBox 17" id="17"/>
          <p:cNvSpPr txBox="true"/>
          <p:nvPr/>
        </p:nvSpPr>
        <p:spPr>
          <a:xfrm rot="0">
            <a:off x="1383464" y="4563675"/>
            <a:ext cx="7565273" cy="18161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624"/>
              </a:lnSpc>
            </a:pPr>
            <a:r>
              <a:rPr lang="en-US" sz="2499">
                <a:solidFill>
                  <a:srgbClr val="0D4F4E"/>
                </a:solidFill>
                <a:latin typeface="Lora"/>
                <a:ea typeface="Lora"/>
                <a:cs typeface="Lora"/>
                <a:sym typeface="Lora"/>
              </a:rPr>
              <a:t>Menerapkan jest sebagai alat automated testcode dalam pembelajaran yang otomatis dalam konteks pengujian front-end web dengan React.js, khususnya pada topik Interactive UI.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9498764" y="6156605"/>
            <a:ext cx="7565273" cy="13589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624"/>
              </a:lnSpc>
            </a:pPr>
            <a:r>
              <a:rPr lang="en-US" sz="2499">
                <a:solidFill>
                  <a:srgbClr val="0D4F4E"/>
                </a:solidFill>
                <a:latin typeface="Lora"/>
                <a:ea typeface="Lora"/>
                <a:cs typeface="Lora"/>
                <a:sym typeface="Lora"/>
              </a:rPr>
              <a:t>Membangun sebuah modul yang mengajarkan mahasiswa terkait pembelajaran React.js dengan topik user interface interactive.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2406074" y="3763575"/>
            <a:ext cx="2186324" cy="5238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200"/>
              </a:lnSpc>
            </a:pPr>
            <a:r>
              <a:rPr lang="en-US" sz="3000">
                <a:solidFill>
                  <a:srgbClr val="FFFFFF"/>
                </a:solidFill>
                <a:latin typeface="Lora Bold"/>
                <a:ea typeface="Lora Bold"/>
                <a:cs typeface="Lora Bold"/>
                <a:sym typeface="Lora Bold"/>
              </a:rPr>
              <a:t>Tujuan 1</a:t>
            </a:r>
          </a:p>
        </p:txBody>
      </p:sp>
      <p:sp>
        <p:nvSpPr>
          <p:cNvPr name="Freeform 20" id="20"/>
          <p:cNvSpPr/>
          <p:nvPr/>
        </p:nvSpPr>
        <p:spPr>
          <a:xfrm flipH="false" flipV="false" rot="0">
            <a:off x="13458144" y="1706175"/>
            <a:ext cx="4085898" cy="3580732"/>
          </a:xfrm>
          <a:custGeom>
            <a:avLst/>
            <a:gdLst/>
            <a:ahLst/>
            <a:cxnLst/>
            <a:rect r="r" b="b" t="t" l="l"/>
            <a:pathLst>
              <a:path h="3580732" w="4085898">
                <a:moveTo>
                  <a:pt x="0" y="0"/>
                </a:moveTo>
                <a:lnTo>
                  <a:pt x="4085898" y="0"/>
                </a:lnTo>
                <a:lnTo>
                  <a:pt x="4085898" y="3580732"/>
                </a:lnTo>
                <a:lnTo>
                  <a:pt x="0" y="3580732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21" id="21"/>
          <p:cNvGrpSpPr/>
          <p:nvPr/>
        </p:nvGrpSpPr>
        <p:grpSpPr>
          <a:xfrm rot="0">
            <a:off x="9498764" y="5286907"/>
            <a:ext cx="4618847" cy="683961"/>
            <a:chOff x="0" y="0"/>
            <a:chExt cx="6158462" cy="911947"/>
          </a:xfrm>
        </p:grpSpPr>
        <p:grpSp>
          <p:nvGrpSpPr>
            <p:cNvPr name="Group 22" id="22"/>
            <p:cNvGrpSpPr/>
            <p:nvPr/>
          </p:nvGrpSpPr>
          <p:grpSpPr>
            <a:xfrm rot="0">
              <a:off x="1076435" y="0"/>
              <a:ext cx="515116" cy="450726"/>
              <a:chOff x="0" y="0"/>
              <a:chExt cx="812800" cy="711200"/>
            </a:xfrm>
          </p:grpSpPr>
          <p:sp>
            <p:nvSpPr>
              <p:cNvPr name="Freeform 23" id="23"/>
              <p:cNvSpPr/>
              <p:nvPr/>
            </p:nvSpPr>
            <p:spPr>
              <a:xfrm flipH="false" flipV="false" rot="0">
                <a:off x="0" y="0"/>
                <a:ext cx="812800" cy="711200"/>
              </a:xfrm>
              <a:custGeom>
                <a:avLst/>
                <a:gdLst/>
                <a:ahLst/>
                <a:cxnLst/>
                <a:rect r="r" b="b" t="t" l="l"/>
                <a:pathLst>
                  <a:path h="711200" w="812800">
                    <a:moveTo>
                      <a:pt x="406400" y="0"/>
                    </a:moveTo>
                    <a:lnTo>
                      <a:pt x="812800" y="711200"/>
                    </a:lnTo>
                    <a:lnTo>
                      <a:pt x="0" y="7112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4D6F78"/>
              </a:solidFill>
            </p:spPr>
          </p:sp>
          <p:sp>
            <p:nvSpPr>
              <p:cNvPr name="TextBox 24" id="24"/>
              <p:cNvSpPr txBox="true"/>
              <p:nvPr/>
            </p:nvSpPr>
            <p:spPr>
              <a:xfrm>
                <a:off x="127000" y="263525"/>
                <a:ext cx="558800" cy="396875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3624"/>
                  </a:lnSpc>
                </a:pPr>
              </a:p>
            </p:txBody>
          </p:sp>
        </p:grpSp>
        <p:sp>
          <p:nvSpPr>
            <p:cNvPr name="Freeform 25" id="25"/>
            <p:cNvSpPr/>
            <p:nvPr/>
          </p:nvSpPr>
          <p:spPr>
            <a:xfrm flipH="false" flipV="false" rot="0">
              <a:off x="0" y="202863"/>
              <a:ext cx="1412450" cy="709084"/>
            </a:xfrm>
            <a:custGeom>
              <a:avLst/>
              <a:gdLst/>
              <a:ahLst/>
              <a:cxnLst/>
              <a:rect r="r" b="b" t="t" l="l"/>
              <a:pathLst>
                <a:path h="709084" w="1412450">
                  <a:moveTo>
                    <a:pt x="0" y="0"/>
                  </a:moveTo>
                  <a:lnTo>
                    <a:pt x="1412450" y="0"/>
                  </a:lnTo>
                  <a:lnTo>
                    <a:pt x="1412450" y="709084"/>
                  </a:lnTo>
                  <a:lnTo>
                    <a:pt x="0" y="70908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l="0" t="0" r="0" b="0"/>
              </a:stretch>
            </a:blipFill>
          </p:spPr>
        </p:sp>
        <p:grpSp>
          <p:nvGrpSpPr>
            <p:cNvPr name="Group 26" id="26"/>
            <p:cNvGrpSpPr/>
            <p:nvPr/>
          </p:nvGrpSpPr>
          <p:grpSpPr>
            <a:xfrm rot="0">
              <a:off x="630025" y="202863"/>
              <a:ext cx="4822212" cy="709084"/>
              <a:chOff x="0" y="0"/>
              <a:chExt cx="952536" cy="140066"/>
            </a:xfrm>
          </p:grpSpPr>
          <p:sp>
            <p:nvSpPr>
              <p:cNvPr name="Freeform 27" id="27"/>
              <p:cNvSpPr/>
              <p:nvPr/>
            </p:nvSpPr>
            <p:spPr>
              <a:xfrm flipH="false" flipV="false" rot="0">
                <a:off x="0" y="0"/>
                <a:ext cx="952536" cy="140066"/>
              </a:xfrm>
              <a:custGeom>
                <a:avLst/>
                <a:gdLst/>
                <a:ahLst/>
                <a:cxnLst/>
                <a:rect r="r" b="b" t="t" l="l"/>
                <a:pathLst>
                  <a:path h="140066" w="952536">
                    <a:moveTo>
                      <a:pt x="0" y="0"/>
                    </a:moveTo>
                    <a:lnTo>
                      <a:pt x="952536" y="0"/>
                    </a:lnTo>
                    <a:lnTo>
                      <a:pt x="952536" y="140066"/>
                    </a:lnTo>
                    <a:lnTo>
                      <a:pt x="0" y="140066"/>
                    </a:lnTo>
                    <a:close/>
                  </a:path>
                </a:pathLst>
              </a:custGeom>
              <a:solidFill>
                <a:srgbClr val="0D4F4E"/>
              </a:solidFill>
            </p:spPr>
          </p:sp>
          <p:sp>
            <p:nvSpPr>
              <p:cNvPr name="TextBox 28" id="28"/>
              <p:cNvSpPr txBox="true"/>
              <p:nvPr/>
            </p:nvSpPr>
            <p:spPr>
              <a:xfrm>
                <a:off x="0" y="-66675"/>
                <a:ext cx="952536" cy="206741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3624"/>
                  </a:lnSpc>
                </a:pPr>
              </a:p>
            </p:txBody>
          </p:sp>
        </p:grpSp>
        <p:sp>
          <p:nvSpPr>
            <p:cNvPr name="Freeform 29" id="29"/>
            <p:cNvSpPr/>
            <p:nvPr/>
          </p:nvSpPr>
          <p:spPr>
            <a:xfrm flipH="false" flipV="true" rot="0">
              <a:off x="4746012" y="202863"/>
              <a:ext cx="1412450" cy="709084"/>
            </a:xfrm>
            <a:custGeom>
              <a:avLst/>
              <a:gdLst/>
              <a:ahLst/>
              <a:cxnLst/>
              <a:rect r="r" b="b" t="t" l="l"/>
              <a:pathLst>
                <a:path h="709084" w="1412450">
                  <a:moveTo>
                    <a:pt x="0" y="709084"/>
                  </a:moveTo>
                  <a:lnTo>
                    <a:pt x="1412450" y="709084"/>
                  </a:lnTo>
                  <a:lnTo>
                    <a:pt x="1412450" y="0"/>
                  </a:lnTo>
                  <a:lnTo>
                    <a:pt x="0" y="0"/>
                  </a:lnTo>
                  <a:lnTo>
                    <a:pt x="0" y="709084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30" id="30"/>
            <p:cNvSpPr/>
            <p:nvPr/>
          </p:nvSpPr>
          <p:spPr>
            <a:xfrm flipH="false" flipV="false" rot="0">
              <a:off x="223677" y="0"/>
              <a:ext cx="1110316" cy="557405"/>
            </a:xfrm>
            <a:custGeom>
              <a:avLst/>
              <a:gdLst/>
              <a:ahLst/>
              <a:cxnLst/>
              <a:rect r="r" b="b" t="t" l="l"/>
              <a:pathLst>
                <a:path h="557405" w="1110316">
                  <a:moveTo>
                    <a:pt x="0" y="0"/>
                  </a:moveTo>
                  <a:lnTo>
                    <a:pt x="1110316" y="0"/>
                  </a:lnTo>
                  <a:lnTo>
                    <a:pt x="1110316" y="557405"/>
                  </a:lnTo>
                  <a:lnTo>
                    <a:pt x="0" y="55740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 l="0" t="0" r="0" b="0"/>
              </a:stretch>
            </a:blipFill>
          </p:spPr>
        </p:sp>
      </p:grpSp>
      <p:sp>
        <p:nvSpPr>
          <p:cNvPr name="TextBox 31" id="31"/>
          <p:cNvSpPr txBox="true"/>
          <p:nvPr/>
        </p:nvSpPr>
        <p:spPr>
          <a:xfrm rot="0">
            <a:off x="10722430" y="5403462"/>
            <a:ext cx="3239368" cy="5238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200"/>
              </a:lnSpc>
            </a:pPr>
            <a:r>
              <a:rPr lang="en-US" sz="3000">
                <a:solidFill>
                  <a:srgbClr val="FFFFFF"/>
                </a:solidFill>
                <a:latin typeface="Lora Bold"/>
                <a:ea typeface="Lora Bold"/>
                <a:cs typeface="Lora Bold"/>
                <a:sym typeface="Lora Bold"/>
              </a:rPr>
              <a:t>Tujuan 2</a:t>
            </a:r>
          </a:p>
        </p:txBody>
      </p:sp>
      <p:sp>
        <p:nvSpPr>
          <p:cNvPr name="TextBox 32" id="32"/>
          <p:cNvSpPr txBox="true"/>
          <p:nvPr/>
        </p:nvSpPr>
        <p:spPr>
          <a:xfrm rot="0">
            <a:off x="12379121" y="504825"/>
            <a:ext cx="4880179" cy="5238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4200"/>
              </a:lnSpc>
            </a:pPr>
            <a:r>
              <a:rPr lang="en-US" sz="3000" spc="225">
                <a:solidFill>
                  <a:srgbClr val="0D4F4E"/>
                </a:solidFill>
                <a:latin typeface="Lora"/>
                <a:ea typeface="Lora"/>
                <a:cs typeface="Lora"/>
                <a:sym typeface="Lora"/>
              </a:rPr>
              <a:t>Sistem informasi</a:t>
            </a:r>
          </a:p>
        </p:txBody>
      </p:sp>
      <p:sp>
        <p:nvSpPr>
          <p:cNvPr name="Freeform 33" id="33"/>
          <p:cNvSpPr/>
          <p:nvPr/>
        </p:nvSpPr>
        <p:spPr>
          <a:xfrm flipH="false" flipV="true" rot="0">
            <a:off x="4449558" y="7151300"/>
            <a:ext cx="3939304" cy="3576661"/>
          </a:xfrm>
          <a:custGeom>
            <a:avLst/>
            <a:gdLst/>
            <a:ahLst/>
            <a:cxnLst/>
            <a:rect r="r" b="b" t="t" l="l"/>
            <a:pathLst>
              <a:path h="3576661" w="3939304">
                <a:moveTo>
                  <a:pt x="0" y="3576661"/>
                </a:moveTo>
                <a:lnTo>
                  <a:pt x="3939304" y="3576661"/>
                </a:lnTo>
                <a:lnTo>
                  <a:pt x="3939304" y="0"/>
                </a:lnTo>
                <a:lnTo>
                  <a:pt x="0" y="0"/>
                </a:lnTo>
                <a:lnTo>
                  <a:pt x="0" y="3576661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4" id="34"/>
          <p:cNvSpPr/>
          <p:nvPr/>
        </p:nvSpPr>
        <p:spPr>
          <a:xfrm flipH="false" flipV="false" rot="0">
            <a:off x="470056" y="254683"/>
            <a:ext cx="1463682" cy="1097761"/>
          </a:xfrm>
          <a:custGeom>
            <a:avLst/>
            <a:gdLst/>
            <a:ahLst/>
            <a:cxnLst/>
            <a:rect r="r" b="b" t="t" l="l"/>
            <a:pathLst>
              <a:path h="1097761" w="1463682">
                <a:moveTo>
                  <a:pt x="0" y="0"/>
                </a:moveTo>
                <a:lnTo>
                  <a:pt x="1463682" y="0"/>
                </a:lnTo>
                <a:lnTo>
                  <a:pt x="1463682" y="1097761"/>
                </a:lnTo>
                <a:lnTo>
                  <a:pt x="0" y="1097761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 l="0" t="0" r="0" b="0"/>
            </a:stretch>
          </a:blipFill>
        </p:spPr>
      </p:sp>
      <p:sp>
        <p:nvSpPr>
          <p:cNvPr name="TextBox 35" id="35"/>
          <p:cNvSpPr txBox="true"/>
          <p:nvPr/>
        </p:nvSpPr>
        <p:spPr>
          <a:xfrm rot="0">
            <a:off x="1800696" y="504825"/>
            <a:ext cx="5451868" cy="5308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200"/>
              </a:lnSpc>
            </a:pPr>
            <a:r>
              <a:rPr lang="en-US" sz="3000" spc="225">
                <a:solidFill>
                  <a:srgbClr val="0D4F4E"/>
                </a:solidFill>
                <a:latin typeface="Lora Italics"/>
                <a:ea typeface="Lora Italics"/>
                <a:cs typeface="Lora Italics"/>
                <a:sym typeface="Lora Italics"/>
              </a:rPr>
              <a:t>Politeknik Negeri Malang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EF6E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0331905" y="8988216"/>
            <a:ext cx="11219657" cy="1798387"/>
            <a:chOff x="0" y="0"/>
            <a:chExt cx="14959543" cy="2397850"/>
          </a:xfrm>
        </p:grpSpPr>
        <p:sp>
          <p:nvSpPr>
            <p:cNvPr name="Freeform 3" id="3"/>
            <p:cNvSpPr/>
            <p:nvPr/>
          </p:nvSpPr>
          <p:spPr>
            <a:xfrm flipH="false" flipV="true" rot="0">
              <a:off x="0" y="0"/>
              <a:ext cx="12680937" cy="2397850"/>
            </a:xfrm>
            <a:custGeom>
              <a:avLst/>
              <a:gdLst/>
              <a:ahLst/>
              <a:cxnLst/>
              <a:rect r="r" b="b" t="t" l="l"/>
              <a:pathLst>
                <a:path h="2397850" w="12680937">
                  <a:moveTo>
                    <a:pt x="0" y="2397850"/>
                  </a:moveTo>
                  <a:lnTo>
                    <a:pt x="12680937" y="2397850"/>
                  </a:lnTo>
                  <a:lnTo>
                    <a:pt x="12680937" y="0"/>
                  </a:lnTo>
                  <a:lnTo>
                    <a:pt x="0" y="0"/>
                  </a:lnTo>
                  <a:lnTo>
                    <a:pt x="0" y="239785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" id="4"/>
            <p:cNvSpPr/>
            <p:nvPr/>
          </p:nvSpPr>
          <p:spPr>
            <a:xfrm flipH="false" flipV="true" rot="0">
              <a:off x="1084844" y="0"/>
              <a:ext cx="12680937" cy="2397850"/>
            </a:xfrm>
            <a:custGeom>
              <a:avLst/>
              <a:gdLst/>
              <a:ahLst/>
              <a:cxnLst/>
              <a:rect r="r" b="b" t="t" l="l"/>
              <a:pathLst>
                <a:path h="2397850" w="12680937">
                  <a:moveTo>
                    <a:pt x="0" y="2397850"/>
                  </a:moveTo>
                  <a:lnTo>
                    <a:pt x="12680937" y="2397850"/>
                  </a:lnTo>
                  <a:lnTo>
                    <a:pt x="12680937" y="0"/>
                  </a:lnTo>
                  <a:lnTo>
                    <a:pt x="0" y="0"/>
                  </a:lnTo>
                  <a:lnTo>
                    <a:pt x="0" y="239785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5" id="5"/>
            <p:cNvSpPr/>
            <p:nvPr/>
          </p:nvSpPr>
          <p:spPr>
            <a:xfrm flipH="false" flipV="true" rot="0">
              <a:off x="2278606" y="0"/>
              <a:ext cx="12680937" cy="2397850"/>
            </a:xfrm>
            <a:custGeom>
              <a:avLst/>
              <a:gdLst/>
              <a:ahLst/>
              <a:cxnLst/>
              <a:rect r="r" b="b" t="t" l="l"/>
              <a:pathLst>
                <a:path h="2397850" w="12680937">
                  <a:moveTo>
                    <a:pt x="0" y="2397850"/>
                  </a:moveTo>
                  <a:lnTo>
                    <a:pt x="12680937" y="2397850"/>
                  </a:lnTo>
                  <a:lnTo>
                    <a:pt x="12680937" y="0"/>
                  </a:lnTo>
                  <a:lnTo>
                    <a:pt x="0" y="0"/>
                  </a:lnTo>
                  <a:lnTo>
                    <a:pt x="0" y="239785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</p:grpSp>
      <p:sp>
        <p:nvSpPr>
          <p:cNvPr name="TextBox 6" id="6"/>
          <p:cNvSpPr txBox="true"/>
          <p:nvPr/>
        </p:nvSpPr>
        <p:spPr>
          <a:xfrm rot="0">
            <a:off x="5364049" y="1746115"/>
            <a:ext cx="7484682" cy="13716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499"/>
              </a:lnSpc>
            </a:pPr>
            <a:r>
              <a:rPr lang="en-US" sz="9999">
                <a:solidFill>
                  <a:srgbClr val="0D4F4E"/>
                </a:solidFill>
                <a:latin typeface="League Gothic"/>
                <a:ea typeface="League Gothic"/>
                <a:cs typeface="League Gothic"/>
                <a:sym typeface="League Gothic"/>
              </a:rPr>
              <a:t>MANFAAT PENELITIAN</a:t>
            </a:r>
          </a:p>
        </p:txBody>
      </p:sp>
      <p:sp>
        <p:nvSpPr>
          <p:cNvPr name="Freeform 7" id="7"/>
          <p:cNvSpPr/>
          <p:nvPr/>
        </p:nvSpPr>
        <p:spPr>
          <a:xfrm flipH="false" flipV="false" rot="0">
            <a:off x="214526" y="2360477"/>
            <a:ext cx="3939304" cy="3576661"/>
          </a:xfrm>
          <a:custGeom>
            <a:avLst/>
            <a:gdLst/>
            <a:ahLst/>
            <a:cxnLst/>
            <a:rect r="r" b="b" t="t" l="l"/>
            <a:pathLst>
              <a:path h="3576661" w="3939304">
                <a:moveTo>
                  <a:pt x="0" y="0"/>
                </a:moveTo>
                <a:lnTo>
                  <a:pt x="3939304" y="0"/>
                </a:lnTo>
                <a:lnTo>
                  <a:pt x="3939304" y="3576661"/>
                </a:lnTo>
                <a:lnTo>
                  <a:pt x="0" y="357666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8" id="8"/>
          <p:cNvGrpSpPr/>
          <p:nvPr/>
        </p:nvGrpSpPr>
        <p:grpSpPr>
          <a:xfrm rot="0">
            <a:off x="1445045" y="4425564"/>
            <a:ext cx="4747823" cy="4358613"/>
            <a:chOff x="0" y="0"/>
            <a:chExt cx="1250456" cy="1147947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1250456" cy="1147947"/>
            </a:xfrm>
            <a:custGeom>
              <a:avLst/>
              <a:gdLst/>
              <a:ahLst/>
              <a:cxnLst/>
              <a:rect r="r" b="b" t="t" l="l"/>
              <a:pathLst>
                <a:path h="1147947" w="1250456">
                  <a:moveTo>
                    <a:pt x="83162" y="0"/>
                  </a:moveTo>
                  <a:lnTo>
                    <a:pt x="1167294" y="0"/>
                  </a:lnTo>
                  <a:cubicBezTo>
                    <a:pt x="1213223" y="0"/>
                    <a:pt x="1250456" y="37233"/>
                    <a:pt x="1250456" y="83162"/>
                  </a:cubicBezTo>
                  <a:lnTo>
                    <a:pt x="1250456" y="1064785"/>
                  </a:lnTo>
                  <a:cubicBezTo>
                    <a:pt x="1250456" y="1110715"/>
                    <a:pt x="1213223" y="1147947"/>
                    <a:pt x="1167294" y="1147947"/>
                  </a:cubicBezTo>
                  <a:lnTo>
                    <a:pt x="83162" y="1147947"/>
                  </a:lnTo>
                  <a:cubicBezTo>
                    <a:pt x="37233" y="1147947"/>
                    <a:pt x="0" y="1110715"/>
                    <a:pt x="0" y="1064785"/>
                  </a:cubicBezTo>
                  <a:lnTo>
                    <a:pt x="0" y="83162"/>
                  </a:lnTo>
                  <a:cubicBezTo>
                    <a:pt x="0" y="37233"/>
                    <a:pt x="37233" y="0"/>
                    <a:pt x="83162" y="0"/>
                  </a:cubicBezTo>
                  <a:close/>
                </a:path>
              </a:pathLst>
            </a:custGeom>
            <a:solidFill>
              <a:srgbClr val="0D4F4E"/>
            </a:solidFill>
            <a:ln w="66675" cap="rnd">
              <a:solidFill>
                <a:srgbClr val="0D4F4E"/>
              </a:solidFill>
              <a:prstDash val="solid"/>
              <a:round/>
            </a:ln>
          </p:spPr>
        </p:sp>
        <p:sp>
          <p:nvSpPr>
            <p:cNvPr name="TextBox 10" id="10"/>
            <p:cNvSpPr txBox="true"/>
            <p:nvPr/>
          </p:nvSpPr>
          <p:spPr>
            <a:xfrm>
              <a:off x="0" y="-66675"/>
              <a:ext cx="1250456" cy="121462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624"/>
                </a:lnSpc>
              </a:pPr>
            </a:p>
          </p:txBody>
        </p:sp>
      </p:grpSp>
      <p:grpSp>
        <p:nvGrpSpPr>
          <p:cNvPr name="Group 11" id="11"/>
          <p:cNvGrpSpPr/>
          <p:nvPr/>
        </p:nvGrpSpPr>
        <p:grpSpPr>
          <a:xfrm rot="0">
            <a:off x="1330745" y="4320789"/>
            <a:ext cx="4747823" cy="4358613"/>
            <a:chOff x="0" y="0"/>
            <a:chExt cx="1250456" cy="1147947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1250456" cy="1147947"/>
            </a:xfrm>
            <a:custGeom>
              <a:avLst/>
              <a:gdLst/>
              <a:ahLst/>
              <a:cxnLst/>
              <a:rect r="r" b="b" t="t" l="l"/>
              <a:pathLst>
                <a:path h="1147947" w="1250456">
                  <a:moveTo>
                    <a:pt x="83162" y="0"/>
                  </a:moveTo>
                  <a:lnTo>
                    <a:pt x="1167294" y="0"/>
                  </a:lnTo>
                  <a:cubicBezTo>
                    <a:pt x="1213223" y="0"/>
                    <a:pt x="1250456" y="37233"/>
                    <a:pt x="1250456" y="83162"/>
                  </a:cubicBezTo>
                  <a:lnTo>
                    <a:pt x="1250456" y="1064785"/>
                  </a:lnTo>
                  <a:cubicBezTo>
                    <a:pt x="1250456" y="1110715"/>
                    <a:pt x="1213223" y="1147947"/>
                    <a:pt x="1167294" y="1147947"/>
                  </a:cubicBezTo>
                  <a:lnTo>
                    <a:pt x="83162" y="1147947"/>
                  </a:lnTo>
                  <a:cubicBezTo>
                    <a:pt x="37233" y="1147947"/>
                    <a:pt x="0" y="1110715"/>
                    <a:pt x="0" y="1064785"/>
                  </a:cubicBezTo>
                  <a:lnTo>
                    <a:pt x="0" y="83162"/>
                  </a:lnTo>
                  <a:cubicBezTo>
                    <a:pt x="0" y="37233"/>
                    <a:pt x="37233" y="0"/>
                    <a:pt x="83162" y="0"/>
                  </a:cubicBezTo>
                  <a:close/>
                </a:path>
              </a:pathLst>
            </a:custGeom>
            <a:solidFill>
              <a:srgbClr val="FEF6EB"/>
            </a:solidFill>
            <a:ln w="66675" cap="rnd">
              <a:solidFill>
                <a:srgbClr val="0D4F4E"/>
              </a:solidFill>
              <a:prstDash val="solid"/>
              <a:round/>
            </a:ln>
          </p:spPr>
        </p:sp>
        <p:sp>
          <p:nvSpPr>
            <p:cNvPr name="TextBox 13" id="13"/>
            <p:cNvSpPr txBox="true"/>
            <p:nvPr/>
          </p:nvSpPr>
          <p:spPr>
            <a:xfrm>
              <a:off x="0" y="-66675"/>
              <a:ext cx="1250456" cy="121462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624"/>
                </a:lnSpc>
              </a:pPr>
            </a:p>
          </p:txBody>
        </p:sp>
      </p:grpSp>
      <p:grpSp>
        <p:nvGrpSpPr>
          <p:cNvPr name="Group 14" id="14"/>
          <p:cNvGrpSpPr/>
          <p:nvPr/>
        </p:nvGrpSpPr>
        <p:grpSpPr>
          <a:xfrm rot="0">
            <a:off x="2893797" y="3279639"/>
            <a:ext cx="1726826" cy="1726826"/>
            <a:chOff x="0" y="0"/>
            <a:chExt cx="812800" cy="812800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D4F4E"/>
            </a:solidFill>
            <a:ln w="66675" cap="sq">
              <a:solidFill>
                <a:srgbClr val="0D4F4E"/>
              </a:solidFill>
              <a:prstDash val="solid"/>
              <a:miter/>
            </a:ln>
          </p:spPr>
        </p:sp>
        <p:sp>
          <p:nvSpPr>
            <p:cNvPr name="TextBox 16" id="16"/>
            <p:cNvSpPr txBox="true"/>
            <p:nvPr/>
          </p:nvSpPr>
          <p:spPr>
            <a:xfrm>
              <a:off x="76200" y="9525"/>
              <a:ext cx="660400" cy="72707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624"/>
                </a:lnSpc>
              </a:pPr>
            </a:p>
          </p:txBody>
        </p:sp>
      </p:grpSp>
      <p:grpSp>
        <p:nvGrpSpPr>
          <p:cNvPr name="Group 17" id="17"/>
          <p:cNvGrpSpPr/>
          <p:nvPr/>
        </p:nvGrpSpPr>
        <p:grpSpPr>
          <a:xfrm rot="0">
            <a:off x="2841244" y="3212964"/>
            <a:ext cx="1726826" cy="1726826"/>
            <a:chOff x="0" y="0"/>
            <a:chExt cx="812800" cy="812800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EF6EB"/>
            </a:solidFill>
            <a:ln w="66675" cap="sq">
              <a:solidFill>
                <a:srgbClr val="0D4F4E"/>
              </a:solidFill>
              <a:prstDash val="solid"/>
              <a:miter/>
            </a:ln>
          </p:spPr>
        </p:sp>
        <p:sp>
          <p:nvSpPr>
            <p:cNvPr name="TextBox 19" id="19"/>
            <p:cNvSpPr txBox="true"/>
            <p:nvPr/>
          </p:nvSpPr>
          <p:spPr>
            <a:xfrm>
              <a:off x="76200" y="9525"/>
              <a:ext cx="660400" cy="72707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624"/>
                </a:lnSpc>
              </a:pPr>
            </a:p>
          </p:txBody>
        </p:sp>
      </p:grpSp>
      <p:sp>
        <p:nvSpPr>
          <p:cNvPr name="TextBox 20" id="20"/>
          <p:cNvSpPr txBox="true"/>
          <p:nvPr/>
        </p:nvSpPr>
        <p:spPr>
          <a:xfrm rot="0">
            <a:off x="1628286" y="5066756"/>
            <a:ext cx="4165452" cy="27305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624"/>
              </a:lnSpc>
            </a:pPr>
            <a:r>
              <a:rPr lang="en-US" sz="2499">
                <a:solidFill>
                  <a:srgbClr val="0D4F4E"/>
                </a:solidFill>
                <a:latin typeface="Lora"/>
                <a:ea typeface="Lora"/>
                <a:cs typeface="Lora"/>
                <a:sym typeface="Lora"/>
              </a:rPr>
              <a:t>Hal ini membantu Mahasiswa dalam pembelajaran dari segi proses pengerjaan dan penerapan User interface interactive secara efisien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2884272" y="3375712"/>
            <a:ext cx="1683798" cy="12394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149"/>
              </a:lnSpc>
            </a:pPr>
            <a:r>
              <a:rPr lang="en-US" sz="6999">
                <a:solidFill>
                  <a:srgbClr val="0D4F4E"/>
                </a:solidFill>
                <a:latin typeface="Lora Bold Italics"/>
                <a:ea typeface="Lora Bold Italics"/>
                <a:cs typeface="Lora Bold Italics"/>
                <a:sym typeface="Lora Bold Italics"/>
              </a:rPr>
              <a:t>01</a:t>
            </a:r>
          </a:p>
        </p:txBody>
      </p:sp>
      <p:grpSp>
        <p:nvGrpSpPr>
          <p:cNvPr name="Group 22" id="22"/>
          <p:cNvGrpSpPr/>
          <p:nvPr/>
        </p:nvGrpSpPr>
        <p:grpSpPr>
          <a:xfrm rot="0">
            <a:off x="6871767" y="4510675"/>
            <a:ext cx="4655113" cy="4273502"/>
            <a:chOff x="0" y="0"/>
            <a:chExt cx="1250456" cy="1147947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1250456" cy="1147947"/>
            </a:xfrm>
            <a:custGeom>
              <a:avLst/>
              <a:gdLst/>
              <a:ahLst/>
              <a:cxnLst/>
              <a:rect r="r" b="b" t="t" l="l"/>
              <a:pathLst>
                <a:path h="1147947" w="1250456">
                  <a:moveTo>
                    <a:pt x="84818" y="0"/>
                  </a:moveTo>
                  <a:lnTo>
                    <a:pt x="1165637" y="0"/>
                  </a:lnTo>
                  <a:cubicBezTo>
                    <a:pt x="1212481" y="0"/>
                    <a:pt x="1250456" y="37974"/>
                    <a:pt x="1250456" y="84818"/>
                  </a:cubicBezTo>
                  <a:lnTo>
                    <a:pt x="1250456" y="1063129"/>
                  </a:lnTo>
                  <a:cubicBezTo>
                    <a:pt x="1250456" y="1109973"/>
                    <a:pt x="1212481" y="1147947"/>
                    <a:pt x="1165637" y="1147947"/>
                  </a:cubicBezTo>
                  <a:lnTo>
                    <a:pt x="84818" y="1147947"/>
                  </a:lnTo>
                  <a:cubicBezTo>
                    <a:pt x="37974" y="1147947"/>
                    <a:pt x="0" y="1109973"/>
                    <a:pt x="0" y="1063129"/>
                  </a:cubicBezTo>
                  <a:lnTo>
                    <a:pt x="0" y="84818"/>
                  </a:lnTo>
                  <a:cubicBezTo>
                    <a:pt x="0" y="37974"/>
                    <a:pt x="37974" y="0"/>
                    <a:pt x="84818" y="0"/>
                  </a:cubicBezTo>
                  <a:close/>
                </a:path>
              </a:pathLst>
            </a:custGeom>
            <a:solidFill>
              <a:srgbClr val="0D4F4E"/>
            </a:solidFill>
            <a:ln w="66675" cap="rnd">
              <a:solidFill>
                <a:srgbClr val="0D4F4E"/>
              </a:solidFill>
              <a:prstDash val="solid"/>
              <a:round/>
            </a:ln>
          </p:spPr>
        </p:sp>
        <p:sp>
          <p:nvSpPr>
            <p:cNvPr name="TextBox 24" id="24"/>
            <p:cNvSpPr txBox="true"/>
            <p:nvPr/>
          </p:nvSpPr>
          <p:spPr>
            <a:xfrm>
              <a:off x="0" y="-66675"/>
              <a:ext cx="1250456" cy="1214622"/>
            </a:xfrm>
            <a:prstGeom prst="rect">
              <a:avLst/>
            </a:prstGeom>
          </p:spPr>
          <p:txBody>
            <a:bodyPr anchor="ctr" rtlCol="false" tIns="49808" lIns="49808" bIns="49808" rIns="49808"/>
            <a:lstStyle/>
            <a:p>
              <a:pPr algn="ctr">
                <a:lnSpc>
                  <a:spcPts val="3624"/>
                </a:lnSpc>
              </a:pPr>
            </a:p>
          </p:txBody>
        </p:sp>
      </p:grpSp>
      <p:grpSp>
        <p:nvGrpSpPr>
          <p:cNvPr name="Group 25" id="25"/>
          <p:cNvGrpSpPr/>
          <p:nvPr/>
        </p:nvGrpSpPr>
        <p:grpSpPr>
          <a:xfrm rot="0">
            <a:off x="6759699" y="4407946"/>
            <a:ext cx="4655113" cy="4273502"/>
            <a:chOff x="0" y="0"/>
            <a:chExt cx="1250456" cy="1147947"/>
          </a:xfrm>
        </p:grpSpPr>
        <p:sp>
          <p:nvSpPr>
            <p:cNvPr name="Freeform 26" id="26"/>
            <p:cNvSpPr/>
            <p:nvPr/>
          </p:nvSpPr>
          <p:spPr>
            <a:xfrm flipH="false" flipV="false" rot="0">
              <a:off x="0" y="0"/>
              <a:ext cx="1250456" cy="1147947"/>
            </a:xfrm>
            <a:custGeom>
              <a:avLst/>
              <a:gdLst/>
              <a:ahLst/>
              <a:cxnLst/>
              <a:rect r="r" b="b" t="t" l="l"/>
              <a:pathLst>
                <a:path h="1147947" w="1250456">
                  <a:moveTo>
                    <a:pt x="84818" y="0"/>
                  </a:moveTo>
                  <a:lnTo>
                    <a:pt x="1165637" y="0"/>
                  </a:lnTo>
                  <a:cubicBezTo>
                    <a:pt x="1212481" y="0"/>
                    <a:pt x="1250456" y="37974"/>
                    <a:pt x="1250456" y="84818"/>
                  </a:cubicBezTo>
                  <a:lnTo>
                    <a:pt x="1250456" y="1063129"/>
                  </a:lnTo>
                  <a:cubicBezTo>
                    <a:pt x="1250456" y="1109973"/>
                    <a:pt x="1212481" y="1147947"/>
                    <a:pt x="1165637" y="1147947"/>
                  </a:cubicBezTo>
                  <a:lnTo>
                    <a:pt x="84818" y="1147947"/>
                  </a:lnTo>
                  <a:cubicBezTo>
                    <a:pt x="37974" y="1147947"/>
                    <a:pt x="0" y="1109973"/>
                    <a:pt x="0" y="1063129"/>
                  </a:cubicBezTo>
                  <a:lnTo>
                    <a:pt x="0" y="84818"/>
                  </a:lnTo>
                  <a:cubicBezTo>
                    <a:pt x="0" y="37974"/>
                    <a:pt x="37974" y="0"/>
                    <a:pt x="84818" y="0"/>
                  </a:cubicBezTo>
                  <a:close/>
                </a:path>
              </a:pathLst>
            </a:custGeom>
            <a:solidFill>
              <a:srgbClr val="FEF6EB"/>
            </a:solidFill>
            <a:ln w="66675" cap="rnd">
              <a:solidFill>
                <a:srgbClr val="0D4F4E"/>
              </a:solidFill>
              <a:prstDash val="solid"/>
              <a:round/>
            </a:ln>
          </p:spPr>
        </p:sp>
        <p:sp>
          <p:nvSpPr>
            <p:cNvPr name="TextBox 27" id="27"/>
            <p:cNvSpPr txBox="true"/>
            <p:nvPr/>
          </p:nvSpPr>
          <p:spPr>
            <a:xfrm>
              <a:off x="0" y="-66675"/>
              <a:ext cx="1250456" cy="1214622"/>
            </a:xfrm>
            <a:prstGeom prst="rect">
              <a:avLst/>
            </a:prstGeom>
          </p:spPr>
          <p:txBody>
            <a:bodyPr anchor="ctr" rtlCol="false" tIns="49808" lIns="49808" bIns="49808" rIns="49808"/>
            <a:lstStyle/>
            <a:p>
              <a:pPr algn="ctr">
                <a:lnSpc>
                  <a:spcPts val="3624"/>
                </a:lnSpc>
              </a:pPr>
            </a:p>
          </p:txBody>
        </p:sp>
      </p:grpSp>
      <p:grpSp>
        <p:nvGrpSpPr>
          <p:cNvPr name="Group 28" id="28"/>
          <p:cNvGrpSpPr/>
          <p:nvPr/>
        </p:nvGrpSpPr>
        <p:grpSpPr>
          <a:xfrm rot="0">
            <a:off x="8292228" y="3387126"/>
            <a:ext cx="1693106" cy="1693106"/>
            <a:chOff x="0" y="0"/>
            <a:chExt cx="812800" cy="812800"/>
          </a:xfrm>
        </p:grpSpPr>
        <p:sp>
          <p:nvSpPr>
            <p:cNvPr name="Freeform 29" id="29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D4F4E"/>
            </a:solidFill>
            <a:ln w="66675" cap="sq">
              <a:solidFill>
                <a:srgbClr val="0D4F4E"/>
              </a:solidFill>
              <a:prstDash val="solid"/>
              <a:miter/>
            </a:ln>
          </p:spPr>
        </p:sp>
        <p:sp>
          <p:nvSpPr>
            <p:cNvPr name="TextBox 30" id="30"/>
            <p:cNvSpPr txBox="true"/>
            <p:nvPr/>
          </p:nvSpPr>
          <p:spPr>
            <a:xfrm>
              <a:off x="76200" y="9525"/>
              <a:ext cx="660400" cy="727075"/>
            </a:xfrm>
            <a:prstGeom prst="rect">
              <a:avLst/>
            </a:prstGeom>
          </p:spPr>
          <p:txBody>
            <a:bodyPr anchor="ctr" rtlCol="false" tIns="49808" lIns="49808" bIns="49808" rIns="49808"/>
            <a:lstStyle/>
            <a:p>
              <a:pPr algn="ctr">
                <a:lnSpc>
                  <a:spcPts val="3624"/>
                </a:lnSpc>
              </a:pPr>
            </a:p>
          </p:txBody>
        </p:sp>
      </p:grpSp>
      <p:grpSp>
        <p:nvGrpSpPr>
          <p:cNvPr name="Group 31" id="31"/>
          <p:cNvGrpSpPr/>
          <p:nvPr/>
        </p:nvGrpSpPr>
        <p:grpSpPr>
          <a:xfrm rot="0">
            <a:off x="8240702" y="3321753"/>
            <a:ext cx="1693106" cy="1693106"/>
            <a:chOff x="0" y="0"/>
            <a:chExt cx="812800" cy="812800"/>
          </a:xfrm>
        </p:grpSpPr>
        <p:sp>
          <p:nvSpPr>
            <p:cNvPr name="Freeform 32" id="32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EF6EB"/>
            </a:solidFill>
            <a:ln w="66675" cap="sq">
              <a:solidFill>
                <a:srgbClr val="0D4F4E"/>
              </a:solidFill>
              <a:prstDash val="solid"/>
              <a:miter/>
            </a:ln>
          </p:spPr>
        </p:sp>
        <p:sp>
          <p:nvSpPr>
            <p:cNvPr name="TextBox 33" id="33"/>
            <p:cNvSpPr txBox="true"/>
            <p:nvPr/>
          </p:nvSpPr>
          <p:spPr>
            <a:xfrm>
              <a:off x="76200" y="9525"/>
              <a:ext cx="660400" cy="727075"/>
            </a:xfrm>
            <a:prstGeom prst="rect">
              <a:avLst/>
            </a:prstGeom>
          </p:spPr>
          <p:txBody>
            <a:bodyPr anchor="ctr" rtlCol="false" tIns="49808" lIns="49808" bIns="49808" rIns="49808"/>
            <a:lstStyle/>
            <a:p>
              <a:pPr algn="ctr">
                <a:lnSpc>
                  <a:spcPts val="3624"/>
                </a:lnSpc>
              </a:pPr>
            </a:p>
          </p:txBody>
        </p:sp>
      </p:grpSp>
      <p:sp>
        <p:nvSpPr>
          <p:cNvPr name="TextBox 34" id="34"/>
          <p:cNvSpPr txBox="true"/>
          <p:nvPr/>
        </p:nvSpPr>
        <p:spPr>
          <a:xfrm rot="0">
            <a:off x="7066292" y="5023083"/>
            <a:ext cx="4084113" cy="22177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554"/>
              </a:lnSpc>
            </a:pPr>
            <a:r>
              <a:rPr lang="en-US" sz="2451">
                <a:solidFill>
                  <a:srgbClr val="0D4F4E"/>
                </a:solidFill>
                <a:latin typeface="Lora"/>
                <a:ea typeface="Lora"/>
                <a:cs typeface="Lora"/>
                <a:sym typeface="Lora"/>
              </a:rPr>
              <a:t>Membantu meningkatkan produktivitas pembelajaran React.js pada Mahasiswa dan mengajarkan website yang responsive.</a:t>
            </a:r>
          </a:p>
        </p:txBody>
      </p:sp>
      <p:sp>
        <p:nvSpPr>
          <p:cNvPr name="TextBox 35" id="35"/>
          <p:cNvSpPr txBox="true"/>
          <p:nvPr/>
        </p:nvSpPr>
        <p:spPr>
          <a:xfrm rot="0">
            <a:off x="8282889" y="3468636"/>
            <a:ext cx="1650919" cy="122789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951"/>
              </a:lnSpc>
            </a:pPr>
            <a:r>
              <a:rPr lang="en-US" sz="6863">
                <a:solidFill>
                  <a:srgbClr val="0D4F4E"/>
                </a:solidFill>
                <a:latin typeface="Lora Bold Italics"/>
                <a:ea typeface="Lora Bold Italics"/>
                <a:cs typeface="Lora Bold Italics"/>
                <a:sym typeface="Lora Bold Italics"/>
              </a:rPr>
              <a:t>02</a:t>
            </a:r>
          </a:p>
        </p:txBody>
      </p:sp>
      <p:sp>
        <p:nvSpPr>
          <p:cNvPr name="Freeform 36" id="36"/>
          <p:cNvSpPr/>
          <p:nvPr/>
        </p:nvSpPr>
        <p:spPr>
          <a:xfrm flipH="false" flipV="false" rot="0">
            <a:off x="14039356" y="2951058"/>
            <a:ext cx="4695311" cy="4114800"/>
          </a:xfrm>
          <a:custGeom>
            <a:avLst/>
            <a:gdLst/>
            <a:ahLst/>
            <a:cxnLst/>
            <a:rect r="r" b="b" t="t" l="l"/>
            <a:pathLst>
              <a:path h="4114800" w="4695311">
                <a:moveTo>
                  <a:pt x="0" y="0"/>
                </a:moveTo>
                <a:lnTo>
                  <a:pt x="4695311" y="0"/>
                </a:lnTo>
                <a:lnTo>
                  <a:pt x="4695311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37" id="37"/>
          <p:cNvGrpSpPr/>
          <p:nvPr/>
        </p:nvGrpSpPr>
        <p:grpSpPr>
          <a:xfrm rot="0">
            <a:off x="12319360" y="4250185"/>
            <a:ext cx="4826961" cy="4431263"/>
            <a:chOff x="0" y="0"/>
            <a:chExt cx="1250456" cy="1147947"/>
          </a:xfrm>
        </p:grpSpPr>
        <p:sp>
          <p:nvSpPr>
            <p:cNvPr name="Freeform 38" id="38"/>
            <p:cNvSpPr/>
            <p:nvPr/>
          </p:nvSpPr>
          <p:spPr>
            <a:xfrm flipH="false" flipV="false" rot="0">
              <a:off x="0" y="0"/>
              <a:ext cx="1250456" cy="1147947"/>
            </a:xfrm>
            <a:custGeom>
              <a:avLst/>
              <a:gdLst/>
              <a:ahLst/>
              <a:cxnLst/>
              <a:rect r="r" b="b" t="t" l="l"/>
              <a:pathLst>
                <a:path h="1147947" w="1250456">
                  <a:moveTo>
                    <a:pt x="81798" y="0"/>
                  </a:moveTo>
                  <a:lnTo>
                    <a:pt x="1168657" y="0"/>
                  </a:lnTo>
                  <a:cubicBezTo>
                    <a:pt x="1190351" y="0"/>
                    <a:pt x="1211157" y="8618"/>
                    <a:pt x="1226497" y="23958"/>
                  </a:cubicBezTo>
                  <a:cubicBezTo>
                    <a:pt x="1241838" y="39298"/>
                    <a:pt x="1250456" y="60104"/>
                    <a:pt x="1250456" y="81798"/>
                  </a:cubicBezTo>
                  <a:lnTo>
                    <a:pt x="1250456" y="1066149"/>
                  </a:lnTo>
                  <a:cubicBezTo>
                    <a:pt x="1250456" y="1111325"/>
                    <a:pt x="1213833" y="1147947"/>
                    <a:pt x="1168657" y="1147947"/>
                  </a:cubicBezTo>
                  <a:lnTo>
                    <a:pt x="81798" y="1147947"/>
                  </a:lnTo>
                  <a:cubicBezTo>
                    <a:pt x="60104" y="1147947"/>
                    <a:pt x="39298" y="1139329"/>
                    <a:pt x="23958" y="1123989"/>
                  </a:cubicBezTo>
                  <a:cubicBezTo>
                    <a:pt x="8618" y="1108649"/>
                    <a:pt x="0" y="1087843"/>
                    <a:pt x="0" y="1066149"/>
                  </a:cubicBezTo>
                  <a:lnTo>
                    <a:pt x="0" y="81798"/>
                  </a:lnTo>
                  <a:cubicBezTo>
                    <a:pt x="0" y="60104"/>
                    <a:pt x="8618" y="39298"/>
                    <a:pt x="23958" y="23958"/>
                  </a:cubicBezTo>
                  <a:cubicBezTo>
                    <a:pt x="39298" y="8618"/>
                    <a:pt x="60104" y="0"/>
                    <a:pt x="81798" y="0"/>
                  </a:cubicBezTo>
                  <a:close/>
                </a:path>
              </a:pathLst>
            </a:custGeom>
            <a:solidFill>
              <a:srgbClr val="0D4F4E"/>
            </a:solidFill>
            <a:ln w="66675" cap="rnd">
              <a:solidFill>
                <a:srgbClr val="0D4F4E"/>
              </a:solidFill>
              <a:prstDash val="solid"/>
              <a:round/>
            </a:ln>
          </p:spPr>
        </p:sp>
        <p:sp>
          <p:nvSpPr>
            <p:cNvPr name="TextBox 39" id="39"/>
            <p:cNvSpPr txBox="true"/>
            <p:nvPr/>
          </p:nvSpPr>
          <p:spPr>
            <a:xfrm>
              <a:off x="0" y="-66675"/>
              <a:ext cx="1250456" cy="1214622"/>
            </a:xfrm>
            <a:prstGeom prst="rect">
              <a:avLst/>
            </a:prstGeom>
          </p:spPr>
          <p:txBody>
            <a:bodyPr anchor="ctr" rtlCol="false" tIns="51647" lIns="51647" bIns="51647" rIns="51647"/>
            <a:lstStyle/>
            <a:p>
              <a:pPr algn="ctr">
                <a:lnSpc>
                  <a:spcPts val="3624"/>
                </a:lnSpc>
              </a:pPr>
            </a:p>
          </p:txBody>
        </p:sp>
      </p:grpSp>
      <p:grpSp>
        <p:nvGrpSpPr>
          <p:cNvPr name="Group 40" id="40"/>
          <p:cNvGrpSpPr/>
          <p:nvPr/>
        </p:nvGrpSpPr>
        <p:grpSpPr>
          <a:xfrm rot="0">
            <a:off x="12203155" y="4143664"/>
            <a:ext cx="4826961" cy="5492461"/>
            <a:chOff x="0" y="0"/>
            <a:chExt cx="1250456" cy="1422858"/>
          </a:xfrm>
        </p:grpSpPr>
        <p:sp>
          <p:nvSpPr>
            <p:cNvPr name="Freeform 41" id="41"/>
            <p:cNvSpPr/>
            <p:nvPr/>
          </p:nvSpPr>
          <p:spPr>
            <a:xfrm flipH="false" flipV="false" rot="0">
              <a:off x="0" y="0"/>
              <a:ext cx="1250456" cy="1422858"/>
            </a:xfrm>
            <a:custGeom>
              <a:avLst/>
              <a:gdLst/>
              <a:ahLst/>
              <a:cxnLst/>
              <a:rect r="r" b="b" t="t" l="l"/>
              <a:pathLst>
                <a:path h="1422858" w="1250456">
                  <a:moveTo>
                    <a:pt x="81798" y="0"/>
                  </a:moveTo>
                  <a:lnTo>
                    <a:pt x="1168657" y="0"/>
                  </a:lnTo>
                  <a:cubicBezTo>
                    <a:pt x="1190351" y="0"/>
                    <a:pt x="1211157" y="8618"/>
                    <a:pt x="1226497" y="23958"/>
                  </a:cubicBezTo>
                  <a:cubicBezTo>
                    <a:pt x="1241838" y="39298"/>
                    <a:pt x="1250456" y="60104"/>
                    <a:pt x="1250456" y="81798"/>
                  </a:cubicBezTo>
                  <a:lnTo>
                    <a:pt x="1250456" y="1341059"/>
                  </a:lnTo>
                  <a:cubicBezTo>
                    <a:pt x="1250456" y="1362754"/>
                    <a:pt x="1241838" y="1383559"/>
                    <a:pt x="1226497" y="1398899"/>
                  </a:cubicBezTo>
                  <a:cubicBezTo>
                    <a:pt x="1211157" y="1414240"/>
                    <a:pt x="1190351" y="1422858"/>
                    <a:pt x="1168657" y="1422858"/>
                  </a:cubicBezTo>
                  <a:lnTo>
                    <a:pt x="81798" y="1422858"/>
                  </a:lnTo>
                  <a:cubicBezTo>
                    <a:pt x="60104" y="1422858"/>
                    <a:pt x="39298" y="1414240"/>
                    <a:pt x="23958" y="1398899"/>
                  </a:cubicBezTo>
                  <a:cubicBezTo>
                    <a:pt x="8618" y="1383559"/>
                    <a:pt x="0" y="1362754"/>
                    <a:pt x="0" y="1341059"/>
                  </a:cubicBezTo>
                  <a:lnTo>
                    <a:pt x="0" y="81798"/>
                  </a:lnTo>
                  <a:cubicBezTo>
                    <a:pt x="0" y="60104"/>
                    <a:pt x="8618" y="39298"/>
                    <a:pt x="23958" y="23958"/>
                  </a:cubicBezTo>
                  <a:cubicBezTo>
                    <a:pt x="39298" y="8618"/>
                    <a:pt x="60104" y="0"/>
                    <a:pt x="81798" y="0"/>
                  </a:cubicBezTo>
                  <a:close/>
                </a:path>
              </a:pathLst>
            </a:custGeom>
            <a:solidFill>
              <a:srgbClr val="FEF6EB"/>
            </a:solidFill>
            <a:ln w="66675" cap="rnd">
              <a:solidFill>
                <a:srgbClr val="0D4F4E"/>
              </a:solidFill>
              <a:prstDash val="solid"/>
              <a:round/>
            </a:ln>
          </p:spPr>
        </p:sp>
        <p:sp>
          <p:nvSpPr>
            <p:cNvPr name="TextBox 42" id="42"/>
            <p:cNvSpPr txBox="true"/>
            <p:nvPr/>
          </p:nvSpPr>
          <p:spPr>
            <a:xfrm>
              <a:off x="0" y="-66675"/>
              <a:ext cx="1250456" cy="1489533"/>
            </a:xfrm>
            <a:prstGeom prst="rect">
              <a:avLst/>
            </a:prstGeom>
          </p:spPr>
          <p:txBody>
            <a:bodyPr anchor="ctr" rtlCol="false" tIns="51647" lIns="51647" bIns="51647" rIns="51647"/>
            <a:lstStyle/>
            <a:p>
              <a:pPr algn="ctr">
                <a:lnSpc>
                  <a:spcPts val="3624"/>
                </a:lnSpc>
              </a:pPr>
            </a:p>
          </p:txBody>
        </p:sp>
      </p:grpSp>
      <p:grpSp>
        <p:nvGrpSpPr>
          <p:cNvPr name="Group 43" id="43"/>
          <p:cNvGrpSpPr/>
          <p:nvPr/>
        </p:nvGrpSpPr>
        <p:grpSpPr>
          <a:xfrm rot="0">
            <a:off x="13792259" y="3085159"/>
            <a:ext cx="1755609" cy="1755609"/>
            <a:chOff x="0" y="0"/>
            <a:chExt cx="812800" cy="812800"/>
          </a:xfrm>
        </p:grpSpPr>
        <p:sp>
          <p:nvSpPr>
            <p:cNvPr name="Freeform 44" id="44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D4F4E"/>
            </a:solidFill>
            <a:ln w="66675" cap="sq">
              <a:solidFill>
                <a:srgbClr val="0D4F4E"/>
              </a:solidFill>
              <a:prstDash val="solid"/>
              <a:miter/>
            </a:ln>
          </p:spPr>
        </p:sp>
        <p:sp>
          <p:nvSpPr>
            <p:cNvPr name="TextBox 45" id="45"/>
            <p:cNvSpPr txBox="true"/>
            <p:nvPr/>
          </p:nvSpPr>
          <p:spPr>
            <a:xfrm>
              <a:off x="76200" y="9525"/>
              <a:ext cx="660400" cy="727075"/>
            </a:xfrm>
            <a:prstGeom prst="rect">
              <a:avLst/>
            </a:prstGeom>
          </p:spPr>
          <p:txBody>
            <a:bodyPr anchor="ctr" rtlCol="false" tIns="51647" lIns="51647" bIns="51647" rIns="51647"/>
            <a:lstStyle/>
            <a:p>
              <a:pPr algn="ctr">
                <a:lnSpc>
                  <a:spcPts val="3624"/>
                </a:lnSpc>
              </a:pPr>
            </a:p>
          </p:txBody>
        </p:sp>
      </p:grpSp>
      <p:grpSp>
        <p:nvGrpSpPr>
          <p:cNvPr name="Group 46" id="46"/>
          <p:cNvGrpSpPr/>
          <p:nvPr/>
        </p:nvGrpSpPr>
        <p:grpSpPr>
          <a:xfrm rot="0">
            <a:off x="13738831" y="3017373"/>
            <a:ext cx="1755609" cy="1755609"/>
            <a:chOff x="0" y="0"/>
            <a:chExt cx="812800" cy="812800"/>
          </a:xfrm>
        </p:grpSpPr>
        <p:sp>
          <p:nvSpPr>
            <p:cNvPr name="Freeform 47" id="47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EF6EB"/>
            </a:solidFill>
            <a:ln w="66675" cap="sq">
              <a:solidFill>
                <a:srgbClr val="0D4F4E"/>
              </a:solidFill>
              <a:prstDash val="solid"/>
              <a:miter/>
            </a:ln>
          </p:spPr>
        </p:sp>
        <p:sp>
          <p:nvSpPr>
            <p:cNvPr name="TextBox 48" id="48"/>
            <p:cNvSpPr txBox="true"/>
            <p:nvPr/>
          </p:nvSpPr>
          <p:spPr>
            <a:xfrm>
              <a:off x="76200" y="9525"/>
              <a:ext cx="660400" cy="727075"/>
            </a:xfrm>
            <a:prstGeom prst="rect">
              <a:avLst/>
            </a:prstGeom>
          </p:spPr>
          <p:txBody>
            <a:bodyPr anchor="ctr" rtlCol="false" tIns="51647" lIns="51647" bIns="51647" rIns="51647"/>
            <a:lstStyle/>
            <a:p>
              <a:pPr algn="ctr">
                <a:lnSpc>
                  <a:spcPts val="3624"/>
                </a:lnSpc>
              </a:pPr>
            </a:p>
          </p:txBody>
        </p:sp>
      </p:grpSp>
      <p:sp>
        <p:nvSpPr>
          <p:cNvPr name="TextBox 49" id="49"/>
          <p:cNvSpPr txBox="true"/>
          <p:nvPr/>
        </p:nvSpPr>
        <p:spPr>
          <a:xfrm rot="0">
            <a:off x="12615399" y="4763725"/>
            <a:ext cx="4234883" cy="46437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685"/>
              </a:lnSpc>
            </a:pPr>
            <a:r>
              <a:rPr lang="en-US" sz="2541">
                <a:solidFill>
                  <a:srgbClr val="0D4F4E"/>
                </a:solidFill>
                <a:latin typeface="Lora"/>
                <a:ea typeface="Lora"/>
                <a:cs typeface="Lora"/>
                <a:sym typeface="Lora"/>
              </a:rPr>
              <a:t>Mendapatkan data terkait kesulitan yang dialami oleh mahasiswa mealui analisis pada setia soal berdasarkan banyaknya percobaan salah dan benar serta mendapatkan data seberapa lama mahasiswa mengerjakan setiap praktikum.</a:t>
            </a:r>
          </a:p>
        </p:txBody>
      </p:sp>
      <p:sp>
        <p:nvSpPr>
          <p:cNvPr name="TextBox 50" id="50"/>
          <p:cNvSpPr txBox="true"/>
          <p:nvPr/>
        </p:nvSpPr>
        <p:spPr>
          <a:xfrm rot="0">
            <a:off x="13782576" y="3176008"/>
            <a:ext cx="1711864" cy="12668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319"/>
              </a:lnSpc>
            </a:pPr>
            <a:r>
              <a:rPr lang="en-US" sz="7116">
                <a:solidFill>
                  <a:srgbClr val="0D4F4E"/>
                </a:solidFill>
                <a:latin typeface="Lora Bold Italics"/>
                <a:ea typeface="Lora Bold Italics"/>
                <a:cs typeface="Lora Bold Italics"/>
                <a:sym typeface="Lora Bold Italics"/>
              </a:rPr>
              <a:t>03</a:t>
            </a:r>
          </a:p>
        </p:txBody>
      </p:sp>
      <p:sp>
        <p:nvSpPr>
          <p:cNvPr name="TextBox 51" id="51"/>
          <p:cNvSpPr txBox="true"/>
          <p:nvPr/>
        </p:nvSpPr>
        <p:spPr>
          <a:xfrm rot="0">
            <a:off x="12379121" y="504825"/>
            <a:ext cx="4880179" cy="5238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4200"/>
              </a:lnSpc>
            </a:pPr>
            <a:r>
              <a:rPr lang="en-US" sz="3000" spc="225">
                <a:solidFill>
                  <a:srgbClr val="0D4F4E"/>
                </a:solidFill>
                <a:latin typeface="Lora"/>
                <a:ea typeface="Lora"/>
                <a:cs typeface="Lora"/>
                <a:sym typeface="Lora"/>
              </a:rPr>
              <a:t>Sistem informasi</a:t>
            </a:r>
          </a:p>
        </p:txBody>
      </p:sp>
      <p:sp>
        <p:nvSpPr>
          <p:cNvPr name="Freeform 52" id="52"/>
          <p:cNvSpPr/>
          <p:nvPr/>
        </p:nvSpPr>
        <p:spPr>
          <a:xfrm flipH="false" flipV="false" rot="0">
            <a:off x="470056" y="254683"/>
            <a:ext cx="1463682" cy="1097761"/>
          </a:xfrm>
          <a:custGeom>
            <a:avLst/>
            <a:gdLst/>
            <a:ahLst/>
            <a:cxnLst/>
            <a:rect r="r" b="b" t="t" l="l"/>
            <a:pathLst>
              <a:path h="1097761" w="1463682">
                <a:moveTo>
                  <a:pt x="0" y="0"/>
                </a:moveTo>
                <a:lnTo>
                  <a:pt x="1463682" y="0"/>
                </a:lnTo>
                <a:lnTo>
                  <a:pt x="1463682" y="1097761"/>
                </a:lnTo>
                <a:lnTo>
                  <a:pt x="0" y="1097761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0"/>
            </a:stretch>
          </a:blipFill>
        </p:spPr>
      </p:sp>
      <p:sp>
        <p:nvSpPr>
          <p:cNvPr name="TextBox 53" id="53"/>
          <p:cNvSpPr txBox="true"/>
          <p:nvPr/>
        </p:nvSpPr>
        <p:spPr>
          <a:xfrm rot="0">
            <a:off x="1800696" y="504825"/>
            <a:ext cx="5451868" cy="5308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200"/>
              </a:lnSpc>
            </a:pPr>
            <a:r>
              <a:rPr lang="en-US" sz="3000" spc="225">
                <a:solidFill>
                  <a:srgbClr val="0D4F4E"/>
                </a:solidFill>
                <a:latin typeface="Lora Italics"/>
                <a:ea typeface="Lora Italics"/>
                <a:cs typeface="Lora Italics"/>
                <a:sym typeface="Lora Italics"/>
              </a:rPr>
              <a:t>Politeknik Negeri Malang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EF6E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0331905" y="8988216"/>
            <a:ext cx="11219657" cy="1798387"/>
            <a:chOff x="0" y="0"/>
            <a:chExt cx="14959543" cy="2397850"/>
          </a:xfrm>
        </p:grpSpPr>
        <p:sp>
          <p:nvSpPr>
            <p:cNvPr name="Freeform 3" id="3"/>
            <p:cNvSpPr/>
            <p:nvPr/>
          </p:nvSpPr>
          <p:spPr>
            <a:xfrm flipH="false" flipV="true" rot="0">
              <a:off x="0" y="0"/>
              <a:ext cx="12680937" cy="2397850"/>
            </a:xfrm>
            <a:custGeom>
              <a:avLst/>
              <a:gdLst/>
              <a:ahLst/>
              <a:cxnLst/>
              <a:rect r="r" b="b" t="t" l="l"/>
              <a:pathLst>
                <a:path h="2397850" w="12680937">
                  <a:moveTo>
                    <a:pt x="0" y="2397850"/>
                  </a:moveTo>
                  <a:lnTo>
                    <a:pt x="12680937" y="2397850"/>
                  </a:lnTo>
                  <a:lnTo>
                    <a:pt x="12680937" y="0"/>
                  </a:lnTo>
                  <a:lnTo>
                    <a:pt x="0" y="0"/>
                  </a:lnTo>
                  <a:lnTo>
                    <a:pt x="0" y="239785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" id="4"/>
            <p:cNvSpPr/>
            <p:nvPr/>
          </p:nvSpPr>
          <p:spPr>
            <a:xfrm flipH="false" flipV="true" rot="0">
              <a:off x="1084844" y="0"/>
              <a:ext cx="12680937" cy="2397850"/>
            </a:xfrm>
            <a:custGeom>
              <a:avLst/>
              <a:gdLst/>
              <a:ahLst/>
              <a:cxnLst/>
              <a:rect r="r" b="b" t="t" l="l"/>
              <a:pathLst>
                <a:path h="2397850" w="12680937">
                  <a:moveTo>
                    <a:pt x="0" y="2397850"/>
                  </a:moveTo>
                  <a:lnTo>
                    <a:pt x="12680937" y="2397850"/>
                  </a:lnTo>
                  <a:lnTo>
                    <a:pt x="12680937" y="0"/>
                  </a:lnTo>
                  <a:lnTo>
                    <a:pt x="0" y="0"/>
                  </a:lnTo>
                  <a:lnTo>
                    <a:pt x="0" y="239785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5" id="5"/>
            <p:cNvSpPr/>
            <p:nvPr/>
          </p:nvSpPr>
          <p:spPr>
            <a:xfrm flipH="false" flipV="true" rot="0">
              <a:off x="2278606" y="0"/>
              <a:ext cx="12680937" cy="2397850"/>
            </a:xfrm>
            <a:custGeom>
              <a:avLst/>
              <a:gdLst/>
              <a:ahLst/>
              <a:cxnLst/>
              <a:rect r="r" b="b" t="t" l="l"/>
              <a:pathLst>
                <a:path h="2397850" w="12680937">
                  <a:moveTo>
                    <a:pt x="0" y="2397850"/>
                  </a:moveTo>
                  <a:lnTo>
                    <a:pt x="12680937" y="2397850"/>
                  </a:lnTo>
                  <a:lnTo>
                    <a:pt x="12680937" y="0"/>
                  </a:lnTo>
                  <a:lnTo>
                    <a:pt x="0" y="0"/>
                  </a:lnTo>
                  <a:lnTo>
                    <a:pt x="0" y="239785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</p:grpSp>
      <p:sp>
        <p:nvSpPr>
          <p:cNvPr name="Freeform 6" id="6"/>
          <p:cNvSpPr/>
          <p:nvPr/>
        </p:nvSpPr>
        <p:spPr>
          <a:xfrm flipH="false" flipV="true" rot="0">
            <a:off x="12023642" y="3040393"/>
            <a:ext cx="4291515" cy="5256867"/>
          </a:xfrm>
          <a:custGeom>
            <a:avLst/>
            <a:gdLst/>
            <a:ahLst/>
            <a:cxnLst/>
            <a:rect r="r" b="b" t="t" l="l"/>
            <a:pathLst>
              <a:path h="5256867" w="4291515">
                <a:moveTo>
                  <a:pt x="0" y="5256867"/>
                </a:moveTo>
                <a:lnTo>
                  <a:pt x="4291515" y="5256867"/>
                </a:lnTo>
                <a:lnTo>
                  <a:pt x="4291515" y="0"/>
                </a:lnTo>
                <a:lnTo>
                  <a:pt x="0" y="0"/>
                </a:lnTo>
                <a:lnTo>
                  <a:pt x="0" y="5256867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2274367" y="1744504"/>
            <a:ext cx="7409461" cy="13716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499"/>
              </a:lnSpc>
            </a:pPr>
            <a:r>
              <a:rPr lang="en-US" sz="9999">
                <a:solidFill>
                  <a:srgbClr val="0D4F4E"/>
                </a:solidFill>
                <a:latin typeface="League Gothic"/>
                <a:ea typeface="League Gothic"/>
                <a:cs typeface="League Gothic"/>
                <a:sym typeface="League Gothic"/>
              </a:rPr>
              <a:t>PROSES BISNIS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2379121" y="504825"/>
            <a:ext cx="4880179" cy="5238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4200"/>
              </a:lnSpc>
            </a:pPr>
            <a:r>
              <a:rPr lang="en-US" sz="3000" spc="225">
                <a:solidFill>
                  <a:srgbClr val="0D4F4E"/>
                </a:solidFill>
                <a:latin typeface="Lora"/>
                <a:ea typeface="Lora"/>
                <a:cs typeface="Lora"/>
                <a:sym typeface="Lora"/>
              </a:rPr>
              <a:t>Sistem informasi</a:t>
            </a:r>
          </a:p>
        </p:txBody>
      </p:sp>
      <p:sp>
        <p:nvSpPr>
          <p:cNvPr name="Freeform 9" id="9"/>
          <p:cNvSpPr/>
          <p:nvPr/>
        </p:nvSpPr>
        <p:spPr>
          <a:xfrm flipH="false" flipV="true" rot="0">
            <a:off x="15941734" y="2358866"/>
            <a:ext cx="3939304" cy="3576661"/>
          </a:xfrm>
          <a:custGeom>
            <a:avLst/>
            <a:gdLst/>
            <a:ahLst/>
            <a:cxnLst/>
            <a:rect r="r" b="b" t="t" l="l"/>
            <a:pathLst>
              <a:path h="3576661" w="3939304">
                <a:moveTo>
                  <a:pt x="0" y="3576661"/>
                </a:moveTo>
                <a:lnTo>
                  <a:pt x="3939304" y="3576661"/>
                </a:lnTo>
                <a:lnTo>
                  <a:pt x="3939304" y="0"/>
                </a:lnTo>
                <a:lnTo>
                  <a:pt x="0" y="0"/>
                </a:lnTo>
                <a:lnTo>
                  <a:pt x="0" y="3576661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415374" y="3099934"/>
            <a:ext cx="9127446" cy="5671186"/>
          </a:xfrm>
          <a:custGeom>
            <a:avLst/>
            <a:gdLst/>
            <a:ahLst/>
            <a:cxnLst/>
            <a:rect r="r" b="b" t="t" l="l"/>
            <a:pathLst>
              <a:path h="5671186" w="9127446">
                <a:moveTo>
                  <a:pt x="0" y="0"/>
                </a:moveTo>
                <a:lnTo>
                  <a:pt x="9127446" y="0"/>
                </a:lnTo>
                <a:lnTo>
                  <a:pt x="9127446" y="5671186"/>
                </a:lnTo>
                <a:lnTo>
                  <a:pt x="0" y="5671186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470056" y="254683"/>
            <a:ext cx="1463682" cy="1097761"/>
          </a:xfrm>
          <a:custGeom>
            <a:avLst/>
            <a:gdLst/>
            <a:ahLst/>
            <a:cxnLst/>
            <a:rect r="r" b="b" t="t" l="l"/>
            <a:pathLst>
              <a:path h="1097761" w="1463682">
                <a:moveTo>
                  <a:pt x="0" y="0"/>
                </a:moveTo>
                <a:lnTo>
                  <a:pt x="1463682" y="0"/>
                </a:lnTo>
                <a:lnTo>
                  <a:pt x="1463682" y="1097761"/>
                </a:lnTo>
                <a:lnTo>
                  <a:pt x="0" y="1097761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0" t="0" r="0" b="0"/>
            </a:stretch>
          </a:blipFill>
        </p:spPr>
      </p:sp>
      <p:sp>
        <p:nvSpPr>
          <p:cNvPr name="TextBox 12" id="12"/>
          <p:cNvSpPr txBox="true"/>
          <p:nvPr/>
        </p:nvSpPr>
        <p:spPr>
          <a:xfrm rot="0">
            <a:off x="1800696" y="504825"/>
            <a:ext cx="5451868" cy="5308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200"/>
              </a:lnSpc>
            </a:pPr>
            <a:r>
              <a:rPr lang="en-US" sz="3000" spc="225">
                <a:solidFill>
                  <a:srgbClr val="0D4F4E"/>
                </a:solidFill>
                <a:latin typeface="Lora Italics"/>
                <a:ea typeface="Lora Italics"/>
                <a:cs typeface="Lora Italics"/>
                <a:sym typeface="Lora Italics"/>
              </a:rPr>
              <a:t>Politeknik Negeri Malang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EF6E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0331905" y="8988216"/>
            <a:ext cx="11219657" cy="1798387"/>
            <a:chOff x="0" y="0"/>
            <a:chExt cx="14959543" cy="2397850"/>
          </a:xfrm>
        </p:grpSpPr>
        <p:sp>
          <p:nvSpPr>
            <p:cNvPr name="Freeform 3" id="3"/>
            <p:cNvSpPr/>
            <p:nvPr/>
          </p:nvSpPr>
          <p:spPr>
            <a:xfrm flipH="false" flipV="true" rot="0">
              <a:off x="0" y="0"/>
              <a:ext cx="12680937" cy="2397850"/>
            </a:xfrm>
            <a:custGeom>
              <a:avLst/>
              <a:gdLst/>
              <a:ahLst/>
              <a:cxnLst/>
              <a:rect r="r" b="b" t="t" l="l"/>
              <a:pathLst>
                <a:path h="2397850" w="12680937">
                  <a:moveTo>
                    <a:pt x="0" y="2397850"/>
                  </a:moveTo>
                  <a:lnTo>
                    <a:pt x="12680937" y="2397850"/>
                  </a:lnTo>
                  <a:lnTo>
                    <a:pt x="12680937" y="0"/>
                  </a:lnTo>
                  <a:lnTo>
                    <a:pt x="0" y="0"/>
                  </a:lnTo>
                  <a:lnTo>
                    <a:pt x="0" y="239785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" id="4"/>
            <p:cNvSpPr/>
            <p:nvPr/>
          </p:nvSpPr>
          <p:spPr>
            <a:xfrm flipH="false" flipV="true" rot="0">
              <a:off x="1084844" y="0"/>
              <a:ext cx="12680937" cy="2397850"/>
            </a:xfrm>
            <a:custGeom>
              <a:avLst/>
              <a:gdLst/>
              <a:ahLst/>
              <a:cxnLst/>
              <a:rect r="r" b="b" t="t" l="l"/>
              <a:pathLst>
                <a:path h="2397850" w="12680937">
                  <a:moveTo>
                    <a:pt x="0" y="2397850"/>
                  </a:moveTo>
                  <a:lnTo>
                    <a:pt x="12680937" y="2397850"/>
                  </a:lnTo>
                  <a:lnTo>
                    <a:pt x="12680937" y="0"/>
                  </a:lnTo>
                  <a:lnTo>
                    <a:pt x="0" y="0"/>
                  </a:lnTo>
                  <a:lnTo>
                    <a:pt x="0" y="239785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5" id="5"/>
            <p:cNvSpPr/>
            <p:nvPr/>
          </p:nvSpPr>
          <p:spPr>
            <a:xfrm flipH="false" flipV="true" rot="0">
              <a:off x="2278606" y="0"/>
              <a:ext cx="12680937" cy="2397850"/>
            </a:xfrm>
            <a:custGeom>
              <a:avLst/>
              <a:gdLst/>
              <a:ahLst/>
              <a:cxnLst/>
              <a:rect r="r" b="b" t="t" l="l"/>
              <a:pathLst>
                <a:path h="2397850" w="12680937">
                  <a:moveTo>
                    <a:pt x="0" y="2397850"/>
                  </a:moveTo>
                  <a:lnTo>
                    <a:pt x="12680937" y="2397850"/>
                  </a:lnTo>
                  <a:lnTo>
                    <a:pt x="12680937" y="0"/>
                  </a:lnTo>
                  <a:lnTo>
                    <a:pt x="0" y="0"/>
                  </a:lnTo>
                  <a:lnTo>
                    <a:pt x="0" y="239785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</p:grpSp>
      <p:sp>
        <p:nvSpPr>
          <p:cNvPr name="Freeform 6" id="6"/>
          <p:cNvSpPr/>
          <p:nvPr/>
        </p:nvSpPr>
        <p:spPr>
          <a:xfrm flipH="false" flipV="true" rot="0">
            <a:off x="12023642" y="3040393"/>
            <a:ext cx="4291515" cy="5256867"/>
          </a:xfrm>
          <a:custGeom>
            <a:avLst/>
            <a:gdLst/>
            <a:ahLst/>
            <a:cxnLst/>
            <a:rect r="r" b="b" t="t" l="l"/>
            <a:pathLst>
              <a:path h="5256867" w="4291515">
                <a:moveTo>
                  <a:pt x="0" y="5256867"/>
                </a:moveTo>
                <a:lnTo>
                  <a:pt x="4291515" y="5256867"/>
                </a:lnTo>
                <a:lnTo>
                  <a:pt x="4291515" y="0"/>
                </a:lnTo>
                <a:lnTo>
                  <a:pt x="0" y="0"/>
                </a:lnTo>
                <a:lnTo>
                  <a:pt x="0" y="5256867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2274367" y="1744504"/>
            <a:ext cx="7409461" cy="13716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499"/>
              </a:lnSpc>
            </a:pPr>
            <a:r>
              <a:rPr lang="en-US" sz="9999">
                <a:solidFill>
                  <a:srgbClr val="0D4F4E"/>
                </a:solidFill>
                <a:latin typeface="League Gothic"/>
                <a:ea typeface="League Gothic"/>
                <a:cs typeface="League Gothic"/>
                <a:sym typeface="League Gothic"/>
              </a:rPr>
              <a:t>USE CASE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2379121" y="504825"/>
            <a:ext cx="4880179" cy="5238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4200"/>
              </a:lnSpc>
            </a:pPr>
            <a:r>
              <a:rPr lang="en-US" sz="3000" spc="225">
                <a:solidFill>
                  <a:srgbClr val="0D4F4E"/>
                </a:solidFill>
                <a:latin typeface="Lora"/>
                <a:ea typeface="Lora"/>
                <a:cs typeface="Lora"/>
                <a:sym typeface="Lora"/>
              </a:rPr>
              <a:t>Sistem informasi</a:t>
            </a:r>
          </a:p>
        </p:txBody>
      </p:sp>
      <p:sp>
        <p:nvSpPr>
          <p:cNvPr name="Freeform 9" id="9"/>
          <p:cNvSpPr/>
          <p:nvPr/>
        </p:nvSpPr>
        <p:spPr>
          <a:xfrm flipH="false" flipV="true" rot="0">
            <a:off x="15941734" y="2358866"/>
            <a:ext cx="3939304" cy="3576661"/>
          </a:xfrm>
          <a:custGeom>
            <a:avLst/>
            <a:gdLst/>
            <a:ahLst/>
            <a:cxnLst/>
            <a:rect r="r" b="b" t="t" l="l"/>
            <a:pathLst>
              <a:path h="3576661" w="3939304">
                <a:moveTo>
                  <a:pt x="0" y="3576661"/>
                </a:moveTo>
                <a:lnTo>
                  <a:pt x="3939304" y="3576661"/>
                </a:lnTo>
                <a:lnTo>
                  <a:pt x="3939304" y="0"/>
                </a:lnTo>
                <a:lnTo>
                  <a:pt x="0" y="0"/>
                </a:lnTo>
                <a:lnTo>
                  <a:pt x="0" y="3576661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2105974" y="3040393"/>
            <a:ext cx="7746248" cy="6067581"/>
          </a:xfrm>
          <a:custGeom>
            <a:avLst/>
            <a:gdLst/>
            <a:ahLst/>
            <a:cxnLst/>
            <a:rect r="r" b="b" t="t" l="l"/>
            <a:pathLst>
              <a:path h="6067581" w="7746248">
                <a:moveTo>
                  <a:pt x="0" y="0"/>
                </a:moveTo>
                <a:lnTo>
                  <a:pt x="7746247" y="0"/>
                </a:lnTo>
                <a:lnTo>
                  <a:pt x="7746247" y="6067582"/>
                </a:lnTo>
                <a:lnTo>
                  <a:pt x="0" y="6067582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470056" y="254683"/>
            <a:ext cx="1463682" cy="1097761"/>
          </a:xfrm>
          <a:custGeom>
            <a:avLst/>
            <a:gdLst/>
            <a:ahLst/>
            <a:cxnLst/>
            <a:rect r="r" b="b" t="t" l="l"/>
            <a:pathLst>
              <a:path h="1097761" w="1463682">
                <a:moveTo>
                  <a:pt x="0" y="0"/>
                </a:moveTo>
                <a:lnTo>
                  <a:pt x="1463682" y="0"/>
                </a:lnTo>
                <a:lnTo>
                  <a:pt x="1463682" y="1097761"/>
                </a:lnTo>
                <a:lnTo>
                  <a:pt x="0" y="1097761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0" t="0" r="0" b="0"/>
            </a:stretch>
          </a:blipFill>
        </p:spPr>
      </p:sp>
      <p:sp>
        <p:nvSpPr>
          <p:cNvPr name="TextBox 12" id="12"/>
          <p:cNvSpPr txBox="true"/>
          <p:nvPr/>
        </p:nvSpPr>
        <p:spPr>
          <a:xfrm rot="0">
            <a:off x="1800696" y="504825"/>
            <a:ext cx="5451868" cy="5308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200"/>
              </a:lnSpc>
            </a:pPr>
            <a:r>
              <a:rPr lang="en-US" sz="3000" spc="225">
                <a:solidFill>
                  <a:srgbClr val="0D4F4E"/>
                </a:solidFill>
                <a:latin typeface="Lora Italics"/>
                <a:ea typeface="Lora Italics"/>
                <a:cs typeface="Lora Italics"/>
                <a:sym typeface="Lora Italics"/>
              </a:rPr>
              <a:t>Politeknik Negeri Malang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EF6E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218085" y="2521264"/>
            <a:ext cx="15612551" cy="133602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995"/>
              </a:lnSpc>
              <a:spcBef>
                <a:spcPct val="0"/>
              </a:spcBef>
            </a:pPr>
            <a:r>
              <a:rPr lang="en-US" sz="7854">
                <a:solidFill>
                  <a:srgbClr val="0F6968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Implementasi dan Pengujian</a:t>
            </a:r>
          </a:p>
        </p:txBody>
      </p:sp>
      <p:grpSp>
        <p:nvGrpSpPr>
          <p:cNvPr name="Group 3" id="3"/>
          <p:cNvGrpSpPr/>
          <p:nvPr/>
        </p:nvGrpSpPr>
        <p:grpSpPr>
          <a:xfrm rot="0">
            <a:off x="1028700" y="4191015"/>
            <a:ext cx="3771922" cy="1885961"/>
            <a:chOff x="0" y="0"/>
            <a:chExt cx="812800" cy="40640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812800" cy="406400"/>
            </a:xfrm>
            <a:custGeom>
              <a:avLst/>
              <a:gdLst/>
              <a:ahLst/>
              <a:cxnLst/>
              <a:rect r="r" b="b" t="t" l="l"/>
              <a:pathLst>
                <a:path h="406400" w="812800">
                  <a:moveTo>
                    <a:pt x="0" y="0"/>
                  </a:moveTo>
                  <a:lnTo>
                    <a:pt x="609600" y="0"/>
                  </a:lnTo>
                  <a:lnTo>
                    <a:pt x="812800" y="203200"/>
                  </a:lnTo>
                  <a:lnTo>
                    <a:pt x="609600" y="406400"/>
                  </a:lnTo>
                  <a:lnTo>
                    <a:pt x="0" y="406400"/>
                  </a:lnTo>
                  <a:lnTo>
                    <a:pt x="203200" y="2032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F6968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177800" y="-38100"/>
              <a:ext cx="558800" cy="444500"/>
            </a:xfrm>
            <a:prstGeom prst="rect">
              <a:avLst/>
            </a:prstGeom>
          </p:spPr>
          <p:txBody>
            <a:bodyPr anchor="ctr" rtlCol="false" tIns="55976" lIns="55976" bIns="55976" rIns="55976"/>
            <a:lstStyle/>
            <a:p>
              <a:pPr algn="ctr">
                <a:lnSpc>
                  <a:spcPts val="2660"/>
                </a:lnSpc>
              </a:pPr>
            </a:p>
          </p:txBody>
        </p:sp>
      </p:grpSp>
      <p:grpSp>
        <p:nvGrpSpPr>
          <p:cNvPr name="Group 6" id="6"/>
          <p:cNvGrpSpPr/>
          <p:nvPr/>
        </p:nvGrpSpPr>
        <p:grpSpPr>
          <a:xfrm rot="0">
            <a:off x="4169723" y="4191015"/>
            <a:ext cx="3771922" cy="1885961"/>
            <a:chOff x="0" y="0"/>
            <a:chExt cx="812800" cy="40640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812800" cy="406400"/>
            </a:xfrm>
            <a:custGeom>
              <a:avLst/>
              <a:gdLst/>
              <a:ahLst/>
              <a:cxnLst/>
              <a:rect r="r" b="b" t="t" l="l"/>
              <a:pathLst>
                <a:path h="406400" w="812800">
                  <a:moveTo>
                    <a:pt x="0" y="0"/>
                  </a:moveTo>
                  <a:lnTo>
                    <a:pt x="609600" y="0"/>
                  </a:lnTo>
                  <a:lnTo>
                    <a:pt x="812800" y="203200"/>
                  </a:lnTo>
                  <a:lnTo>
                    <a:pt x="609600" y="406400"/>
                  </a:lnTo>
                  <a:lnTo>
                    <a:pt x="0" y="406400"/>
                  </a:lnTo>
                  <a:lnTo>
                    <a:pt x="203200" y="2032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F6968"/>
            </a:solidFill>
          </p:spPr>
        </p:sp>
        <p:sp>
          <p:nvSpPr>
            <p:cNvPr name="TextBox 8" id="8"/>
            <p:cNvSpPr txBox="true"/>
            <p:nvPr/>
          </p:nvSpPr>
          <p:spPr>
            <a:xfrm>
              <a:off x="177800" y="-38100"/>
              <a:ext cx="558800" cy="444500"/>
            </a:xfrm>
            <a:prstGeom prst="rect">
              <a:avLst/>
            </a:prstGeom>
          </p:spPr>
          <p:txBody>
            <a:bodyPr anchor="ctr" rtlCol="false" tIns="55976" lIns="55976" bIns="55976" rIns="55976"/>
            <a:lstStyle/>
            <a:p>
              <a:pPr algn="ctr">
                <a:lnSpc>
                  <a:spcPts val="2660"/>
                </a:lnSpc>
              </a:pPr>
            </a:p>
          </p:txBody>
        </p:sp>
      </p:grpSp>
      <p:grpSp>
        <p:nvGrpSpPr>
          <p:cNvPr name="Group 9" id="9"/>
          <p:cNvGrpSpPr/>
          <p:nvPr/>
        </p:nvGrpSpPr>
        <p:grpSpPr>
          <a:xfrm rot="0">
            <a:off x="7310747" y="4191015"/>
            <a:ext cx="3771922" cy="1885961"/>
            <a:chOff x="0" y="0"/>
            <a:chExt cx="812800" cy="406400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812800" cy="406400"/>
            </a:xfrm>
            <a:custGeom>
              <a:avLst/>
              <a:gdLst/>
              <a:ahLst/>
              <a:cxnLst/>
              <a:rect r="r" b="b" t="t" l="l"/>
              <a:pathLst>
                <a:path h="406400" w="812800">
                  <a:moveTo>
                    <a:pt x="0" y="0"/>
                  </a:moveTo>
                  <a:lnTo>
                    <a:pt x="609600" y="0"/>
                  </a:lnTo>
                  <a:lnTo>
                    <a:pt x="812800" y="203200"/>
                  </a:lnTo>
                  <a:lnTo>
                    <a:pt x="609600" y="406400"/>
                  </a:lnTo>
                  <a:lnTo>
                    <a:pt x="0" y="406400"/>
                  </a:lnTo>
                  <a:lnTo>
                    <a:pt x="203200" y="2032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F6968"/>
            </a:solidFill>
          </p:spPr>
        </p:sp>
        <p:sp>
          <p:nvSpPr>
            <p:cNvPr name="TextBox 11" id="11"/>
            <p:cNvSpPr txBox="true"/>
            <p:nvPr/>
          </p:nvSpPr>
          <p:spPr>
            <a:xfrm>
              <a:off x="177800" y="-38100"/>
              <a:ext cx="558800" cy="444500"/>
            </a:xfrm>
            <a:prstGeom prst="rect">
              <a:avLst/>
            </a:prstGeom>
          </p:spPr>
          <p:txBody>
            <a:bodyPr anchor="ctr" rtlCol="false" tIns="55976" lIns="55976" bIns="55976" rIns="55976"/>
            <a:lstStyle/>
            <a:p>
              <a:pPr algn="ctr">
                <a:lnSpc>
                  <a:spcPts val="2660"/>
                </a:lnSpc>
              </a:pPr>
            </a:p>
          </p:txBody>
        </p:sp>
      </p:grpSp>
      <p:grpSp>
        <p:nvGrpSpPr>
          <p:cNvPr name="Group 12" id="12"/>
          <p:cNvGrpSpPr/>
          <p:nvPr/>
        </p:nvGrpSpPr>
        <p:grpSpPr>
          <a:xfrm rot="0">
            <a:off x="10451770" y="4191015"/>
            <a:ext cx="3771922" cy="1885961"/>
            <a:chOff x="0" y="0"/>
            <a:chExt cx="812800" cy="406400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812800" cy="406400"/>
            </a:xfrm>
            <a:custGeom>
              <a:avLst/>
              <a:gdLst/>
              <a:ahLst/>
              <a:cxnLst/>
              <a:rect r="r" b="b" t="t" l="l"/>
              <a:pathLst>
                <a:path h="406400" w="812800">
                  <a:moveTo>
                    <a:pt x="0" y="0"/>
                  </a:moveTo>
                  <a:lnTo>
                    <a:pt x="609600" y="0"/>
                  </a:lnTo>
                  <a:lnTo>
                    <a:pt x="812800" y="203200"/>
                  </a:lnTo>
                  <a:lnTo>
                    <a:pt x="609600" y="406400"/>
                  </a:lnTo>
                  <a:lnTo>
                    <a:pt x="0" y="406400"/>
                  </a:lnTo>
                  <a:lnTo>
                    <a:pt x="203200" y="2032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F6968"/>
            </a:solidFill>
          </p:spPr>
        </p:sp>
        <p:sp>
          <p:nvSpPr>
            <p:cNvPr name="TextBox 14" id="14"/>
            <p:cNvSpPr txBox="true"/>
            <p:nvPr/>
          </p:nvSpPr>
          <p:spPr>
            <a:xfrm>
              <a:off x="177800" y="-38100"/>
              <a:ext cx="558800" cy="444500"/>
            </a:xfrm>
            <a:prstGeom prst="rect">
              <a:avLst/>
            </a:prstGeom>
          </p:spPr>
          <p:txBody>
            <a:bodyPr anchor="ctr" rtlCol="false" tIns="55976" lIns="55976" bIns="55976" rIns="55976"/>
            <a:lstStyle/>
            <a:p>
              <a:pPr algn="ctr">
                <a:lnSpc>
                  <a:spcPts val="2660"/>
                </a:lnSpc>
              </a:pPr>
            </a:p>
          </p:txBody>
        </p:sp>
      </p:grpSp>
      <p:sp>
        <p:nvSpPr>
          <p:cNvPr name="TextBox 15" id="15"/>
          <p:cNvSpPr txBox="true"/>
          <p:nvPr/>
        </p:nvSpPr>
        <p:spPr>
          <a:xfrm rot="0">
            <a:off x="2044504" y="4702368"/>
            <a:ext cx="2172728" cy="92536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536"/>
              </a:lnSpc>
            </a:pPr>
            <a:r>
              <a:rPr lang="en-US" sz="3536">
                <a:solidFill>
                  <a:srgbClr val="FFFFFF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Proses</a:t>
            </a:r>
          </a:p>
          <a:p>
            <a:pPr algn="ctr">
              <a:lnSpc>
                <a:spcPts val="3536"/>
              </a:lnSpc>
            </a:pPr>
            <a:r>
              <a:rPr lang="en-US" sz="3536">
                <a:solidFill>
                  <a:srgbClr val="FFFFFF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1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5197627" y="4702368"/>
            <a:ext cx="2113120" cy="92536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536"/>
              </a:lnSpc>
            </a:pPr>
            <a:r>
              <a:rPr lang="en-US" sz="3536">
                <a:solidFill>
                  <a:srgbClr val="FFFFFF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Proses</a:t>
            </a:r>
          </a:p>
          <a:p>
            <a:pPr algn="ctr">
              <a:lnSpc>
                <a:spcPts val="3536"/>
              </a:lnSpc>
            </a:pPr>
            <a:r>
              <a:rPr lang="en-US" sz="3536">
                <a:solidFill>
                  <a:srgbClr val="FFFFFF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2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8382321" y="4702368"/>
            <a:ext cx="1988817" cy="92536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536"/>
              </a:lnSpc>
            </a:pPr>
            <a:r>
              <a:rPr lang="en-US" sz="3536">
                <a:solidFill>
                  <a:srgbClr val="FFFFFF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Proses</a:t>
            </a:r>
          </a:p>
          <a:p>
            <a:pPr algn="ctr">
              <a:lnSpc>
                <a:spcPts val="3536"/>
              </a:lnSpc>
            </a:pPr>
            <a:r>
              <a:rPr lang="en-US" sz="3536">
                <a:solidFill>
                  <a:srgbClr val="FFFFFF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3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11478483" y="4699887"/>
            <a:ext cx="2095315" cy="92536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536"/>
              </a:lnSpc>
            </a:pPr>
            <a:r>
              <a:rPr lang="en-US" sz="3536">
                <a:solidFill>
                  <a:srgbClr val="FFFFFF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Proses</a:t>
            </a:r>
          </a:p>
          <a:p>
            <a:pPr algn="ctr">
              <a:lnSpc>
                <a:spcPts val="3536"/>
              </a:lnSpc>
            </a:pPr>
            <a:r>
              <a:rPr lang="en-US" sz="3536">
                <a:solidFill>
                  <a:srgbClr val="FFFFFF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4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1368340" y="6442396"/>
            <a:ext cx="2801383" cy="58036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Perencanaan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4259313" y="6442396"/>
            <a:ext cx="2931788" cy="11804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Penyusunan</a:t>
            </a:r>
          </a:p>
          <a:p>
            <a:pPr algn="ctr"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Modul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7486376" y="6442396"/>
            <a:ext cx="2931788" cy="5803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Pengkodingan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10451770" y="6442396"/>
            <a:ext cx="3217563" cy="11804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Pengujian Test Case</a:t>
            </a:r>
          </a:p>
        </p:txBody>
      </p:sp>
      <p:grpSp>
        <p:nvGrpSpPr>
          <p:cNvPr name="Group 23" id="23"/>
          <p:cNvGrpSpPr/>
          <p:nvPr/>
        </p:nvGrpSpPr>
        <p:grpSpPr>
          <a:xfrm rot="0">
            <a:off x="13573798" y="4191015"/>
            <a:ext cx="3771922" cy="1885961"/>
            <a:chOff x="0" y="0"/>
            <a:chExt cx="812800" cy="406400"/>
          </a:xfrm>
        </p:grpSpPr>
        <p:sp>
          <p:nvSpPr>
            <p:cNvPr name="Freeform 24" id="24"/>
            <p:cNvSpPr/>
            <p:nvPr/>
          </p:nvSpPr>
          <p:spPr>
            <a:xfrm flipH="false" flipV="false" rot="0">
              <a:off x="0" y="0"/>
              <a:ext cx="812800" cy="406400"/>
            </a:xfrm>
            <a:custGeom>
              <a:avLst/>
              <a:gdLst/>
              <a:ahLst/>
              <a:cxnLst/>
              <a:rect r="r" b="b" t="t" l="l"/>
              <a:pathLst>
                <a:path h="406400" w="812800">
                  <a:moveTo>
                    <a:pt x="0" y="0"/>
                  </a:moveTo>
                  <a:lnTo>
                    <a:pt x="609600" y="0"/>
                  </a:lnTo>
                  <a:lnTo>
                    <a:pt x="812800" y="203200"/>
                  </a:lnTo>
                  <a:lnTo>
                    <a:pt x="609600" y="406400"/>
                  </a:lnTo>
                  <a:lnTo>
                    <a:pt x="0" y="406400"/>
                  </a:lnTo>
                  <a:lnTo>
                    <a:pt x="203200" y="2032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F6968"/>
            </a:solidFill>
          </p:spPr>
        </p:sp>
        <p:sp>
          <p:nvSpPr>
            <p:cNvPr name="TextBox 25" id="25"/>
            <p:cNvSpPr txBox="true"/>
            <p:nvPr/>
          </p:nvSpPr>
          <p:spPr>
            <a:xfrm>
              <a:off x="177800" y="-38100"/>
              <a:ext cx="558800" cy="444500"/>
            </a:xfrm>
            <a:prstGeom prst="rect">
              <a:avLst/>
            </a:prstGeom>
          </p:spPr>
          <p:txBody>
            <a:bodyPr anchor="ctr" rtlCol="false" tIns="55976" lIns="55976" bIns="55976" rIns="55976"/>
            <a:lstStyle/>
            <a:p>
              <a:pPr algn="ctr">
                <a:lnSpc>
                  <a:spcPts val="2660"/>
                </a:lnSpc>
              </a:pPr>
            </a:p>
          </p:txBody>
        </p:sp>
      </p:grpSp>
      <p:sp>
        <p:nvSpPr>
          <p:cNvPr name="TextBox 26" id="26"/>
          <p:cNvSpPr txBox="true"/>
          <p:nvPr/>
        </p:nvSpPr>
        <p:spPr>
          <a:xfrm rot="0">
            <a:off x="14544743" y="4699887"/>
            <a:ext cx="2113120" cy="92536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536"/>
              </a:lnSpc>
            </a:pPr>
            <a:r>
              <a:rPr lang="en-US" sz="3536">
                <a:solidFill>
                  <a:srgbClr val="FFFFFF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Proses</a:t>
            </a:r>
          </a:p>
          <a:p>
            <a:pPr algn="ctr">
              <a:lnSpc>
                <a:spcPts val="3536"/>
              </a:lnSpc>
            </a:pPr>
            <a:r>
              <a:rPr lang="en-US" sz="3536">
                <a:solidFill>
                  <a:srgbClr val="FFFFFF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5</a:t>
            </a:r>
          </a:p>
        </p:txBody>
      </p:sp>
      <p:sp>
        <p:nvSpPr>
          <p:cNvPr name="TextBox 27" id="27"/>
          <p:cNvSpPr txBox="true"/>
          <p:nvPr/>
        </p:nvSpPr>
        <p:spPr>
          <a:xfrm rot="0">
            <a:off x="13669333" y="6442396"/>
            <a:ext cx="3217563" cy="11804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Testing Responden</a:t>
            </a:r>
          </a:p>
        </p:txBody>
      </p:sp>
      <p:sp>
        <p:nvSpPr>
          <p:cNvPr name="Freeform 28" id="28"/>
          <p:cNvSpPr/>
          <p:nvPr/>
        </p:nvSpPr>
        <p:spPr>
          <a:xfrm flipH="false" flipV="false" rot="0">
            <a:off x="470056" y="254683"/>
            <a:ext cx="1463682" cy="1097761"/>
          </a:xfrm>
          <a:custGeom>
            <a:avLst/>
            <a:gdLst/>
            <a:ahLst/>
            <a:cxnLst/>
            <a:rect r="r" b="b" t="t" l="l"/>
            <a:pathLst>
              <a:path h="1097761" w="1463682">
                <a:moveTo>
                  <a:pt x="0" y="0"/>
                </a:moveTo>
                <a:lnTo>
                  <a:pt x="1463682" y="0"/>
                </a:lnTo>
                <a:lnTo>
                  <a:pt x="1463682" y="1097761"/>
                </a:lnTo>
                <a:lnTo>
                  <a:pt x="0" y="109776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29" id="29"/>
          <p:cNvSpPr txBox="true"/>
          <p:nvPr/>
        </p:nvSpPr>
        <p:spPr>
          <a:xfrm rot="0">
            <a:off x="1800696" y="504825"/>
            <a:ext cx="5451868" cy="5308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200"/>
              </a:lnSpc>
            </a:pPr>
            <a:r>
              <a:rPr lang="en-US" sz="3000" spc="225">
                <a:solidFill>
                  <a:srgbClr val="0D4F4E"/>
                </a:solidFill>
                <a:latin typeface="Lora Italics"/>
                <a:ea typeface="Lora Italics"/>
                <a:cs typeface="Lora Italics"/>
                <a:sym typeface="Lora Italics"/>
              </a:rPr>
              <a:t>Politeknik Negeri Malang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EF6E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0331905" y="8988216"/>
            <a:ext cx="11219657" cy="1798387"/>
            <a:chOff x="0" y="0"/>
            <a:chExt cx="14959543" cy="2397850"/>
          </a:xfrm>
        </p:grpSpPr>
        <p:sp>
          <p:nvSpPr>
            <p:cNvPr name="Freeform 3" id="3"/>
            <p:cNvSpPr/>
            <p:nvPr/>
          </p:nvSpPr>
          <p:spPr>
            <a:xfrm flipH="false" flipV="true" rot="0">
              <a:off x="0" y="0"/>
              <a:ext cx="12680937" cy="2397850"/>
            </a:xfrm>
            <a:custGeom>
              <a:avLst/>
              <a:gdLst/>
              <a:ahLst/>
              <a:cxnLst/>
              <a:rect r="r" b="b" t="t" l="l"/>
              <a:pathLst>
                <a:path h="2397850" w="12680937">
                  <a:moveTo>
                    <a:pt x="0" y="2397850"/>
                  </a:moveTo>
                  <a:lnTo>
                    <a:pt x="12680937" y="2397850"/>
                  </a:lnTo>
                  <a:lnTo>
                    <a:pt x="12680937" y="0"/>
                  </a:lnTo>
                  <a:lnTo>
                    <a:pt x="0" y="0"/>
                  </a:lnTo>
                  <a:lnTo>
                    <a:pt x="0" y="239785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" id="4"/>
            <p:cNvSpPr/>
            <p:nvPr/>
          </p:nvSpPr>
          <p:spPr>
            <a:xfrm flipH="false" flipV="true" rot="0">
              <a:off x="1084844" y="0"/>
              <a:ext cx="12680937" cy="2397850"/>
            </a:xfrm>
            <a:custGeom>
              <a:avLst/>
              <a:gdLst/>
              <a:ahLst/>
              <a:cxnLst/>
              <a:rect r="r" b="b" t="t" l="l"/>
              <a:pathLst>
                <a:path h="2397850" w="12680937">
                  <a:moveTo>
                    <a:pt x="0" y="2397850"/>
                  </a:moveTo>
                  <a:lnTo>
                    <a:pt x="12680937" y="2397850"/>
                  </a:lnTo>
                  <a:lnTo>
                    <a:pt x="12680937" y="0"/>
                  </a:lnTo>
                  <a:lnTo>
                    <a:pt x="0" y="0"/>
                  </a:lnTo>
                  <a:lnTo>
                    <a:pt x="0" y="239785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5" id="5"/>
            <p:cNvSpPr/>
            <p:nvPr/>
          </p:nvSpPr>
          <p:spPr>
            <a:xfrm flipH="false" flipV="true" rot="0">
              <a:off x="2278606" y="0"/>
              <a:ext cx="12680937" cy="2397850"/>
            </a:xfrm>
            <a:custGeom>
              <a:avLst/>
              <a:gdLst/>
              <a:ahLst/>
              <a:cxnLst/>
              <a:rect r="r" b="b" t="t" l="l"/>
              <a:pathLst>
                <a:path h="2397850" w="12680937">
                  <a:moveTo>
                    <a:pt x="0" y="2397850"/>
                  </a:moveTo>
                  <a:lnTo>
                    <a:pt x="12680937" y="2397850"/>
                  </a:lnTo>
                  <a:lnTo>
                    <a:pt x="12680937" y="0"/>
                  </a:lnTo>
                  <a:lnTo>
                    <a:pt x="0" y="0"/>
                  </a:lnTo>
                  <a:lnTo>
                    <a:pt x="0" y="239785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</p:grpSp>
      <p:sp>
        <p:nvSpPr>
          <p:cNvPr name="Freeform 6" id="6"/>
          <p:cNvSpPr/>
          <p:nvPr/>
        </p:nvSpPr>
        <p:spPr>
          <a:xfrm flipH="false" flipV="true" rot="0">
            <a:off x="12023642" y="3040393"/>
            <a:ext cx="4291515" cy="5256867"/>
          </a:xfrm>
          <a:custGeom>
            <a:avLst/>
            <a:gdLst/>
            <a:ahLst/>
            <a:cxnLst/>
            <a:rect r="r" b="b" t="t" l="l"/>
            <a:pathLst>
              <a:path h="5256867" w="4291515">
                <a:moveTo>
                  <a:pt x="0" y="5256867"/>
                </a:moveTo>
                <a:lnTo>
                  <a:pt x="4291515" y="5256867"/>
                </a:lnTo>
                <a:lnTo>
                  <a:pt x="4291515" y="0"/>
                </a:lnTo>
                <a:lnTo>
                  <a:pt x="0" y="0"/>
                </a:lnTo>
                <a:lnTo>
                  <a:pt x="0" y="5256867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2170161" y="1171575"/>
            <a:ext cx="7409461" cy="13716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499"/>
              </a:lnSpc>
            </a:pPr>
            <a:r>
              <a:rPr lang="en-US" sz="9999">
                <a:solidFill>
                  <a:srgbClr val="0D4F4E"/>
                </a:solidFill>
                <a:latin typeface="League Gothic"/>
                <a:ea typeface="League Gothic"/>
                <a:cs typeface="League Gothic"/>
                <a:sym typeface="League Gothic"/>
              </a:rPr>
              <a:t>DEMO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2379121" y="504825"/>
            <a:ext cx="4880179" cy="5238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4200"/>
              </a:lnSpc>
            </a:pPr>
            <a:r>
              <a:rPr lang="en-US" sz="3000" spc="225">
                <a:solidFill>
                  <a:srgbClr val="0D4F4E"/>
                </a:solidFill>
                <a:latin typeface="Lora"/>
                <a:ea typeface="Lora"/>
                <a:cs typeface="Lora"/>
                <a:sym typeface="Lora"/>
              </a:rPr>
              <a:t>Sistem informasi</a:t>
            </a:r>
          </a:p>
        </p:txBody>
      </p:sp>
      <p:sp>
        <p:nvSpPr>
          <p:cNvPr name="Freeform 9" id="9"/>
          <p:cNvSpPr/>
          <p:nvPr/>
        </p:nvSpPr>
        <p:spPr>
          <a:xfrm flipH="false" flipV="true" rot="0">
            <a:off x="15941734" y="2358866"/>
            <a:ext cx="3939304" cy="3576661"/>
          </a:xfrm>
          <a:custGeom>
            <a:avLst/>
            <a:gdLst/>
            <a:ahLst/>
            <a:cxnLst/>
            <a:rect r="r" b="b" t="t" l="l"/>
            <a:pathLst>
              <a:path h="3576661" w="3939304">
                <a:moveTo>
                  <a:pt x="0" y="3576661"/>
                </a:moveTo>
                <a:lnTo>
                  <a:pt x="3939304" y="3576661"/>
                </a:lnTo>
                <a:lnTo>
                  <a:pt x="3939304" y="0"/>
                </a:lnTo>
                <a:lnTo>
                  <a:pt x="0" y="0"/>
                </a:lnTo>
                <a:lnTo>
                  <a:pt x="0" y="3576661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028700" y="2358866"/>
            <a:ext cx="10162260" cy="4625945"/>
          </a:xfrm>
          <a:custGeom>
            <a:avLst/>
            <a:gdLst/>
            <a:ahLst/>
            <a:cxnLst/>
            <a:rect r="r" b="b" t="t" l="l"/>
            <a:pathLst>
              <a:path h="4625945" w="10162260">
                <a:moveTo>
                  <a:pt x="0" y="0"/>
                </a:moveTo>
                <a:lnTo>
                  <a:pt x="10162260" y="0"/>
                </a:lnTo>
                <a:lnTo>
                  <a:pt x="10162260" y="4625946"/>
                </a:lnTo>
                <a:lnTo>
                  <a:pt x="0" y="4625946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1821106" y="7310241"/>
            <a:ext cx="8577448" cy="2577169"/>
          </a:xfrm>
          <a:custGeom>
            <a:avLst/>
            <a:gdLst/>
            <a:ahLst/>
            <a:cxnLst/>
            <a:rect r="r" b="b" t="t" l="l"/>
            <a:pathLst>
              <a:path h="2577169" w="8577448">
                <a:moveTo>
                  <a:pt x="0" y="0"/>
                </a:moveTo>
                <a:lnTo>
                  <a:pt x="8577448" y="0"/>
                </a:lnTo>
                <a:lnTo>
                  <a:pt x="8577448" y="2577169"/>
                </a:lnTo>
                <a:lnTo>
                  <a:pt x="0" y="2577169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470056" y="254683"/>
            <a:ext cx="1463682" cy="1097761"/>
          </a:xfrm>
          <a:custGeom>
            <a:avLst/>
            <a:gdLst/>
            <a:ahLst/>
            <a:cxnLst/>
            <a:rect r="r" b="b" t="t" l="l"/>
            <a:pathLst>
              <a:path h="1097761" w="1463682">
                <a:moveTo>
                  <a:pt x="0" y="0"/>
                </a:moveTo>
                <a:lnTo>
                  <a:pt x="1463682" y="0"/>
                </a:lnTo>
                <a:lnTo>
                  <a:pt x="1463682" y="1097761"/>
                </a:lnTo>
                <a:lnTo>
                  <a:pt x="0" y="1097761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0" t="0" r="0" b="0"/>
            </a:stretch>
          </a:blipFill>
        </p:spPr>
      </p:sp>
      <p:sp>
        <p:nvSpPr>
          <p:cNvPr name="TextBox 13" id="13"/>
          <p:cNvSpPr txBox="true"/>
          <p:nvPr/>
        </p:nvSpPr>
        <p:spPr>
          <a:xfrm rot="0">
            <a:off x="1800696" y="504825"/>
            <a:ext cx="5451868" cy="5308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200"/>
              </a:lnSpc>
            </a:pPr>
            <a:r>
              <a:rPr lang="en-US" sz="3000" spc="225">
                <a:solidFill>
                  <a:srgbClr val="0D4F4E"/>
                </a:solidFill>
                <a:latin typeface="Lora Italics"/>
                <a:ea typeface="Lora Italics"/>
                <a:cs typeface="Lora Italics"/>
                <a:sym typeface="Lora Italics"/>
              </a:rPr>
              <a:t>Politeknik Negeri Malang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EF6E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4819210" y="7658882"/>
            <a:ext cx="3939304" cy="3576661"/>
          </a:xfrm>
          <a:custGeom>
            <a:avLst/>
            <a:gdLst/>
            <a:ahLst/>
            <a:cxnLst/>
            <a:rect r="r" b="b" t="t" l="l"/>
            <a:pathLst>
              <a:path h="3576661" w="3939304">
                <a:moveTo>
                  <a:pt x="0" y="0"/>
                </a:moveTo>
                <a:lnTo>
                  <a:pt x="3939305" y="0"/>
                </a:lnTo>
                <a:lnTo>
                  <a:pt x="3939305" y="3576661"/>
                </a:lnTo>
                <a:lnTo>
                  <a:pt x="0" y="357666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10331905" y="8988216"/>
            <a:ext cx="11219657" cy="1798387"/>
            <a:chOff x="0" y="0"/>
            <a:chExt cx="14959543" cy="2397850"/>
          </a:xfrm>
        </p:grpSpPr>
        <p:sp>
          <p:nvSpPr>
            <p:cNvPr name="Freeform 4" id="4"/>
            <p:cNvSpPr/>
            <p:nvPr/>
          </p:nvSpPr>
          <p:spPr>
            <a:xfrm flipH="false" flipV="true" rot="0">
              <a:off x="0" y="0"/>
              <a:ext cx="12680937" cy="2397850"/>
            </a:xfrm>
            <a:custGeom>
              <a:avLst/>
              <a:gdLst/>
              <a:ahLst/>
              <a:cxnLst/>
              <a:rect r="r" b="b" t="t" l="l"/>
              <a:pathLst>
                <a:path h="2397850" w="12680937">
                  <a:moveTo>
                    <a:pt x="0" y="2397850"/>
                  </a:moveTo>
                  <a:lnTo>
                    <a:pt x="12680937" y="2397850"/>
                  </a:lnTo>
                  <a:lnTo>
                    <a:pt x="12680937" y="0"/>
                  </a:lnTo>
                  <a:lnTo>
                    <a:pt x="0" y="0"/>
                  </a:lnTo>
                  <a:lnTo>
                    <a:pt x="0" y="239785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5" id="5"/>
            <p:cNvSpPr/>
            <p:nvPr/>
          </p:nvSpPr>
          <p:spPr>
            <a:xfrm flipH="false" flipV="true" rot="0">
              <a:off x="1084844" y="0"/>
              <a:ext cx="12680937" cy="2397850"/>
            </a:xfrm>
            <a:custGeom>
              <a:avLst/>
              <a:gdLst/>
              <a:ahLst/>
              <a:cxnLst/>
              <a:rect r="r" b="b" t="t" l="l"/>
              <a:pathLst>
                <a:path h="2397850" w="12680937">
                  <a:moveTo>
                    <a:pt x="0" y="2397850"/>
                  </a:moveTo>
                  <a:lnTo>
                    <a:pt x="12680937" y="2397850"/>
                  </a:lnTo>
                  <a:lnTo>
                    <a:pt x="12680937" y="0"/>
                  </a:lnTo>
                  <a:lnTo>
                    <a:pt x="0" y="0"/>
                  </a:lnTo>
                  <a:lnTo>
                    <a:pt x="0" y="239785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6" id="6"/>
            <p:cNvSpPr/>
            <p:nvPr/>
          </p:nvSpPr>
          <p:spPr>
            <a:xfrm flipH="false" flipV="true" rot="0">
              <a:off x="2278606" y="0"/>
              <a:ext cx="12680937" cy="2397850"/>
            </a:xfrm>
            <a:custGeom>
              <a:avLst/>
              <a:gdLst/>
              <a:ahLst/>
              <a:cxnLst/>
              <a:rect r="r" b="b" t="t" l="l"/>
              <a:pathLst>
                <a:path h="2397850" w="12680937">
                  <a:moveTo>
                    <a:pt x="0" y="2397850"/>
                  </a:moveTo>
                  <a:lnTo>
                    <a:pt x="12680937" y="2397850"/>
                  </a:lnTo>
                  <a:lnTo>
                    <a:pt x="12680937" y="0"/>
                  </a:lnTo>
                  <a:lnTo>
                    <a:pt x="0" y="0"/>
                  </a:lnTo>
                  <a:lnTo>
                    <a:pt x="0" y="239785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0" t="0" r="0" b="0"/>
              </a:stretch>
            </a:blipFill>
          </p:spPr>
        </p:sp>
      </p:grpSp>
      <p:sp>
        <p:nvSpPr>
          <p:cNvPr name="TextBox 7" id="7"/>
          <p:cNvSpPr txBox="true"/>
          <p:nvPr/>
        </p:nvSpPr>
        <p:spPr>
          <a:xfrm rot="0">
            <a:off x="6988967" y="1746115"/>
            <a:ext cx="8952766" cy="13716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499"/>
              </a:lnSpc>
            </a:pPr>
            <a:r>
              <a:rPr lang="en-US" sz="9999">
                <a:solidFill>
                  <a:srgbClr val="0D4F4E"/>
                </a:solidFill>
                <a:latin typeface="League Gothic"/>
                <a:ea typeface="League Gothic"/>
                <a:cs typeface="League Gothic"/>
                <a:sym typeface="League Gothic"/>
              </a:rPr>
              <a:t>HASIL DAN PEMBAHASAN</a:t>
            </a:r>
          </a:p>
        </p:txBody>
      </p:sp>
      <p:sp>
        <p:nvSpPr>
          <p:cNvPr name="Freeform 8" id="8"/>
          <p:cNvSpPr/>
          <p:nvPr/>
        </p:nvSpPr>
        <p:spPr>
          <a:xfrm flipH="true" flipV="false" rot="0">
            <a:off x="-1499940" y="1555596"/>
            <a:ext cx="4085898" cy="3580732"/>
          </a:xfrm>
          <a:custGeom>
            <a:avLst/>
            <a:gdLst/>
            <a:ahLst/>
            <a:cxnLst/>
            <a:rect r="r" b="b" t="t" l="l"/>
            <a:pathLst>
              <a:path h="3580732" w="4085898">
                <a:moveTo>
                  <a:pt x="4085898" y="0"/>
                </a:moveTo>
                <a:lnTo>
                  <a:pt x="0" y="0"/>
                </a:lnTo>
                <a:lnTo>
                  <a:pt x="0" y="3580732"/>
                </a:lnTo>
                <a:lnTo>
                  <a:pt x="4085898" y="3580732"/>
                </a:lnTo>
                <a:lnTo>
                  <a:pt x="4085898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pic>
        <p:nvPicPr>
          <p:cNvPr name="Picture 9" id="9"/>
          <p:cNvPicPr>
            <a:picLocks noChangeAspect="true"/>
          </p:cNvPicPr>
          <p:nvPr/>
        </p:nvPicPr>
        <p:blipFill>
          <a:blip r:embed="rId10"/>
          <a:stretch>
            <a:fillRect/>
          </a:stretch>
        </p:blipFill>
        <p:spPr>
          <a:xfrm rot="0">
            <a:off x="1121325" y="2855725"/>
            <a:ext cx="5882839" cy="5882839"/>
          </a:xfrm>
          <a:prstGeom prst="rect">
            <a:avLst/>
          </a:prstGeom>
        </p:spPr>
      </p:pic>
      <p:sp>
        <p:nvSpPr>
          <p:cNvPr name="TextBox 10" id="10"/>
          <p:cNvSpPr txBox="true"/>
          <p:nvPr/>
        </p:nvSpPr>
        <p:spPr>
          <a:xfrm rot="0">
            <a:off x="2898920" y="5152621"/>
            <a:ext cx="2327650" cy="11366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425"/>
              </a:lnSpc>
            </a:pPr>
            <a:r>
              <a:rPr lang="en-US" sz="6500">
                <a:solidFill>
                  <a:srgbClr val="0D4F4E"/>
                </a:solidFill>
                <a:latin typeface="Lora"/>
                <a:ea typeface="Lora"/>
                <a:cs typeface="Lora"/>
                <a:sym typeface="Lora"/>
              </a:rPr>
              <a:t>75%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7308135" y="3679689"/>
            <a:ext cx="9487416" cy="22733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624"/>
              </a:lnSpc>
            </a:pPr>
            <a:r>
              <a:rPr lang="en-US" sz="2499">
                <a:solidFill>
                  <a:srgbClr val="0D4F4E"/>
                </a:solidFill>
                <a:latin typeface="Lora Italics"/>
                <a:ea typeface="Lora Italics"/>
                <a:cs typeface="Lora Italics"/>
                <a:sym typeface="Lora Italics"/>
              </a:rPr>
              <a:t>Dalam pembahasan ini terdapat 4:</a:t>
            </a:r>
          </a:p>
          <a:p>
            <a:pPr algn="just" marL="539749" indent="-269875" lvl="1">
              <a:lnSpc>
                <a:spcPts val="3624"/>
              </a:lnSpc>
              <a:buAutoNum type="arabicPeriod" startAt="1"/>
            </a:pPr>
            <a:r>
              <a:rPr lang="en-US" sz="2499">
                <a:solidFill>
                  <a:srgbClr val="0D4F4E"/>
                </a:solidFill>
                <a:latin typeface="Lora Italics"/>
                <a:ea typeface="Lora Italics"/>
                <a:cs typeface="Lora Italics"/>
                <a:sym typeface="Lora Italics"/>
              </a:rPr>
              <a:t>Feedback dari mahasiswa</a:t>
            </a:r>
          </a:p>
          <a:p>
            <a:pPr algn="just" marL="539749" indent="-269875" lvl="1">
              <a:lnSpc>
                <a:spcPts val="3624"/>
              </a:lnSpc>
              <a:buAutoNum type="arabicPeriod" startAt="1"/>
            </a:pPr>
            <a:r>
              <a:rPr lang="en-US" sz="2499">
                <a:solidFill>
                  <a:srgbClr val="0D4F4E"/>
                </a:solidFill>
                <a:latin typeface="Lora Italics"/>
                <a:ea typeface="Lora Italics"/>
                <a:cs typeface="Lora Italics"/>
                <a:sym typeface="Lora Italics"/>
              </a:rPr>
              <a:t>Efektifitas modul</a:t>
            </a:r>
          </a:p>
          <a:p>
            <a:pPr algn="just" marL="539749" indent="-269875" lvl="1">
              <a:lnSpc>
                <a:spcPts val="3624"/>
              </a:lnSpc>
              <a:buAutoNum type="arabicPeriod" startAt="1"/>
            </a:pPr>
            <a:r>
              <a:rPr lang="en-US" sz="2499">
                <a:solidFill>
                  <a:srgbClr val="0D4F4E"/>
                </a:solidFill>
                <a:latin typeface="Lora Italics"/>
                <a:ea typeface="Lora Italics"/>
                <a:cs typeface="Lora Italics"/>
                <a:sym typeface="Lora Italics"/>
              </a:rPr>
              <a:t>Keberhasilan automated testing secara lokal</a:t>
            </a:r>
          </a:p>
          <a:p>
            <a:pPr algn="just" marL="539749" indent="-269875" lvl="1">
              <a:lnSpc>
                <a:spcPts val="3624"/>
              </a:lnSpc>
              <a:buAutoNum type="arabicPeriod" startAt="1"/>
            </a:pPr>
            <a:r>
              <a:rPr lang="en-US" sz="2499">
                <a:solidFill>
                  <a:srgbClr val="0D4F4E"/>
                </a:solidFill>
                <a:latin typeface="Lora Italics"/>
                <a:ea typeface="Lora Italics"/>
                <a:cs typeface="Lora Italics"/>
                <a:sym typeface="Lora Italics"/>
              </a:rPr>
              <a:t>Mengambil data dari mahasiswa melalui website iCLOP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2379121" y="504825"/>
            <a:ext cx="4880179" cy="5238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4200"/>
              </a:lnSpc>
            </a:pPr>
            <a:r>
              <a:rPr lang="en-US" sz="3000" spc="225">
                <a:solidFill>
                  <a:srgbClr val="0D4F4E"/>
                </a:solidFill>
                <a:latin typeface="Lora"/>
                <a:ea typeface="Lora"/>
                <a:cs typeface="Lora"/>
                <a:sym typeface="Lora"/>
              </a:rPr>
              <a:t>Sistem informasi</a:t>
            </a:r>
          </a:p>
        </p:txBody>
      </p:sp>
      <p:sp>
        <p:nvSpPr>
          <p:cNvPr name="Freeform 13" id="13"/>
          <p:cNvSpPr/>
          <p:nvPr/>
        </p:nvSpPr>
        <p:spPr>
          <a:xfrm flipH="false" flipV="false" rot="0">
            <a:off x="470056" y="254683"/>
            <a:ext cx="1463682" cy="1097761"/>
          </a:xfrm>
          <a:custGeom>
            <a:avLst/>
            <a:gdLst/>
            <a:ahLst/>
            <a:cxnLst/>
            <a:rect r="r" b="b" t="t" l="l"/>
            <a:pathLst>
              <a:path h="1097761" w="1463682">
                <a:moveTo>
                  <a:pt x="0" y="0"/>
                </a:moveTo>
                <a:lnTo>
                  <a:pt x="1463682" y="0"/>
                </a:lnTo>
                <a:lnTo>
                  <a:pt x="1463682" y="1097761"/>
                </a:lnTo>
                <a:lnTo>
                  <a:pt x="0" y="1097761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0" t="0" r="0" b="0"/>
            </a:stretch>
          </a:blipFill>
        </p:spPr>
      </p:sp>
      <p:sp>
        <p:nvSpPr>
          <p:cNvPr name="TextBox 14" id="14"/>
          <p:cNvSpPr txBox="true"/>
          <p:nvPr/>
        </p:nvSpPr>
        <p:spPr>
          <a:xfrm rot="0">
            <a:off x="1800696" y="504825"/>
            <a:ext cx="5451868" cy="5308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200"/>
              </a:lnSpc>
            </a:pPr>
            <a:r>
              <a:rPr lang="en-US" sz="3000" spc="225">
                <a:solidFill>
                  <a:srgbClr val="0D4F4E"/>
                </a:solidFill>
                <a:latin typeface="Lora Italics"/>
                <a:ea typeface="Lora Italics"/>
                <a:cs typeface="Lora Italics"/>
                <a:sym typeface="Lora Italics"/>
              </a:rPr>
              <a:t>Politeknik Negeri Malang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EF6E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4819210" y="7658882"/>
            <a:ext cx="3939304" cy="3576661"/>
          </a:xfrm>
          <a:custGeom>
            <a:avLst/>
            <a:gdLst/>
            <a:ahLst/>
            <a:cxnLst/>
            <a:rect r="r" b="b" t="t" l="l"/>
            <a:pathLst>
              <a:path h="3576661" w="3939304">
                <a:moveTo>
                  <a:pt x="0" y="0"/>
                </a:moveTo>
                <a:lnTo>
                  <a:pt x="3939305" y="0"/>
                </a:lnTo>
                <a:lnTo>
                  <a:pt x="3939305" y="3576661"/>
                </a:lnTo>
                <a:lnTo>
                  <a:pt x="0" y="357666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10331905" y="8988216"/>
            <a:ext cx="11219657" cy="1798387"/>
            <a:chOff x="0" y="0"/>
            <a:chExt cx="14959543" cy="2397850"/>
          </a:xfrm>
        </p:grpSpPr>
        <p:sp>
          <p:nvSpPr>
            <p:cNvPr name="Freeform 4" id="4"/>
            <p:cNvSpPr/>
            <p:nvPr/>
          </p:nvSpPr>
          <p:spPr>
            <a:xfrm flipH="false" flipV="true" rot="0">
              <a:off x="0" y="0"/>
              <a:ext cx="12680937" cy="2397850"/>
            </a:xfrm>
            <a:custGeom>
              <a:avLst/>
              <a:gdLst/>
              <a:ahLst/>
              <a:cxnLst/>
              <a:rect r="r" b="b" t="t" l="l"/>
              <a:pathLst>
                <a:path h="2397850" w="12680937">
                  <a:moveTo>
                    <a:pt x="0" y="2397850"/>
                  </a:moveTo>
                  <a:lnTo>
                    <a:pt x="12680937" y="2397850"/>
                  </a:lnTo>
                  <a:lnTo>
                    <a:pt x="12680937" y="0"/>
                  </a:lnTo>
                  <a:lnTo>
                    <a:pt x="0" y="0"/>
                  </a:lnTo>
                  <a:lnTo>
                    <a:pt x="0" y="239785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5" id="5"/>
            <p:cNvSpPr/>
            <p:nvPr/>
          </p:nvSpPr>
          <p:spPr>
            <a:xfrm flipH="false" flipV="true" rot="0">
              <a:off x="1084844" y="0"/>
              <a:ext cx="12680937" cy="2397850"/>
            </a:xfrm>
            <a:custGeom>
              <a:avLst/>
              <a:gdLst/>
              <a:ahLst/>
              <a:cxnLst/>
              <a:rect r="r" b="b" t="t" l="l"/>
              <a:pathLst>
                <a:path h="2397850" w="12680937">
                  <a:moveTo>
                    <a:pt x="0" y="2397850"/>
                  </a:moveTo>
                  <a:lnTo>
                    <a:pt x="12680937" y="2397850"/>
                  </a:lnTo>
                  <a:lnTo>
                    <a:pt x="12680937" y="0"/>
                  </a:lnTo>
                  <a:lnTo>
                    <a:pt x="0" y="0"/>
                  </a:lnTo>
                  <a:lnTo>
                    <a:pt x="0" y="239785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6" id="6"/>
            <p:cNvSpPr/>
            <p:nvPr/>
          </p:nvSpPr>
          <p:spPr>
            <a:xfrm flipH="false" flipV="true" rot="0">
              <a:off x="2278606" y="0"/>
              <a:ext cx="12680937" cy="2397850"/>
            </a:xfrm>
            <a:custGeom>
              <a:avLst/>
              <a:gdLst/>
              <a:ahLst/>
              <a:cxnLst/>
              <a:rect r="r" b="b" t="t" l="l"/>
              <a:pathLst>
                <a:path h="2397850" w="12680937">
                  <a:moveTo>
                    <a:pt x="0" y="2397850"/>
                  </a:moveTo>
                  <a:lnTo>
                    <a:pt x="12680937" y="2397850"/>
                  </a:lnTo>
                  <a:lnTo>
                    <a:pt x="12680937" y="0"/>
                  </a:lnTo>
                  <a:lnTo>
                    <a:pt x="0" y="0"/>
                  </a:lnTo>
                  <a:lnTo>
                    <a:pt x="0" y="239785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0" t="0" r="0" b="0"/>
              </a:stretch>
            </a:blipFill>
          </p:spPr>
        </p:sp>
      </p:grpSp>
      <p:sp>
        <p:nvSpPr>
          <p:cNvPr name="TextBox 7" id="7"/>
          <p:cNvSpPr txBox="true"/>
          <p:nvPr/>
        </p:nvSpPr>
        <p:spPr>
          <a:xfrm rot="0">
            <a:off x="9455863" y="1698471"/>
            <a:ext cx="8952766" cy="13716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499"/>
              </a:lnSpc>
            </a:pPr>
            <a:r>
              <a:rPr lang="en-US" sz="9999">
                <a:solidFill>
                  <a:srgbClr val="0D4F4E"/>
                </a:solidFill>
                <a:latin typeface="League Gothic"/>
                <a:ea typeface="League Gothic"/>
                <a:cs typeface="League Gothic"/>
                <a:sym typeface="League Gothic"/>
              </a:rPr>
              <a:t>HASIL PENELITIAN</a:t>
            </a:r>
          </a:p>
        </p:txBody>
      </p:sp>
      <p:sp>
        <p:nvSpPr>
          <p:cNvPr name="Freeform 8" id="8"/>
          <p:cNvSpPr/>
          <p:nvPr/>
        </p:nvSpPr>
        <p:spPr>
          <a:xfrm flipH="true" flipV="false" rot="0">
            <a:off x="-1499940" y="1555596"/>
            <a:ext cx="4085898" cy="3580732"/>
          </a:xfrm>
          <a:custGeom>
            <a:avLst/>
            <a:gdLst/>
            <a:ahLst/>
            <a:cxnLst/>
            <a:rect r="r" b="b" t="t" l="l"/>
            <a:pathLst>
              <a:path h="3580732" w="4085898">
                <a:moveTo>
                  <a:pt x="4085898" y="0"/>
                </a:moveTo>
                <a:lnTo>
                  <a:pt x="0" y="0"/>
                </a:lnTo>
                <a:lnTo>
                  <a:pt x="0" y="3580732"/>
                </a:lnTo>
                <a:lnTo>
                  <a:pt x="4085898" y="3580732"/>
                </a:lnTo>
                <a:lnTo>
                  <a:pt x="4085898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10605192" y="3124961"/>
            <a:ext cx="6654108" cy="370031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624"/>
              </a:lnSpc>
            </a:pPr>
            <a:r>
              <a:rPr lang="en-US" sz="2499">
                <a:solidFill>
                  <a:srgbClr val="0D4F4E"/>
                </a:solidFill>
                <a:latin typeface="Lora Italics"/>
                <a:ea typeface="Lora Italics"/>
                <a:cs typeface="Lora Italics"/>
                <a:sym typeface="Lora Italics"/>
              </a:rPr>
              <a:t>Hasil dari responden terhada user mendapatkan feedback cukup baik dari segi modul maupun pengerjaan praktikum dan testcase. Feedback positif tersebut membuktikan bahwa pengujian otomatis menggunakan Jest pada React.js</a:t>
            </a:r>
            <a:r>
              <a:rPr lang="en-US" sz="2499">
                <a:solidFill>
                  <a:srgbClr val="0D4F4E"/>
                </a:solidFill>
                <a:latin typeface="Lora Italics"/>
                <a:ea typeface="Lora Italics"/>
                <a:cs typeface="Lora Italics"/>
                <a:sym typeface="Lora Italics"/>
              </a:rPr>
              <a:t> memberikan nilai tambah yang signifikan bagi pengguna akhir.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2379121" y="504825"/>
            <a:ext cx="4880179" cy="5238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4200"/>
              </a:lnSpc>
            </a:pPr>
            <a:r>
              <a:rPr lang="en-US" sz="3000" spc="225">
                <a:solidFill>
                  <a:srgbClr val="0D4F4E"/>
                </a:solidFill>
                <a:latin typeface="Lora"/>
                <a:ea typeface="Lora"/>
                <a:cs typeface="Lora"/>
                <a:sym typeface="Lora"/>
              </a:rPr>
              <a:t>Sistem informasi</a:t>
            </a:r>
          </a:p>
        </p:txBody>
      </p:sp>
      <p:sp>
        <p:nvSpPr>
          <p:cNvPr name="Freeform 11" id="11"/>
          <p:cNvSpPr/>
          <p:nvPr/>
        </p:nvSpPr>
        <p:spPr>
          <a:xfrm flipH="false" flipV="false" rot="0">
            <a:off x="1683982" y="4501677"/>
            <a:ext cx="8590230" cy="3157206"/>
          </a:xfrm>
          <a:custGeom>
            <a:avLst/>
            <a:gdLst/>
            <a:ahLst/>
            <a:cxnLst/>
            <a:rect r="r" b="b" t="t" l="l"/>
            <a:pathLst>
              <a:path h="3157206" w="8590230">
                <a:moveTo>
                  <a:pt x="0" y="0"/>
                </a:moveTo>
                <a:lnTo>
                  <a:pt x="8590231" y="0"/>
                </a:lnTo>
                <a:lnTo>
                  <a:pt x="8590231" y="3157205"/>
                </a:lnTo>
                <a:lnTo>
                  <a:pt x="0" y="3157205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543009" y="7870863"/>
            <a:ext cx="7449981" cy="2234705"/>
          </a:xfrm>
          <a:custGeom>
            <a:avLst/>
            <a:gdLst/>
            <a:ahLst/>
            <a:cxnLst/>
            <a:rect r="r" b="b" t="t" l="l"/>
            <a:pathLst>
              <a:path h="2234705" w="7449981">
                <a:moveTo>
                  <a:pt x="0" y="0"/>
                </a:moveTo>
                <a:lnTo>
                  <a:pt x="7449981" y="0"/>
                </a:lnTo>
                <a:lnTo>
                  <a:pt x="7449981" y="2234706"/>
                </a:lnTo>
                <a:lnTo>
                  <a:pt x="0" y="2234706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-26924" t="0" r="-26348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470056" y="254683"/>
            <a:ext cx="1463682" cy="1097761"/>
          </a:xfrm>
          <a:custGeom>
            <a:avLst/>
            <a:gdLst/>
            <a:ahLst/>
            <a:cxnLst/>
            <a:rect r="r" b="b" t="t" l="l"/>
            <a:pathLst>
              <a:path h="1097761" w="1463682">
                <a:moveTo>
                  <a:pt x="0" y="0"/>
                </a:moveTo>
                <a:lnTo>
                  <a:pt x="1463682" y="0"/>
                </a:lnTo>
                <a:lnTo>
                  <a:pt x="1463682" y="1097761"/>
                </a:lnTo>
                <a:lnTo>
                  <a:pt x="0" y="1097761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0" t="0" r="0" b="0"/>
            </a:stretch>
          </a:blipFill>
        </p:spPr>
      </p:sp>
      <p:sp>
        <p:nvSpPr>
          <p:cNvPr name="TextBox 14" id="14"/>
          <p:cNvSpPr txBox="true"/>
          <p:nvPr/>
        </p:nvSpPr>
        <p:spPr>
          <a:xfrm rot="0">
            <a:off x="1800696" y="504825"/>
            <a:ext cx="5451868" cy="5308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200"/>
              </a:lnSpc>
            </a:pPr>
            <a:r>
              <a:rPr lang="en-US" sz="3000" spc="225">
                <a:solidFill>
                  <a:srgbClr val="0D4F4E"/>
                </a:solidFill>
                <a:latin typeface="Lora Italics"/>
                <a:ea typeface="Lora Italics"/>
                <a:cs typeface="Lora Italics"/>
                <a:sym typeface="Lora Italics"/>
              </a:rPr>
              <a:t>Politeknik Negeri Malang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EF6E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4819210" y="7658882"/>
            <a:ext cx="3939304" cy="3576661"/>
          </a:xfrm>
          <a:custGeom>
            <a:avLst/>
            <a:gdLst/>
            <a:ahLst/>
            <a:cxnLst/>
            <a:rect r="r" b="b" t="t" l="l"/>
            <a:pathLst>
              <a:path h="3576661" w="3939304">
                <a:moveTo>
                  <a:pt x="0" y="0"/>
                </a:moveTo>
                <a:lnTo>
                  <a:pt x="3939305" y="0"/>
                </a:lnTo>
                <a:lnTo>
                  <a:pt x="3939305" y="3576661"/>
                </a:lnTo>
                <a:lnTo>
                  <a:pt x="0" y="357666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10331905" y="8988216"/>
            <a:ext cx="11219657" cy="1798387"/>
            <a:chOff x="0" y="0"/>
            <a:chExt cx="14959543" cy="2397850"/>
          </a:xfrm>
        </p:grpSpPr>
        <p:sp>
          <p:nvSpPr>
            <p:cNvPr name="Freeform 4" id="4"/>
            <p:cNvSpPr/>
            <p:nvPr/>
          </p:nvSpPr>
          <p:spPr>
            <a:xfrm flipH="false" flipV="true" rot="0">
              <a:off x="0" y="0"/>
              <a:ext cx="12680937" cy="2397850"/>
            </a:xfrm>
            <a:custGeom>
              <a:avLst/>
              <a:gdLst/>
              <a:ahLst/>
              <a:cxnLst/>
              <a:rect r="r" b="b" t="t" l="l"/>
              <a:pathLst>
                <a:path h="2397850" w="12680937">
                  <a:moveTo>
                    <a:pt x="0" y="2397850"/>
                  </a:moveTo>
                  <a:lnTo>
                    <a:pt x="12680937" y="2397850"/>
                  </a:lnTo>
                  <a:lnTo>
                    <a:pt x="12680937" y="0"/>
                  </a:lnTo>
                  <a:lnTo>
                    <a:pt x="0" y="0"/>
                  </a:lnTo>
                  <a:lnTo>
                    <a:pt x="0" y="239785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5" id="5"/>
            <p:cNvSpPr/>
            <p:nvPr/>
          </p:nvSpPr>
          <p:spPr>
            <a:xfrm flipH="false" flipV="true" rot="0">
              <a:off x="1084844" y="0"/>
              <a:ext cx="12680937" cy="2397850"/>
            </a:xfrm>
            <a:custGeom>
              <a:avLst/>
              <a:gdLst/>
              <a:ahLst/>
              <a:cxnLst/>
              <a:rect r="r" b="b" t="t" l="l"/>
              <a:pathLst>
                <a:path h="2397850" w="12680937">
                  <a:moveTo>
                    <a:pt x="0" y="2397850"/>
                  </a:moveTo>
                  <a:lnTo>
                    <a:pt x="12680937" y="2397850"/>
                  </a:lnTo>
                  <a:lnTo>
                    <a:pt x="12680937" y="0"/>
                  </a:lnTo>
                  <a:lnTo>
                    <a:pt x="0" y="0"/>
                  </a:lnTo>
                  <a:lnTo>
                    <a:pt x="0" y="239785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6" id="6"/>
            <p:cNvSpPr/>
            <p:nvPr/>
          </p:nvSpPr>
          <p:spPr>
            <a:xfrm flipH="false" flipV="true" rot="0">
              <a:off x="2278606" y="0"/>
              <a:ext cx="12680937" cy="2397850"/>
            </a:xfrm>
            <a:custGeom>
              <a:avLst/>
              <a:gdLst/>
              <a:ahLst/>
              <a:cxnLst/>
              <a:rect r="r" b="b" t="t" l="l"/>
              <a:pathLst>
                <a:path h="2397850" w="12680937">
                  <a:moveTo>
                    <a:pt x="0" y="2397850"/>
                  </a:moveTo>
                  <a:lnTo>
                    <a:pt x="12680937" y="2397850"/>
                  </a:lnTo>
                  <a:lnTo>
                    <a:pt x="12680937" y="0"/>
                  </a:lnTo>
                  <a:lnTo>
                    <a:pt x="0" y="0"/>
                  </a:lnTo>
                  <a:lnTo>
                    <a:pt x="0" y="239785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0" t="0" r="0" b="0"/>
              </a:stretch>
            </a:blipFill>
          </p:spPr>
        </p:sp>
      </p:grpSp>
      <p:sp>
        <p:nvSpPr>
          <p:cNvPr name="TextBox 7" id="7"/>
          <p:cNvSpPr txBox="true"/>
          <p:nvPr/>
        </p:nvSpPr>
        <p:spPr>
          <a:xfrm rot="0">
            <a:off x="4312646" y="1687426"/>
            <a:ext cx="13569440" cy="98489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560"/>
              </a:lnSpc>
            </a:pPr>
            <a:r>
              <a:rPr lang="en-US" sz="7200">
                <a:solidFill>
                  <a:srgbClr val="0D4F4E"/>
                </a:solidFill>
                <a:latin typeface="League Gothic"/>
                <a:ea typeface="League Gothic"/>
                <a:cs typeface="League Gothic"/>
                <a:sym typeface="League Gothic"/>
              </a:rPr>
              <a:t>HASIL ANALISIS BERDASARKAN WAKTU</a:t>
            </a:r>
          </a:p>
        </p:txBody>
      </p:sp>
      <p:sp>
        <p:nvSpPr>
          <p:cNvPr name="Freeform 8" id="8"/>
          <p:cNvSpPr/>
          <p:nvPr/>
        </p:nvSpPr>
        <p:spPr>
          <a:xfrm flipH="true" flipV="false" rot="0">
            <a:off x="-1499940" y="1555596"/>
            <a:ext cx="4085898" cy="3580732"/>
          </a:xfrm>
          <a:custGeom>
            <a:avLst/>
            <a:gdLst/>
            <a:ahLst/>
            <a:cxnLst/>
            <a:rect r="r" b="b" t="t" l="l"/>
            <a:pathLst>
              <a:path h="3580732" w="4085898">
                <a:moveTo>
                  <a:pt x="4085898" y="0"/>
                </a:moveTo>
                <a:lnTo>
                  <a:pt x="0" y="0"/>
                </a:lnTo>
                <a:lnTo>
                  <a:pt x="0" y="3580732"/>
                </a:lnTo>
                <a:lnTo>
                  <a:pt x="4085898" y="3580732"/>
                </a:lnTo>
                <a:lnTo>
                  <a:pt x="4085898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12379121" y="504825"/>
            <a:ext cx="4880179" cy="5238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4200"/>
              </a:lnSpc>
            </a:pPr>
            <a:r>
              <a:rPr lang="en-US" sz="3000" spc="225">
                <a:solidFill>
                  <a:srgbClr val="0D4F4E"/>
                </a:solidFill>
                <a:latin typeface="Lora"/>
                <a:ea typeface="Lora"/>
                <a:cs typeface="Lora"/>
                <a:sym typeface="Lora"/>
              </a:rPr>
              <a:t>Sistem informasi</a:t>
            </a:r>
          </a:p>
        </p:txBody>
      </p:sp>
      <p:sp>
        <p:nvSpPr>
          <p:cNvPr name="Freeform 10" id="10"/>
          <p:cNvSpPr/>
          <p:nvPr/>
        </p:nvSpPr>
        <p:spPr>
          <a:xfrm flipH="false" flipV="false" rot="0">
            <a:off x="4234632" y="2743977"/>
            <a:ext cx="13647454" cy="4843250"/>
          </a:xfrm>
          <a:custGeom>
            <a:avLst/>
            <a:gdLst/>
            <a:ahLst/>
            <a:cxnLst/>
            <a:rect r="r" b="b" t="t" l="l"/>
            <a:pathLst>
              <a:path h="4843250" w="13647454">
                <a:moveTo>
                  <a:pt x="0" y="0"/>
                </a:moveTo>
                <a:lnTo>
                  <a:pt x="13647453" y="0"/>
                </a:lnTo>
                <a:lnTo>
                  <a:pt x="13647453" y="4843250"/>
                </a:lnTo>
                <a:lnTo>
                  <a:pt x="0" y="4843250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470056" y="254683"/>
            <a:ext cx="1463682" cy="1097761"/>
          </a:xfrm>
          <a:custGeom>
            <a:avLst/>
            <a:gdLst/>
            <a:ahLst/>
            <a:cxnLst/>
            <a:rect r="r" b="b" t="t" l="l"/>
            <a:pathLst>
              <a:path h="1097761" w="1463682">
                <a:moveTo>
                  <a:pt x="0" y="0"/>
                </a:moveTo>
                <a:lnTo>
                  <a:pt x="1463682" y="0"/>
                </a:lnTo>
                <a:lnTo>
                  <a:pt x="1463682" y="1097761"/>
                </a:lnTo>
                <a:lnTo>
                  <a:pt x="0" y="1097761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0" t="0" r="0" b="0"/>
            </a:stretch>
          </a:blipFill>
        </p:spPr>
      </p:sp>
      <p:sp>
        <p:nvSpPr>
          <p:cNvPr name="TextBox 12" id="12"/>
          <p:cNvSpPr txBox="true"/>
          <p:nvPr/>
        </p:nvSpPr>
        <p:spPr>
          <a:xfrm rot="0">
            <a:off x="1800696" y="504825"/>
            <a:ext cx="5451868" cy="5308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200"/>
              </a:lnSpc>
            </a:pPr>
            <a:r>
              <a:rPr lang="en-US" sz="3000" spc="225">
                <a:solidFill>
                  <a:srgbClr val="0D4F4E"/>
                </a:solidFill>
                <a:latin typeface="Lora Italics"/>
                <a:ea typeface="Lora Italics"/>
                <a:cs typeface="Lora Italics"/>
                <a:sym typeface="Lora Italics"/>
              </a:rPr>
              <a:t>Politeknik Negeri Malang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EF6E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4819210" y="7658882"/>
            <a:ext cx="3939304" cy="3576661"/>
          </a:xfrm>
          <a:custGeom>
            <a:avLst/>
            <a:gdLst/>
            <a:ahLst/>
            <a:cxnLst/>
            <a:rect r="r" b="b" t="t" l="l"/>
            <a:pathLst>
              <a:path h="3576661" w="3939304">
                <a:moveTo>
                  <a:pt x="0" y="0"/>
                </a:moveTo>
                <a:lnTo>
                  <a:pt x="3939305" y="0"/>
                </a:lnTo>
                <a:lnTo>
                  <a:pt x="3939305" y="3576661"/>
                </a:lnTo>
                <a:lnTo>
                  <a:pt x="0" y="357666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10331905" y="8988216"/>
            <a:ext cx="11219657" cy="1798387"/>
            <a:chOff x="0" y="0"/>
            <a:chExt cx="14959543" cy="2397850"/>
          </a:xfrm>
        </p:grpSpPr>
        <p:sp>
          <p:nvSpPr>
            <p:cNvPr name="Freeform 4" id="4"/>
            <p:cNvSpPr/>
            <p:nvPr/>
          </p:nvSpPr>
          <p:spPr>
            <a:xfrm flipH="false" flipV="true" rot="0">
              <a:off x="0" y="0"/>
              <a:ext cx="12680937" cy="2397850"/>
            </a:xfrm>
            <a:custGeom>
              <a:avLst/>
              <a:gdLst/>
              <a:ahLst/>
              <a:cxnLst/>
              <a:rect r="r" b="b" t="t" l="l"/>
              <a:pathLst>
                <a:path h="2397850" w="12680937">
                  <a:moveTo>
                    <a:pt x="0" y="2397850"/>
                  </a:moveTo>
                  <a:lnTo>
                    <a:pt x="12680937" y="2397850"/>
                  </a:lnTo>
                  <a:lnTo>
                    <a:pt x="12680937" y="0"/>
                  </a:lnTo>
                  <a:lnTo>
                    <a:pt x="0" y="0"/>
                  </a:lnTo>
                  <a:lnTo>
                    <a:pt x="0" y="239785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5" id="5"/>
            <p:cNvSpPr/>
            <p:nvPr/>
          </p:nvSpPr>
          <p:spPr>
            <a:xfrm flipH="false" flipV="true" rot="0">
              <a:off x="1084844" y="0"/>
              <a:ext cx="12680937" cy="2397850"/>
            </a:xfrm>
            <a:custGeom>
              <a:avLst/>
              <a:gdLst/>
              <a:ahLst/>
              <a:cxnLst/>
              <a:rect r="r" b="b" t="t" l="l"/>
              <a:pathLst>
                <a:path h="2397850" w="12680937">
                  <a:moveTo>
                    <a:pt x="0" y="2397850"/>
                  </a:moveTo>
                  <a:lnTo>
                    <a:pt x="12680937" y="2397850"/>
                  </a:lnTo>
                  <a:lnTo>
                    <a:pt x="12680937" y="0"/>
                  </a:lnTo>
                  <a:lnTo>
                    <a:pt x="0" y="0"/>
                  </a:lnTo>
                  <a:lnTo>
                    <a:pt x="0" y="239785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6" id="6"/>
            <p:cNvSpPr/>
            <p:nvPr/>
          </p:nvSpPr>
          <p:spPr>
            <a:xfrm flipH="false" flipV="true" rot="0">
              <a:off x="2278606" y="0"/>
              <a:ext cx="12680937" cy="2397850"/>
            </a:xfrm>
            <a:custGeom>
              <a:avLst/>
              <a:gdLst/>
              <a:ahLst/>
              <a:cxnLst/>
              <a:rect r="r" b="b" t="t" l="l"/>
              <a:pathLst>
                <a:path h="2397850" w="12680937">
                  <a:moveTo>
                    <a:pt x="0" y="2397850"/>
                  </a:moveTo>
                  <a:lnTo>
                    <a:pt x="12680937" y="2397850"/>
                  </a:lnTo>
                  <a:lnTo>
                    <a:pt x="12680937" y="0"/>
                  </a:lnTo>
                  <a:lnTo>
                    <a:pt x="0" y="0"/>
                  </a:lnTo>
                  <a:lnTo>
                    <a:pt x="0" y="239785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0" t="0" r="0" b="0"/>
              </a:stretch>
            </a:blipFill>
          </p:spPr>
        </p:sp>
      </p:grpSp>
      <p:sp>
        <p:nvSpPr>
          <p:cNvPr name="TextBox 7" id="7"/>
          <p:cNvSpPr txBox="true"/>
          <p:nvPr/>
        </p:nvSpPr>
        <p:spPr>
          <a:xfrm rot="0">
            <a:off x="5866444" y="1206211"/>
            <a:ext cx="8952766" cy="13716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499"/>
              </a:lnSpc>
            </a:pPr>
            <a:r>
              <a:rPr lang="en-US" sz="9999">
                <a:solidFill>
                  <a:srgbClr val="0D4F4E"/>
                </a:solidFill>
                <a:latin typeface="League Gothic"/>
                <a:ea typeface="League Gothic"/>
                <a:cs typeface="League Gothic"/>
                <a:sym typeface="League Gothic"/>
              </a:rPr>
              <a:t>KESIMPULAN DAN SARAN</a:t>
            </a:r>
          </a:p>
        </p:txBody>
      </p:sp>
      <p:sp>
        <p:nvSpPr>
          <p:cNvPr name="Freeform 8" id="8"/>
          <p:cNvSpPr/>
          <p:nvPr/>
        </p:nvSpPr>
        <p:spPr>
          <a:xfrm flipH="true" flipV="false" rot="0">
            <a:off x="-1499940" y="1555596"/>
            <a:ext cx="4085898" cy="3580732"/>
          </a:xfrm>
          <a:custGeom>
            <a:avLst/>
            <a:gdLst/>
            <a:ahLst/>
            <a:cxnLst/>
            <a:rect r="r" b="b" t="t" l="l"/>
            <a:pathLst>
              <a:path h="3580732" w="4085898">
                <a:moveTo>
                  <a:pt x="4085898" y="0"/>
                </a:moveTo>
                <a:lnTo>
                  <a:pt x="0" y="0"/>
                </a:lnTo>
                <a:lnTo>
                  <a:pt x="0" y="3580732"/>
                </a:lnTo>
                <a:lnTo>
                  <a:pt x="4085898" y="3580732"/>
                </a:lnTo>
                <a:lnTo>
                  <a:pt x="4085898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3258650" y="2556641"/>
            <a:ext cx="6804549" cy="50165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539749" indent="-269875" lvl="1">
              <a:lnSpc>
                <a:spcPts val="3624"/>
              </a:lnSpc>
              <a:buAutoNum type="arabicPeriod" startAt="1"/>
            </a:pPr>
            <a:r>
              <a:rPr lang="en-US" sz="2499">
                <a:solidFill>
                  <a:srgbClr val="0D4F4E"/>
                </a:solidFill>
                <a:latin typeface="Lora Italics"/>
                <a:ea typeface="Lora Italics"/>
                <a:cs typeface="Lora Italics"/>
                <a:sym typeface="Lora Italics"/>
              </a:rPr>
              <a:t>Penelitian ini bertujuan untuk mengembangkan dan mengotomatisasikan yang berfokus pada pembelajaran front-end web dengan menggunakan React.js, terutama dalam topik User Interface Interactive.</a:t>
            </a:r>
          </a:p>
          <a:p>
            <a:pPr algn="just" marL="539749" indent="-269875" lvl="1">
              <a:lnSpc>
                <a:spcPts val="3624"/>
              </a:lnSpc>
              <a:buAutoNum type="arabicPeriod" startAt="1"/>
            </a:pPr>
            <a:r>
              <a:rPr lang="en-US" sz="2499">
                <a:solidFill>
                  <a:srgbClr val="0D4F4E"/>
                </a:solidFill>
                <a:latin typeface="Lora Italics"/>
                <a:ea typeface="Lora Italics"/>
                <a:cs typeface="Lora Italics"/>
                <a:sym typeface="Lora Italics"/>
              </a:rPr>
              <a:t>Dengan rekomendasi untuk pengembangan lebih lanjut, diharapkan aplikasi ini dapat terus berkembang dan memberikan manfaat lebih besar bagi pengguna di masa yang akan datang.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2379121" y="504825"/>
            <a:ext cx="4880179" cy="5238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4200"/>
              </a:lnSpc>
            </a:pPr>
            <a:r>
              <a:rPr lang="en-US" sz="3000" spc="225">
                <a:solidFill>
                  <a:srgbClr val="0D4F4E"/>
                </a:solidFill>
                <a:latin typeface="Lora"/>
                <a:ea typeface="Lora"/>
                <a:cs typeface="Lora"/>
                <a:sym typeface="Lora"/>
              </a:rPr>
              <a:t>Sistem informasi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10739474" y="2556641"/>
            <a:ext cx="6804549" cy="323619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539749" indent="-269875" lvl="1">
              <a:lnSpc>
                <a:spcPts val="3624"/>
              </a:lnSpc>
              <a:buAutoNum type="arabicPeriod" startAt="1"/>
            </a:pPr>
            <a:r>
              <a:rPr lang="en-US" sz="2499">
                <a:solidFill>
                  <a:srgbClr val="0D4F4E"/>
                </a:solidFill>
                <a:latin typeface="Lora Italics"/>
                <a:ea typeface="Lora Italics"/>
                <a:cs typeface="Lora Italics"/>
                <a:sym typeface="Lora Italics"/>
              </a:rPr>
              <a:t>Saran untuk sealnjutnya adalah terus mengembangkan dan memperbarui modul pembelajaran</a:t>
            </a:r>
            <a:r>
              <a:rPr lang="en-US" sz="2499">
                <a:solidFill>
                  <a:srgbClr val="0D4F4E"/>
                </a:solidFill>
                <a:latin typeface="Lora Italics"/>
                <a:ea typeface="Lora Italics"/>
                <a:cs typeface="Lora Italics"/>
                <a:sym typeface="Lora Italics"/>
              </a:rPr>
              <a:t> </a:t>
            </a:r>
          </a:p>
          <a:p>
            <a:pPr algn="just" marL="539749" indent="-269875" lvl="1">
              <a:lnSpc>
                <a:spcPts val="3624"/>
              </a:lnSpc>
              <a:buAutoNum type="arabicPeriod" startAt="1"/>
            </a:pPr>
            <a:r>
              <a:rPr lang="en-US" sz="2499">
                <a:solidFill>
                  <a:srgbClr val="0D4F4E"/>
                </a:solidFill>
                <a:latin typeface="Lora Italics"/>
                <a:ea typeface="Lora Italics"/>
                <a:cs typeface="Lora Italics"/>
                <a:sym typeface="Lora Italics"/>
              </a:rPr>
              <a:t>Membuat mahasiswa bisa mengkoding langsung di website iCLOP</a:t>
            </a:r>
          </a:p>
          <a:p>
            <a:pPr algn="just" marL="539749" indent="-269875" lvl="1">
              <a:lnSpc>
                <a:spcPts val="3624"/>
              </a:lnSpc>
              <a:buAutoNum type="arabicPeriod" startAt="1"/>
            </a:pPr>
            <a:r>
              <a:rPr lang="en-US" sz="2499">
                <a:solidFill>
                  <a:srgbClr val="0D4F4E"/>
                </a:solidFill>
                <a:latin typeface="Lora Italics"/>
                <a:ea typeface="Lora Italics"/>
                <a:cs typeface="Lora Italics"/>
                <a:sym typeface="Lora Italics"/>
              </a:rPr>
              <a:t>Mengintegrasikan testcode dengan website iCLOP</a:t>
            </a:r>
          </a:p>
        </p:txBody>
      </p:sp>
      <p:sp>
        <p:nvSpPr>
          <p:cNvPr name="Freeform 12" id="12"/>
          <p:cNvSpPr/>
          <p:nvPr/>
        </p:nvSpPr>
        <p:spPr>
          <a:xfrm flipH="false" flipV="false" rot="0">
            <a:off x="470056" y="254683"/>
            <a:ext cx="1463682" cy="1097761"/>
          </a:xfrm>
          <a:custGeom>
            <a:avLst/>
            <a:gdLst/>
            <a:ahLst/>
            <a:cxnLst/>
            <a:rect r="r" b="b" t="t" l="l"/>
            <a:pathLst>
              <a:path h="1097761" w="1463682">
                <a:moveTo>
                  <a:pt x="0" y="0"/>
                </a:moveTo>
                <a:lnTo>
                  <a:pt x="1463682" y="0"/>
                </a:lnTo>
                <a:lnTo>
                  <a:pt x="1463682" y="1097761"/>
                </a:lnTo>
                <a:lnTo>
                  <a:pt x="0" y="1097761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0"/>
            </a:stretch>
          </a:blipFill>
        </p:spPr>
      </p:sp>
      <p:sp>
        <p:nvSpPr>
          <p:cNvPr name="TextBox 13" id="13"/>
          <p:cNvSpPr txBox="true"/>
          <p:nvPr/>
        </p:nvSpPr>
        <p:spPr>
          <a:xfrm rot="0">
            <a:off x="1800696" y="504825"/>
            <a:ext cx="5451868" cy="5308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200"/>
              </a:lnSpc>
            </a:pPr>
            <a:r>
              <a:rPr lang="en-US" sz="3000" spc="225">
                <a:solidFill>
                  <a:srgbClr val="0D4F4E"/>
                </a:solidFill>
                <a:latin typeface="Lora Italics"/>
                <a:ea typeface="Lora Italics"/>
                <a:cs typeface="Lora Italics"/>
                <a:sym typeface="Lora Italics"/>
              </a:rPr>
              <a:t>Politeknik Negeri Malang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EF6E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2900795" y="3351445"/>
            <a:ext cx="12486411" cy="272625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0816"/>
              </a:lnSpc>
            </a:pPr>
            <a:r>
              <a:rPr lang="en-US" sz="19825">
                <a:solidFill>
                  <a:srgbClr val="0D4F4E"/>
                </a:solidFill>
                <a:latin typeface="League Gothic"/>
                <a:ea typeface="League Gothic"/>
                <a:cs typeface="League Gothic"/>
                <a:sym typeface="League Gothic"/>
              </a:rPr>
              <a:t>TERIMA KASIH</a:t>
            </a:r>
          </a:p>
        </p:txBody>
      </p:sp>
      <p:grpSp>
        <p:nvGrpSpPr>
          <p:cNvPr name="Group 3" id="3"/>
          <p:cNvGrpSpPr/>
          <p:nvPr/>
        </p:nvGrpSpPr>
        <p:grpSpPr>
          <a:xfrm rot="0">
            <a:off x="-2756500" y="9023475"/>
            <a:ext cx="11219657" cy="1798387"/>
            <a:chOff x="0" y="0"/>
            <a:chExt cx="14959543" cy="2397850"/>
          </a:xfrm>
        </p:grpSpPr>
        <p:sp>
          <p:nvSpPr>
            <p:cNvPr name="Freeform 4" id="4"/>
            <p:cNvSpPr/>
            <p:nvPr/>
          </p:nvSpPr>
          <p:spPr>
            <a:xfrm flipH="true" flipV="true" rot="0">
              <a:off x="2278606" y="0"/>
              <a:ext cx="12680937" cy="2397850"/>
            </a:xfrm>
            <a:custGeom>
              <a:avLst/>
              <a:gdLst/>
              <a:ahLst/>
              <a:cxnLst/>
              <a:rect r="r" b="b" t="t" l="l"/>
              <a:pathLst>
                <a:path h="2397850" w="12680937">
                  <a:moveTo>
                    <a:pt x="12680937" y="2397850"/>
                  </a:moveTo>
                  <a:lnTo>
                    <a:pt x="0" y="2397850"/>
                  </a:lnTo>
                  <a:lnTo>
                    <a:pt x="0" y="0"/>
                  </a:lnTo>
                  <a:lnTo>
                    <a:pt x="12680937" y="0"/>
                  </a:lnTo>
                  <a:lnTo>
                    <a:pt x="12680937" y="239785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5" id="5"/>
            <p:cNvSpPr/>
            <p:nvPr/>
          </p:nvSpPr>
          <p:spPr>
            <a:xfrm flipH="true" flipV="true" rot="0">
              <a:off x="1084844" y="0"/>
              <a:ext cx="12680937" cy="2397850"/>
            </a:xfrm>
            <a:custGeom>
              <a:avLst/>
              <a:gdLst/>
              <a:ahLst/>
              <a:cxnLst/>
              <a:rect r="r" b="b" t="t" l="l"/>
              <a:pathLst>
                <a:path h="2397850" w="12680937">
                  <a:moveTo>
                    <a:pt x="12680937" y="2397850"/>
                  </a:moveTo>
                  <a:lnTo>
                    <a:pt x="0" y="2397850"/>
                  </a:lnTo>
                  <a:lnTo>
                    <a:pt x="0" y="0"/>
                  </a:lnTo>
                  <a:lnTo>
                    <a:pt x="12680937" y="0"/>
                  </a:lnTo>
                  <a:lnTo>
                    <a:pt x="12680937" y="239785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6" id="6"/>
            <p:cNvSpPr/>
            <p:nvPr/>
          </p:nvSpPr>
          <p:spPr>
            <a:xfrm flipH="true" flipV="true" rot="0">
              <a:off x="0" y="0"/>
              <a:ext cx="12680937" cy="2397850"/>
            </a:xfrm>
            <a:custGeom>
              <a:avLst/>
              <a:gdLst/>
              <a:ahLst/>
              <a:cxnLst/>
              <a:rect r="r" b="b" t="t" l="l"/>
              <a:pathLst>
                <a:path h="2397850" w="12680937">
                  <a:moveTo>
                    <a:pt x="12680937" y="2397850"/>
                  </a:moveTo>
                  <a:lnTo>
                    <a:pt x="0" y="2397850"/>
                  </a:lnTo>
                  <a:lnTo>
                    <a:pt x="0" y="0"/>
                  </a:lnTo>
                  <a:lnTo>
                    <a:pt x="12680937" y="0"/>
                  </a:lnTo>
                  <a:lnTo>
                    <a:pt x="12680937" y="239785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</p:grpSp>
      <p:sp>
        <p:nvSpPr>
          <p:cNvPr name="TextBox 7" id="7"/>
          <p:cNvSpPr txBox="true"/>
          <p:nvPr/>
        </p:nvSpPr>
        <p:spPr>
          <a:xfrm rot="0">
            <a:off x="12379121" y="504825"/>
            <a:ext cx="4880179" cy="5238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4200"/>
              </a:lnSpc>
            </a:pPr>
            <a:r>
              <a:rPr lang="en-US" sz="3000" spc="225">
                <a:solidFill>
                  <a:srgbClr val="0D4F4E"/>
                </a:solidFill>
                <a:latin typeface="Lora"/>
                <a:ea typeface="Lora"/>
                <a:cs typeface="Lora"/>
                <a:sym typeface="Lora"/>
              </a:rPr>
              <a:t>Sistem informasi</a:t>
            </a:r>
          </a:p>
        </p:txBody>
      </p:sp>
      <p:sp>
        <p:nvSpPr>
          <p:cNvPr name="Freeform 8" id="8"/>
          <p:cNvSpPr/>
          <p:nvPr/>
        </p:nvSpPr>
        <p:spPr>
          <a:xfrm flipH="false" flipV="false" rot="0">
            <a:off x="13592689" y="6077704"/>
            <a:ext cx="4695311" cy="4114800"/>
          </a:xfrm>
          <a:custGeom>
            <a:avLst/>
            <a:gdLst/>
            <a:ahLst/>
            <a:cxnLst/>
            <a:rect r="r" b="b" t="t" l="l"/>
            <a:pathLst>
              <a:path h="4114800" w="4695311">
                <a:moveTo>
                  <a:pt x="0" y="0"/>
                </a:moveTo>
                <a:lnTo>
                  <a:pt x="4695311" y="0"/>
                </a:lnTo>
                <a:lnTo>
                  <a:pt x="4695311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587325" y="1566839"/>
            <a:ext cx="3939304" cy="3576661"/>
          </a:xfrm>
          <a:custGeom>
            <a:avLst/>
            <a:gdLst/>
            <a:ahLst/>
            <a:cxnLst/>
            <a:rect r="r" b="b" t="t" l="l"/>
            <a:pathLst>
              <a:path h="3576661" w="3939304">
                <a:moveTo>
                  <a:pt x="0" y="0"/>
                </a:moveTo>
                <a:lnTo>
                  <a:pt x="3939305" y="0"/>
                </a:lnTo>
                <a:lnTo>
                  <a:pt x="3939305" y="3576661"/>
                </a:lnTo>
                <a:lnTo>
                  <a:pt x="0" y="3576661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470056" y="254683"/>
            <a:ext cx="1463682" cy="1097761"/>
          </a:xfrm>
          <a:custGeom>
            <a:avLst/>
            <a:gdLst/>
            <a:ahLst/>
            <a:cxnLst/>
            <a:rect r="r" b="b" t="t" l="l"/>
            <a:pathLst>
              <a:path h="1097761" w="1463682">
                <a:moveTo>
                  <a:pt x="0" y="0"/>
                </a:moveTo>
                <a:lnTo>
                  <a:pt x="1463682" y="0"/>
                </a:lnTo>
                <a:lnTo>
                  <a:pt x="1463682" y="1097761"/>
                </a:lnTo>
                <a:lnTo>
                  <a:pt x="0" y="1097761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1800696" y="504825"/>
            <a:ext cx="5451868" cy="5308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200"/>
              </a:lnSpc>
            </a:pPr>
            <a:r>
              <a:rPr lang="en-US" sz="3000" spc="225">
                <a:solidFill>
                  <a:srgbClr val="0D4F4E"/>
                </a:solidFill>
                <a:latin typeface="Lora Italics"/>
                <a:ea typeface="Lora Italics"/>
                <a:cs typeface="Lora Italics"/>
                <a:sym typeface="Lora Italics"/>
              </a:rPr>
              <a:t>Politeknik Negeri Malang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DAGMPgGGmvI</dc:identifier>
  <dcterms:modified xsi:type="dcterms:W3CDTF">2011-08-01T06:04:30Z</dcterms:modified>
  <cp:revision>1</cp:revision>
  <dc:title>Krem dan Hijau Simpel Geometrik Sidang Skripsi Presentation</dc:title>
</cp:coreProperties>
</file>