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Glacial Indifference" charset="1" panose="00000000000000000000"/>
      <p:regular r:id="rId24"/>
    </p:embeddedFont>
    <p:embeddedFont>
      <p:font typeface="Glacial Indifference Bold" charset="1" panose="0000080000000000000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11" Target="../media/image30.svg" Type="http://schemas.openxmlformats.org/officeDocument/2006/relationships/image"/><Relationship Id="rId12" Target="../media/image31.png" Type="http://schemas.openxmlformats.org/officeDocument/2006/relationships/image"/><Relationship Id="rId13" Target="../media/image3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6.png" Type="http://schemas.openxmlformats.org/officeDocument/2006/relationships/image"/><Relationship Id="rId2" Target="../media/image21.png" Type="http://schemas.openxmlformats.org/officeDocument/2006/relationships/image"/><Relationship Id="rId3" Target="../media/image22.sv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27.png" Type="http://schemas.openxmlformats.org/officeDocument/2006/relationships/image"/><Relationship Id="rId9" Target="../media/image2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sv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37.png" Type="http://schemas.openxmlformats.org/officeDocument/2006/relationships/image"/><Relationship Id="rId7" Target="../media/image38.svg" Type="http://schemas.openxmlformats.org/officeDocument/2006/relationships/image"/><Relationship Id="rId8" Target="../media/image6.png" Type="http://schemas.openxmlformats.org/officeDocument/2006/relationships/image"/><Relationship Id="rId9" Target="../media/image3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sv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37.png" Type="http://schemas.openxmlformats.org/officeDocument/2006/relationships/image"/><Relationship Id="rId7" Target="../media/image38.svg" Type="http://schemas.openxmlformats.org/officeDocument/2006/relationships/image"/><Relationship Id="rId8" Target="../media/image6.png" Type="http://schemas.openxmlformats.org/officeDocument/2006/relationships/image"/><Relationship Id="rId9" Target="../media/image4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2" Target="../media/image41.png" Type="http://schemas.openxmlformats.org/officeDocument/2006/relationships/image"/><Relationship Id="rId3" Target="../media/image42.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2" Target="../media/image43.png" Type="http://schemas.openxmlformats.org/officeDocument/2006/relationships/image"/><Relationship Id="rId3" Target="../media/image44.sv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47.png" Type="http://schemas.openxmlformats.org/officeDocument/2006/relationships/image"/><Relationship Id="rId7" Target="../media/image48.svg" Type="http://schemas.openxmlformats.org/officeDocument/2006/relationships/image"/><Relationship Id="rId8" Target="../media/image49.png" Type="http://schemas.openxmlformats.org/officeDocument/2006/relationships/image"/><Relationship Id="rId9" Target="../media/image50.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7.png" Type="http://schemas.openxmlformats.org/officeDocument/2006/relationships/image"/><Relationship Id="rId11" Target="../media/image6.png" Type="http://schemas.openxmlformats.org/officeDocument/2006/relationships/image"/><Relationship Id="rId2" Target="../media/image51.png" Type="http://schemas.openxmlformats.org/officeDocument/2006/relationships/image"/><Relationship Id="rId3" Target="../media/image52.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53.png" Type="http://schemas.openxmlformats.org/officeDocument/2006/relationships/image"/><Relationship Id="rId7" Target="../media/image54.svg" Type="http://schemas.openxmlformats.org/officeDocument/2006/relationships/image"/><Relationship Id="rId8" Target="../media/image55.png" Type="http://schemas.openxmlformats.org/officeDocument/2006/relationships/image"/><Relationship Id="rId9" Target="../media/image56.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 Id="rId3" Target="../media/image58.svg" Type="http://schemas.openxmlformats.org/officeDocument/2006/relationships/image"/><Relationship Id="rId4" Target="../media/image59.png" Type="http://schemas.openxmlformats.org/officeDocument/2006/relationships/image"/><Relationship Id="rId5" Target="../media/image60.svg" Type="http://schemas.openxmlformats.org/officeDocument/2006/relationships/image"/><Relationship Id="rId6" Target="../media/image6.png" Type="http://schemas.openxmlformats.org/officeDocument/2006/relationships/image"/><Relationship Id="rId7" Target="../media/image61.png" Type="http://schemas.openxmlformats.org/officeDocument/2006/relationships/image"/><Relationship Id="rId8" Target="../media/image6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12" Target="../media/image6.png" Type="http://schemas.openxmlformats.org/officeDocument/2006/relationships/image"/><Relationship Id="rId13" Target="../media/image67.png" Type="http://schemas.openxmlformats.org/officeDocument/2006/relationships/image"/><Relationship Id="rId14" Target="../media/image68.png" Type="http://schemas.openxmlformats.org/officeDocument/2006/relationships/image"/><Relationship Id="rId2" Target="../media/image35.png" Type="http://schemas.openxmlformats.org/officeDocument/2006/relationships/image"/><Relationship Id="rId3" Target="../media/image36.svg" Type="http://schemas.openxmlformats.org/officeDocument/2006/relationships/image"/><Relationship Id="rId4" Target="../media/image63.png" Type="http://schemas.openxmlformats.org/officeDocument/2006/relationships/image"/><Relationship Id="rId5" Target="../media/image64.svg" Type="http://schemas.openxmlformats.org/officeDocument/2006/relationships/image"/><Relationship Id="rId6" Target="../media/image65.png" Type="http://schemas.openxmlformats.org/officeDocument/2006/relationships/image"/><Relationship Id="rId7" Target="../media/image66.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 Id="rId3" Target="../media/image58.svg" Type="http://schemas.openxmlformats.org/officeDocument/2006/relationships/image"/><Relationship Id="rId4" Target="../media/image59.png" Type="http://schemas.openxmlformats.org/officeDocument/2006/relationships/image"/><Relationship Id="rId5" Target="../media/image60.svg" Type="http://schemas.openxmlformats.org/officeDocument/2006/relationships/image"/><Relationship Id="rId6" Target="../media/image6.png" Type="http://schemas.openxmlformats.org/officeDocument/2006/relationships/image"/><Relationship Id="rId7" Target="../media/image69.png" Type="http://schemas.openxmlformats.org/officeDocument/2006/relationships/image"/><Relationship Id="rId8" Target="../media/image70.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1.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2" Target="../media/image72.png" Type="http://schemas.openxmlformats.org/officeDocument/2006/relationships/image"/><Relationship Id="rId3" Target="../media/image73.svg" Type="http://schemas.openxmlformats.org/officeDocument/2006/relationships/image"/><Relationship Id="rId4" Target="../media/image74.png" Type="http://schemas.openxmlformats.org/officeDocument/2006/relationships/image"/><Relationship Id="rId5" Target="../media/image75.svg" Type="http://schemas.openxmlformats.org/officeDocument/2006/relationships/image"/><Relationship Id="rId6" Target="../media/image76.png" Type="http://schemas.openxmlformats.org/officeDocument/2006/relationships/image"/><Relationship Id="rId7" Target="../media/image77.svg" Type="http://schemas.openxmlformats.org/officeDocument/2006/relationships/image"/><Relationship Id="rId8" Target="../media/image47.png" Type="http://schemas.openxmlformats.org/officeDocument/2006/relationships/image"/><Relationship Id="rId9" Target="../media/image4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16000"/>
            </a:blip>
            <a:stretch>
              <a:fillRect l="0" t="-17993" r="0" b="-15339"/>
            </a:stretch>
          </a:blipFill>
        </p:spPr>
      </p:sp>
      <p:grpSp>
        <p:nvGrpSpPr>
          <p:cNvPr name="Group 3" id="3"/>
          <p:cNvGrpSpPr/>
          <p:nvPr/>
        </p:nvGrpSpPr>
        <p:grpSpPr>
          <a:xfrm rot="0">
            <a:off x="12939515" y="6668606"/>
            <a:ext cx="5348485" cy="3618394"/>
            <a:chOff x="0" y="0"/>
            <a:chExt cx="1408655" cy="952993"/>
          </a:xfrm>
        </p:grpSpPr>
        <p:sp>
          <p:nvSpPr>
            <p:cNvPr name="Freeform 4" id="4"/>
            <p:cNvSpPr/>
            <p:nvPr/>
          </p:nvSpPr>
          <p:spPr>
            <a:xfrm flipH="false" flipV="false" rot="0">
              <a:off x="0" y="0"/>
              <a:ext cx="1408655" cy="952993"/>
            </a:xfrm>
            <a:custGeom>
              <a:avLst/>
              <a:gdLst/>
              <a:ahLst/>
              <a:cxnLst/>
              <a:rect r="r" b="b" t="t" l="l"/>
              <a:pathLst>
                <a:path h="952993" w="1408655">
                  <a:moveTo>
                    <a:pt x="0" y="0"/>
                  </a:moveTo>
                  <a:lnTo>
                    <a:pt x="1408655" y="0"/>
                  </a:lnTo>
                  <a:lnTo>
                    <a:pt x="1408655" y="952993"/>
                  </a:lnTo>
                  <a:lnTo>
                    <a:pt x="0" y="952993"/>
                  </a:lnTo>
                  <a:close/>
                </a:path>
              </a:pathLst>
            </a:custGeom>
            <a:solidFill>
              <a:srgbClr val="E4E4E4"/>
            </a:solidFill>
          </p:spPr>
        </p:sp>
        <p:sp>
          <p:nvSpPr>
            <p:cNvPr name="TextBox 5" id="5"/>
            <p:cNvSpPr txBox="true"/>
            <p:nvPr/>
          </p:nvSpPr>
          <p:spPr>
            <a:xfrm>
              <a:off x="0" y="-38100"/>
              <a:ext cx="1408655" cy="991093"/>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6183514" y="2901658"/>
            <a:ext cx="1327633" cy="1327633"/>
          </a:xfrm>
          <a:custGeom>
            <a:avLst/>
            <a:gdLst/>
            <a:ahLst/>
            <a:cxnLst/>
            <a:rect r="r" b="b" t="t" l="l"/>
            <a:pathLst>
              <a:path h="1327633" w="1327633">
                <a:moveTo>
                  <a:pt x="0" y="0"/>
                </a:moveTo>
                <a:lnTo>
                  <a:pt x="1327633" y="0"/>
                </a:lnTo>
                <a:lnTo>
                  <a:pt x="1327633" y="1327633"/>
                </a:lnTo>
                <a:lnTo>
                  <a:pt x="0" y="132763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1747072" y="-2408128"/>
            <a:ext cx="5973602" cy="5973602"/>
          </a:xfrm>
          <a:custGeom>
            <a:avLst/>
            <a:gdLst/>
            <a:ahLst/>
            <a:cxnLst/>
            <a:rect r="r" b="b" t="t" l="l"/>
            <a:pathLst>
              <a:path h="5973602" w="5973602">
                <a:moveTo>
                  <a:pt x="0" y="0"/>
                </a:moveTo>
                <a:lnTo>
                  <a:pt x="5973602" y="0"/>
                </a:lnTo>
                <a:lnTo>
                  <a:pt x="5973602" y="5973602"/>
                </a:lnTo>
                <a:lnTo>
                  <a:pt x="0" y="597360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15351247" y="4400741"/>
            <a:ext cx="803180" cy="742759"/>
            <a:chOff x="0" y="0"/>
            <a:chExt cx="211537" cy="195624"/>
          </a:xfrm>
        </p:grpSpPr>
        <p:sp>
          <p:nvSpPr>
            <p:cNvPr name="Freeform 9" id="9"/>
            <p:cNvSpPr/>
            <p:nvPr/>
          </p:nvSpPr>
          <p:spPr>
            <a:xfrm flipH="false" flipV="false" rot="0">
              <a:off x="0" y="0"/>
              <a:ext cx="211537" cy="195624"/>
            </a:xfrm>
            <a:custGeom>
              <a:avLst/>
              <a:gdLst/>
              <a:ahLst/>
              <a:cxnLst/>
              <a:rect r="r" b="b" t="t" l="l"/>
              <a:pathLst>
                <a:path h="195624" w="211537">
                  <a:moveTo>
                    <a:pt x="0" y="0"/>
                  </a:moveTo>
                  <a:lnTo>
                    <a:pt x="211537" y="0"/>
                  </a:lnTo>
                  <a:lnTo>
                    <a:pt x="211537" y="195624"/>
                  </a:lnTo>
                  <a:lnTo>
                    <a:pt x="0" y="195624"/>
                  </a:lnTo>
                  <a:close/>
                </a:path>
              </a:pathLst>
            </a:custGeom>
            <a:solidFill>
              <a:srgbClr val="32206E"/>
            </a:solidFill>
          </p:spPr>
        </p:sp>
        <p:sp>
          <p:nvSpPr>
            <p:cNvPr name="TextBox 10" id="10"/>
            <p:cNvSpPr txBox="true"/>
            <p:nvPr/>
          </p:nvSpPr>
          <p:spPr>
            <a:xfrm>
              <a:off x="0" y="-38100"/>
              <a:ext cx="211537" cy="233724"/>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0" y="0"/>
            <a:ext cx="619741" cy="2934068"/>
            <a:chOff x="0" y="0"/>
            <a:chExt cx="163224" cy="772759"/>
          </a:xfrm>
        </p:grpSpPr>
        <p:sp>
          <p:nvSpPr>
            <p:cNvPr name="Freeform 12" id="12"/>
            <p:cNvSpPr/>
            <p:nvPr/>
          </p:nvSpPr>
          <p:spPr>
            <a:xfrm flipH="false" flipV="false" rot="0">
              <a:off x="0" y="0"/>
              <a:ext cx="163224" cy="772759"/>
            </a:xfrm>
            <a:custGeom>
              <a:avLst/>
              <a:gdLst/>
              <a:ahLst/>
              <a:cxnLst/>
              <a:rect r="r" b="b" t="t" l="l"/>
              <a:pathLst>
                <a:path h="772759" w="163224">
                  <a:moveTo>
                    <a:pt x="0" y="0"/>
                  </a:moveTo>
                  <a:lnTo>
                    <a:pt x="163224" y="0"/>
                  </a:lnTo>
                  <a:lnTo>
                    <a:pt x="163224" y="772759"/>
                  </a:lnTo>
                  <a:lnTo>
                    <a:pt x="0" y="772759"/>
                  </a:lnTo>
                  <a:close/>
                </a:path>
              </a:pathLst>
            </a:custGeom>
            <a:solidFill>
              <a:srgbClr val="32206E"/>
            </a:solidFill>
          </p:spPr>
        </p:sp>
        <p:sp>
          <p:nvSpPr>
            <p:cNvPr name="TextBox 13" id="13"/>
            <p:cNvSpPr txBox="true"/>
            <p:nvPr/>
          </p:nvSpPr>
          <p:spPr>
            <a:xfrm>
              <a:off x="0" y="-38100"/>
              <a:ext cx="163224" cy="810859"/>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0" y="2933707"/>
            <a:ext cx="619741" cy="1004046"/>
            <a:chOff x="0" y="0"/>
            <a:chExt cx="163224" cy="264440"/>
          </a:xfrm>
        </p:grpSpPr>
        <p:sp>
          <p:nvSpPr>
            <p:cNvPr name="Freeform 15" id="15"/>
            <p:cNvSpPr/>
            <p:nvPr/>
          </p:nvSpPr>
          <p:spPr>
            <a:xfrm flipH="false" flipV="false" rot="0">
              <a:off x="0" y="0"/>
              <a:ext cx="163224" cy="264440"/>
            </a:xfrm>
            <a:custGeom>
              <a:avLst/>
              <a:gdLst/>
              <a:ahLst/>
              <a:cxnLst/>
              <a:rect r="r" b="b" t="t" l="l"/>
              <a:pathLst>
                <a:path h="264440" w="163224">
                  <a:moveTo>
                    <a:pt x="0" y="0"/>
                  </a:moveTo>
                  <a:lnTo>
                    <a:pt x="163224" y="0"/>
                  </a:lnTo>
                  <a:lnTo>
                    <a:pt x="163224" y="264440"/>
                  </a:lnTo>
                  <a:lnTo>
                    <a:pt x="0" y="264440"/>
                  </a:lnTo>
                  <a:close/>
                </a:path>
              </a:pathLst>
            </a:custGeom>
            <a:solidFill>
              <a:srgbClr val="C2B4D9"/>
            </a:solidFill>
          </p:spPr>
        </p:sp>
        <p:sp>
          <p:nvSpPr>
            <p:cNvPr name="TextBox 16" id="16"/>
            <p:cNvSpPr txBox="true"/>
            <p:nvPr/>
          </p:nvSpPr>
          <p:spPr>
            <a:xfrm>
              <a:off x="0" y="-38100"/>
              <a:ext cx="163224" cy="30254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0" y="6668606"/>
            <a:ext cx="12939515" cy="3618394"/>
            <a:chOff x="0" y="0"/>
            <a:chExt cx="3407938" cy="952993"/>
          </a:xfrm>
        </p:grpSpPr>
        <p:sp>
          <p:nvSpPr>
            <p:cNvPr name="Freeform 18" id="18"/>
            <p:cNvSpPr/>
            <p:nvPr/>
          </p:nvSpPr>
          <p:spPr>
            <a:xfrm flipH="false" flipV="false" rot="0">
              <a:off x="0" y="0"/>
              <a:ext cx="3407938" cy="952993"/>
            </a:xfrm>
            <a:custGeom>
              <a:avLst/>
              <a:gdLst/>
              <a:ahLst/>
              <a:cxnLst/>
              <a:rect r="r" b="b" t="t" l="l"/>
              <a:pathLst>
                <a:path h="952993" w="3407938">
                  <a:moveTo>
                    <a:pt x="0" y="0"/>
                  </a:moveTo>
                  <a:lnTo>
                    <a:pt x="3407938" y="0"/>
                  </a:lnTo>
                  <a:lnTo>
                    <a:pt x="3407938" y="952993"/>
                  </a:lnTo>
                  <a:lnTo>
                    <a:pt x="0" y="952993"/>
                  </a:lnTo>
                  <a:close/>
                </a:path>
              </a:pathLst>
            </a:custGeom>
            <a:solidFill>
              <a:srgbClr val="32206E"/>
            </a:solidFill>
          </p:spPr>
        </p:sp>
        <p:sp>
          <p:nvSpPr>
            <p:cNvPr name="TextBox 19" id="19"/>
            <p:cNvSpPr txBox="true"/>
            <p:nvPr/>
          </p:nvSpPr>
          <p:spPr>
            <a:xfrm>
              <a:off x="0" y="-38100"/>
              <a:ext cx="3407938" cy="991093"/>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1967885" y="7117855"/>
            <a:ext cx="143103" cy="2691310"/>
            <a:chOff x="0" y="0"/>
            <a:chExt cx="37690" cy="708822"/>
          </a:xfrm>
        </p:grpSpPr>
        <p:sp>
          <p:nvSpPr>
            <p:cNvPr name="Freeform 21" id="21"/>
            <p:cNvSpPr/>
            <p:nvPr/>
          </p:nvSpPr>
          <p:spPr>
            <a:xfrm flipH="false" flipV="false" rot="0">
              <a:off x="0" y="0"/>
              <a:ext cx="37690" cy="708822"/>
            </a:xfrm>
            <a:custGeom>
              <a:avLst/>
              <a:gdLst/>
              <a:ahLst/>
              <a:cxnLst/>
              <a:rect r="r" b="b" t="t" l="l"/>
              <a:pathLst>
                <a:path h="708822" w="37690">
                  <a:moveTo>
                    <a:pt x="0" y="0"/>
                  </a:moveTo>
                  <a:lnTo>
                    <a:pt x="37690" y="0"/>
                  </a:lnTo>
                  <a:lnTo>
                    <a:pt x="37690" y="708822"/>
                  </a:lnTo>
                  <a:lnTo>
                    <a:pt x="0" y="708822"/>
                  </a:lnTo>
                  <a:close/>
                </a:path>
              </a:pathLst>
            </a:custGeom>
            <a:solidFill>
              <a:srgbClr val="7F72A9"/>
            </a:solidFill>
          </p:spPr>
        </p:sp>
        <p:sp>
          <p:nvSpPr>
            <p:cNvPr name="TextBox 22" id="22"/>
            <p:cNvSpPr txBox="true"/>
            <p:nvPr/>
          </p:nvSpPr>
          <p:spPr>
            <a:xfrm>
              <a:off x="0" y="-38100"/>
              <a:ext cx="37690" cy="746922"/>
            </a:xfrm>
            <a:prstGeom prst="rect">
              <a:avLst/>
            </a:prstGeom>
          </p:spPr>
          <p:txBody>
            <a:bodyPr anchor="ctr" rtlCol="false" tIns="50800" lIns="50800" bIns="50800" rIns="50800"/>
            <a:lstStyle/>
            <a:p>
              <a:pPr algn="ctr">
                <a:lnSpc>
                  <a:spcPts val="2659"/>
                </a:lnSpc>
              </a:pPr>
            </a:p>
          </p:txBody>
        </p:sp>
      </p:grpSp>
      <p:sp>
        <p:nvSpPr>
          <p:cNvPr name="TextBox 23" id="23"/>
          <p:cNvSpPr txBox="true"/>
          <p:nvPr/>
        </p:nvSpPr>
        <p:spPr>
          <a:xfrm rot="0">
            <a:off x="13943156" y="8662165"/>
            <a:ext cx="3341203" cy="923925"/>
          </a:xfrm>
          <a:prstGeom prst="rect">
            <a:avLst/>
          </a:prstGeom>
        </p:spPr>
        <p:txBody>
          <a:bodyPr anchor="t" rtlCol="false" tIns="0" lIns="0" bIns="0" rIns="0">
            <a:spAutoFit/>
          </a:bodyPr>
          <a:lstStyle/>
          <a:p>
            <a:pPr algn="ctr">
              <a:lnSpc>
                <a:spcPts val="3600"/>
              </a:lnSpc>
            </a:pPr>
            <a:r>
              <a:rPr lang="en-US" sz="3000" spc="150">
                <a:solidFill>
                  <a:srgbClr val="000000"/>
                </a:solidFill>
                <a:latin typeface="Glacial Indifference"/>
                <a:ea typeface="Glacial Indifference"/>
                <a:cs typeface="Glacial Indifference"/>
                <a:sym typeface="Glacial Indifference"/>
              </a:rPr>
              <a:t>POLITEKNIK NEGERI MALANG</a:t>
            </a:r>
          </a:p>
        </p:txBody>
      </p:sp>
      <p:sp>
        <p:nvSpPr>
          <p:cNvPr name="Freeform 24" id="24"/>
          <p:cNvSpPr/>
          <p:nvPr/>
        </p:nvSpPr>
        <p:spPr>
          <a:xfrm flipH="false" flipV="false" rot="0">
            <a:off x="14503915" y="6830735"/>
            <a:ext cx="2497845" cy="1873384"/>
          </a:xfrm>
          <a:custGeom>
            <a:avLst/>
            <a:gdLst/>
            <a:ahLst/>
            <a:cxnLst/>
            <a:rect r="r" b="b" t="t" l="l"/>
            <a:pathLst>
              <a:path h="1873384" w="2497845">
                <a:moveTo>
                  <a:pt x="0" y="0"/>
                </a:moveTo>
                <a:lnTo>
                  <a:pt x="2497845" y="0"/>
                </a:lnTo>
                <a:lnTo>
                  <a:pt x="2497845" y="1873384"/>
                </a:lnTo>
                <a:lnTo>
                  <a:pt x="0" y="1873384"/>
                </a:lnTo>
                <a:lnTo>
                  <a:pt x="0" y="0"/>
                </a:lnTo>
                <a:close/>
              </a:path>
            </a:pathLst>
          </a:custGeom>
          <a:blipFill>
            <a:blip r:embed="rId7"/>
            <a:stretch>
              <a:fillRect l="0" t="0" r="0" b="0"/>
            </a:stretch>
          </a:blipFill>
        </p:spPr>
      </p:sp>
      <p:sp>
        <p:nvSpPr>
          <p:cNvPr name="TextBox 25" id="25"/>
          <p:cNvSpPr txBox="true"/>
          <p:nvPr/>
        </p:nvSpPr>
        <p:spPr>
          <a:xfrm rot="0">
            <a:off x="1957285" y="2567496"/>
            <a:ext cx="10393412" cy="2528827"/>
          </a:xfrm>
          <a:prstGeom prst="rect">
            <a:avLst/>
          </a:prstGeom>
        </p:spPr>
        <p:txBody>
          <a:bodyPr anchor="t" rtlCol="false" tIns="0" lIns="0" bIns="0" rIns="0">
            <a:spAutoFit/>
          </a:bodyPr>
          <a:lstStyle/>
          <a:p>
            <a:pPr algn="l">
              <a:lnSpc>
                <a:spcPts val="6609"/>
              </a:lnSpc>
            </a:pPr>
            <a:r>
              <a:rPr lang="en-US" sz="5601">
                <a:solidFill>
                  <a:srgbClr val="000000"/>
                </a:solidFill>
                <a:latin typeface="Glacial Indifference Bold"/>
                <a:ea typeface="Glacial Indifference Bold"/>
                <a:cs typeface="Glacial Indifference Bold"/>
                <a:sym typeface="Glacial Indifference Bold"/>
              </a:rPr>
              <a:t>OTOMATISASI PEMBELAJARAN WEB BERBASIS PHP - TOPIK DATABASE</a:t>
            </a:r>
          </a:p>
        </p:txBody>
      </p:sp>
      <p:sp>
        <p:nvSpPr>
          <p:cNvPr name="TextBox 26" id="26"/>
          <p:cNvSpPr txBox="true"/>
          <p:nvPr/>
        </p:nvSpPr>
        <p:spPr>
          <a:xfrm rot="0">
            <a:off x="2676921" y="8516338"/>
            <a:ext cx="7301971" cy="580390"/>
          </a:xfrm>
          <a:prstGeom prst="rect">
            <a:avLst/>
          </a:prstGeom>
        </p:spPr>
        <p:txBody>
          <a:bodyPr anchor="t" rtlCol="false" tIns="0" lIns="0" bIns="0" rIns="0">
            <a:spAutoFit/>
          </a:bodyPr>
          <a:lstStyle/>
          <a:p>
            <a:pPr algn="l">
              <a:lnSpc>
                <a:spcPts val="4759"/>
              </a:lnSpc>
            </a:pPr>
            <a:r>
              <a:rPr lang="en-US" sz="3399">
                <a:solidFill>
                  <a:srgbClr val="FFFFFF"/>
                </a:solidFill>
                <a:latin typeface="Glacial Indifference"/>
                <a:ea typeface="Glacial Indifference"/>
                <a:cs typeface="Glacial Indifference"/>
                <a:sym typeface="Glacial Indifference"/>
              </a:rPr>
              <a:t>PROGRAM STUDI TEKNIK INFORMATIKA</a:t>
            </a:r>
          </a:p>
        </p:txBody>
      </p:sp>
      <p:sp>
        <p:nvSpPr>
          <p:cNvPr name="TextBox 27" id="27"/>
          <p:cNvSpPr txBox="true"/>
          <p:nvPr/>
        </p:nvSpPr>
        <p:spPr>
          <a:xfrm rot="0">
            <a:off x="1967885" y="1341590"/>
            <a:ext cx="8718655" cy="936625"/>
          </a:xfrm>
          <a:prstGeom prst="rect">
            <a:avLst/>
          </a:prstGeom>
        </p:spPr>
        <p:txBody>
          <a:bodyPr anchor="t" rtlCol="false" tIns="0" lIns="0" bIns="0" rIns="0">
            <a:spAutoFit/>
          </a:bodyPr>
          <a:lstStyle/>
          <a:p>
            <a:pPr algn="l">
              <a:lnSpc>
                <a:spcPts val="7699"/>
              </a:lnSpc>
            </a:pPr>
            <a:r>
              <a:rPr lang="en-US" sz="5499" spc="439">
                <a:solidFill>
                  <a:srgbClr val="32206E"/>
                </a:solidFill>
                <a:latin typeface="Glacial Indifference Bold"/>
                <a:ea typeface="Glacial Indifference Bold"/>
                <a:cs typeface="Glacial Indifference Bold"/>
                <a:sym typeface="Glacial Indifference Bold"/>
              </a:rPr>
              <a:t>SIDANG HASIL SKRIPSI</a:t>
            </a:r>
          </a:p>
        </p:txBody>
      </p:sp>
      <p:sp>
        <p:nvSpPr>
          <p:cNvPr name="TextBox 28" id="28"/>
          <p:cNvSpPr txBox="true"/>
          <p:nvPr/>
        </p:nvSpPr>
        <p:spPr>
          <a:xfrm rot="0">
            <a:off x="2676921" y="7078451"/>
            <a:ext cx="5056886" cy="688975"/>
          </a:xfrm>
          <a:prstGeom prst="rect">
            <a:avLst/>
          </a:prstGeom>
        </p:spPr>
        <p:txBody>
          <a:bodyPr anchor="t" rtlCol="false" tIns="0" lIns="0" bIns="0" rIns="0">
            <a:spAutoFit/>
          </a:bodyPr>
          <a:lstStyle/>
          <a:p>
            <a:pPr algn="l">
              <a:lnSpc>
                <a:spcPts val="5599"/>
              </a:lnSpc>
            </a:pPr>
            <a:r>
              <a:rPr lang="en-US" sz="3999">
                <a:solidFill>
                  <a:srgbClr val="FFFFFF"/>
                </a:solidFill>
                <a:latin typeface="Glacial Indifference Bold"/>
                <a:ea typeface="Glacial Indifference Bold"/>
                <a:cs typeface="Glacial Indifference Bold"/>
                <a:sym typeface="Glacial Indifference Bold"/>
              </a:rPr>
              <a:t>Farah Zulfa Hamidah</a:t>
            </a:r>
          </a:p>
        </p:txBody>
      </p:sp>
      <p:sp>
        <p:nvSpPr>
          <p:cNvPr name="TextBox 29" id="29"/>
          <p:cNvSpPr txBox="true"/>
          <p:nvPr/>
        </p:nvSpPr>
        <p:spPr>
          <a:xfrm rot="0">
            <a:off x="2676921" y="7850223"/>
            <a:ext cx="3755428" cy="580390"/>
          </a:xfrm>
          <a:prstGeom prst="rect">
            <a:avLst/>
          </a:prstGeom>
        </p:spPr>
        <p:txBody>
          <a:bodyPr anchor="t" rtlCol="false" tIns="0" lIns="0" bIns="0" rIns="0">
            <a:spAutoFit/>
          </a:bodyPr>
          <a:lstStyle/>
          <a:p>
            <a:pPr algn="l">
              <a:lnSpc>
                <a:spcPts val="4759"/>
              </a:lnSpc>
            </a:pPr>
            <a:r>
              <a:rPr lang="en-US" sz="3399">
                <a:solidFill>
                  <a:srgbClr val="FFFFFF"/>
                </a:solidFill>
                <a:latin typeface="Glacial Indifference"/>
                <a:ea typeface="Glacial Indifference"/>
                <a:cs typeface="Glacial Indifference"/>
                <a:sym typeface="Glacial Indifference"/>
              </a:rPr>
              <a:t>NIM : 2041720069</a:t>
            </a:r>
          </a:p>
        </p:txBody>
      </p:sp>
      <p:sp>
        <p:nvSpPr>
          <p:cNvPr name="TextBox 30" id="30"/>
          <p:cNvSpPr txBox="true"/>
          <p:nvPr/>
        </p:nvSpPr>
        <p:spPr>
          <a:xfrm rot="0">
            <a:off x="2676921" y="9182453"/>
            <a:ext cx="1455625" cy="580390"/>
          </a:xfrm>
          <a:prstGeom prst="rect">
            <a:avLst/>
          </a:prstGeom>
        </p:spPr>
        <p:txBody>
          <a:bodyPr anchor="t" rtlCol="false" tIns="0" lIns="0" bIns="0" rIns="0">
            <a:spAutoFit/>
          </a:bodyPr>
          <a:lstStyle/>
          <a:p>
            <a:pPr algn="l">
              <a:lnSpc>
                <a:spcPts val="4759"/>
              </a:lnSpc>
            </a:pPr>
            <a:r>
              <a:rPr lang="en-US" sz="3399">
                <a:solidFill>
                  <a:srgbClr val="FFFFFF"/>
                </a:solidFill>
                <a:latin typeface="Glacial Indifference Bold"/>
                <a:ea typeface="Glacial Indifference Bold"/>
                <a:cs typeface="Glacial Indifference Bold"/>
                <a:sym typeface="Glacial Indifference Bold"/>
              </a:rPr>
              <a:t>2024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13565"/>
            <a:chOff x="0" y="0"/>
            <a:chExt cx="4816593" cy="56248"/>
          </a:xfrm>
        </p:grpSpPr>
        <p:sp>
          <p:nvSpPr>
            <p:cNvPr name="Freeform 3" id="3"/>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4" id="4"/>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3695631" y="8016035"/>
            <a:ext cx="3905319" cy="4114800"/>
          </a:xfrm>
          <a:custGeom>
            <a:avLst/>
            <a:gdLst/>
            <a:ahLst/>
            <a:cxnLst/>
            <a:rect r="r" b="b" t="t" l="l"/>
            <a:pathLst>
              <a:path h="4114800" w="3905319">
                <a:moveTo>
                  <a:pt x="0" y="0"/>
                </a:moveTo>
                <a:lnTo>
                  <a:pt x="3905319" y="0"/>
                </a:lnTo>
                <a:lnTo>
                  <a:pt x="390531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0" y="10073435"/>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7600950" y="2334155"/>
            <a:ext cx="10687050" cy="5618690"/>
            <a:chOff x="0" y="0"/>
            <a:chExt cx="2814696" cy="1479820"/>
          </a:xfrm>
        </p:grpSpPr>
        <p:sp>
          <p:nvSpPr>
            <p:cNvPr name="Freeform 10" id="10"/>
            <p:cNvSpPr/>
            <p:nvPr/>
          </p:nvSpPr>
          <p:spPr>
            <a:xfrm flipH="false" flipV="false" rot="0">
              <a:off x="0" y="0"/>
              <a:ext cx="2814696" cy="1479820"/>
            </a:xfrm>
            <a:custGeom>
              <a:avLst/>
              <a:gdLst/>
              <a:ahLst/>
              <a:cxnLst/>
              <a:rect r="r" b="b" t="t" l="l"/>
              <a:pathLst>
                <a:path h="1479820" w="2814696">
                  <a:moveTo>
                    <a:pt x="0" y="0"/>
                  </a:moveTo>
                  <a:lnTo>
                    <a:pt x="2814696" y="0"/>
                  </a:lnTo>
                  <a:lnTo>
                    <a:pt x="2814696" y="1479820"/>
                  </a:lnTo>
                  <a:lnTo>
                    <a:pt x="0" y="1479820"/>
                  </a:lnTo>
                  <a:close/>
                </a:path>
              </a:pathLst>
            </a:custGeom>
            <a:solidFill>
              <a:srgbClr val="D4CEDE"/>
            </a:solidFill>
          </p:spPr>
        </p:sp>
        <p:sp>
          <p:nvSpPr>
            <p:cNvPr name="TextBox 11" id="11"/>
            <p:cNvSpPr txBox="true"/>
            <p:nvPr/>
          </p:nvSpPr>
          <p:spPr>
            <a:xfrm>
              <a:off x="0" y="-38100"/>
              <a:ext cx="2814696" cy="151792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182607" y="758341"/>
            <a:ext cx="3675104" cy="3675104"/>
          </a:xfrm>
          <a:custGeom>
            <a:avLst/>
            <a:gdLst/>
            <a:ahLst/>
            <a:cxnLst/>
            <a:rect r="r" b="b" t="t" l="l"/>
            <a:pathLst>
              <a:path h="3675104" w="3675104">
                <a:moveTo>
                  <a:pt x="0" y="0"/>
                </a:moveTo>
                <a:lnTo>
                  <a:pt x="3675104" y="0"/>
                </a:lnTo>
                <a:lnTo>
                  <a:pt x="3675104" y="3675104"/>
                </a:lnTo>
                <a:lnTo>
                  <a:pt x="0" y="36751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2484758" y="6805162"/>
            <a:ext cx="1210872" cy="1210872"/>
          </a:xfrm>
          <a:custGeom>
            <a:avLst/>
            <a:gdLst/>
            <a:ahLst/>
            <a:cxnLst/>
            <a:rect r="r" b="b" t="t" l="l"/>
            <a:pathLst>
              <a:path h="1210872" w="1210872">
                <a:moveTo>
                  <a:pt x="0" y="0"/>
                </a:moveTo>
                <a:lnTo>
                  <a:pt x="1210873" y="0"/>
                </a:lnTo>
                <a:lnTo>
                  <a:pt x="1210873" y="1210873"/>
                </a:lnTo>
                <a:lnTo>
                  <a:pt x="0" y="12108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02</a:t>
            </a:r>
          </a:p>
        </p:txBody>
      </p:sp>
      <p:sp>
        <p:nvSpPr>
          <p:cNvPr name="AutoShape 15" id="15"/>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6" id="16"/>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8"/>
            <a:stretch>
              <a:fillRect l="0" t="0" r="0" b="0"/>
            </a:stretch>
          </a:blipFill>
        </p:spPr>
      </p:sp>
      <p:sp>
        <p:nvSpPr>
          <p:cNvPr name="TextBox 17" id="17"/>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18" id="18"/>
          <p:cNvSpPr txBox="true"/>
          <p:nvPr/>
        </p:nvSpPr>
        <p:spPr>
          <a:xfrm rot="0">
            <a:off x="1497027" y="3028287"/>
            <a:ext cx="4949639" cy="2103755"/>
          </a:xfrm>
          <a:prstGeom prst="rect">
            <a:avLst/>
          </a:prstGeom>
        </p:spPr>
        <p:txBody>
          <a:bodyPr anchor="t" rtlCol="false" tIns="0" lIns="0" bIns="0" rIns="0">
            <a:spAutoFit/>
          </a:bodyPr>
          <a:lstStyle/>
          <a:p>
            <a:pPr algn="l">
              <a:lnSpc>
                <a:spcPts val="8259"/>
              </a:lnSpc>
            </a:pPr>
            <a:r>
              <a:rPr lang="en-US" sz="6999">
                <a:solidFill>
                  <a:srgbClr val="32206E"/>
                </a:solidFill>
                <a:latin typeface="Glacial Indifference Bold"/>
                <a:ea typeface="Glacial Indifference Bold"/>
                <a:cs typeface="Glacial Indifference Bold"/>
                <a:sym typeface="Glacial Indifference Bold"/>
              </a:rPr>
              <a:t>Latar</a:t>
            </a:r>
          </a:p>
          <a:p>
            <a:pPr algn="l">
              <a:lnSpc>
                <a:spcPts val="8259"/>
              </a:lnSpc>
            </a:pPr>
            <a:r>
              <a:rPr lang="en-US" sz="6999">
                <a:solidFill>
                  <a:srgbClr val="32206E"/>
                </a:solidFill>
                <a:latin typeface="Glacial Indifference Bold"/>
                <a:ea typeface="Glacial Indifference Bold"/>
                <a:cs typeface="Glacial Indifference Bold"/>
                <a:sym typeface="Glacial Indifference Bold"/>
              </a:rPr>
              <a:t>Belakang</a:t>
            </a:r>
          </a:p>
        </p:txBody>
      </p:sp>
      <p:sp>
        <p:nvSpPr>
          <p:cNvPr name="TextBox 19" id="19"/>
          <p:cNvSpPr txBox="true"/>
          <p:nvPr/>
        </p:nvSpPr>
        <p:spPr>
          <a:xfrm rot="0">
            <a:off x="8231777" y="3001187"/>
            <a:ext cx="8582646" cy="4321175"/>
          </a:xfrm>
          <a:prstGeom prst="rect">
            <a:avLst/>
          </a:prstGeom>
        </p:spPr>
        <p:txBody>
          <a:bodyPr anchor="t" rtlCol="false" tIns="0" lIns="0" bIns="0" rIns="0">
            <a:spAutoFit/>
          </a:bodyPr>
          <a:lstStyle/>
          <a:p>
            <a:pPr algn="l" marL="755652" indent="-377826" lvl="1">
              <a:lnSpc>
                <a:spcPts val="4900"/>
              </a:lnSpc>
              <a:buFont typeface="Arial"/>
              <a:buChar char="•"/>
            </a:pPr>
            <a:r>
              <a:rPr lang="en-US" sz="3500">
                <a:solidFill>
                  <a:srgbClr val="32206E"/>
                </a:solidFill>
                <a:latin typeface="Glacial Indifference"/>
                <a:ea typeface="Glacial Indifference"/>
                <a:cs typeface="Glacial Indifference"/>
                <a:sym typeface="Glacial Indifference"/>
              </a:rPr>
              <a:t>Pentingnya Modul Pembelajaran dalam Pengembangan Platform iCLOP.</a:t>
            </a:r>
          </a:p>
          <a:p>
            <a:pPr algn="l" marL="755652" indent="-377826" lvl="1">
              <a:lnSpc>
                <a:spcPts val="4900"/>
              </a:lnSpc>
              <a:buFont typeface="Arial"/>
              <a:buChar char="•"/>
            </a:pPr>
            <a:r>
              <a:rPr lang="en-US" sz="3500">
                <a:solidFill>
                  <a:srgbClr val="32206E"/>
                </a:solidFill>
                <a:latin typeface="Glacial Indifference"/>
                <a:ea typeface="Glacial Indifference"/>
                <a:cs typeface="Glacial Indifference"/>
                <a:sym typeface="Glacial Indifference"/>
              </a:rPr>
              <a:t>Penggunaan PHPUnit sebagai unit testing dalam Proses Pengujian</a:t>
            </a:r>
          </a:p>
          <a:p>
            <a:pPr algn="l" marL="755652" indent="-377826" lvl="1">
              <a:lnSpc>
                <a:spcPts val="4900"/>
              </a:lnSpc>
              <a:buFont typeface="Arial"/>
              <a:buChar char="•"/>
            </a:pPr>
            <a:r>
              <a:rPr lang="en-US" sz="3500">
                <a:solidFill>
                  <a:srgbClr val="32206E"/>
                </a:solidFill>
                <a:latin typeface="Glacial Indifference"/>
                <a:ea typeface="Glacial Indifference"/>
                <a:cs typeface="Glacial Indifference"/>
                <a:sym typeface="Glacial Indifference"/>
              </a:rPr>
              <a:t>Pendekatan TDD (Test Driven Development) dalam Pengembangan Modul dan Pengujian Test Case</a:t>
            </a:r>
          </a:p>
        </p:txBody>
      </p:sp>
      <p:sp>
        <p:nvSpPr>
          <p:cNvPr name="TextBox 20" id="20"/>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000000"/>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2049" y="6833950"/>
            <a:ext cx="5973602" cy="5973602"/>
          </a:xfrm>
          <a:custGeom>
            <a:avLst/>
            <a:gdLst/>
            <a:ahLst/>
            <a:cxnLst/>
            <a:rect r="r" b="b" t="t" l="l"/>
            <a:pathLst>
              <a:path h="5973602" w="5973602">
                <a:moveTo>
                  <a:pt x="0" y="0"/>
                </a:moveTo>
                <a:lnTo>
                  <a:pt x="5973601" y="0"/>
                </a:lnTo>
                <a:lnTo>
                  <a:pt x="5973601" y="5973602"/>
                </a:lnTo>
                <a:lnTo>
                  <a:pt x="0" y="59736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10073435"/>
            <a:ext cx="18288000" cy="213565"/>
            <a:chOff x="0" y="0"/>
            <a:chExt cx="4816593" cy="56248"/>
          </a:xfrm>
        </p:grpSpPr>
        <p:sp>
          <p:nvSpPr>
            <p:cNvPr name="Freeform 4" id="4"/>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5" id="5"/>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0" y="0"/>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AutoShape 9" id="9"/>
          <p:cNvSpPr/>
          <p:nvPr/>
        </p:nvSpPr>
        <p:spPr>
          <a:xfrm>
            <a:off x="7060245" y="4413932"/>
            <a:ext cx="11329315" cy="0"/>
          </a:xfrm>
          <a:prstGeom prst="line">
            <a:avLst/>
          </a:prstGeom>
          <a:ln cap="flat" w="38100">
            <a:solidFill>
              <a:srgbClr val="32206E"/>
            </a:solidFill>
            <a:prstDash val="solid"/>
            <a:headEnd type="none" len="sm" w="sm"/>
            <a:tailEnd type="none" len="sm" w="sm"/>
          </a:ln>
        </p:spPr>
      </p:sp>
      <p:sp>
        <p:nvSpPr>
          <p:cNvPr name="AutoShape 10" id="10"/>
          <p:cNvSpPr/>
          <p:nvPr/>
        </p:nvSpPr>
        <p:spPr>
          <a:xfrm>
            <a:off x="7060245" y="7129225"/>
            <a:ext cx="11329315" cy="0"/>
          </a:xfrm>
          <a:prstGeom prst="line">
            <a:avLst/>
          </a:prstGeom>
          <a:ln cap="flat" w="38100">
            <a:solidFill>
              <a:srgbClr val="32206E"/>
            </a:solidFill>
            <a:prstDash val="solid"/>
            <a:headEnd type="none" len="sm" w="sm"/>
            <a:tailEnd type="none" len="sm" w="sm"/>
          </a:ln>
        </p:spPr>
      </p:sp>
      <p:sp>
        <p:nvSpPr>
          <p:cNvPr name="Freeform 11" id="11"/>
          <p:cNvSpPr/>
          <p:nvPr/>
        </p:nvSpPr>
        <p:spPr>
          <a:xfrm flipH="false" flipV="false" rot="0">
            <a:off x="4138092" y="6650005"/>
            <a:ext cx="1210872" cy="1210872"/>
          </a:xfrm>
          <a:custGeom>
            <a:avLst/>
            <a:gdLst/>
            <a:ahLst/>
            <a:cxnLst/>
            <a:rect r="r" b="b" t="t" l="l"/>
            <a:pathLst>
              <a:path h="1210872" w="1210872">
                <a:moveTo>
                  <a:pt x="0" y="0"/>
                </a:moveTo>
                <a:lnTo>
                  <a:pt x="1210872" y="0"/>
                </a:lnTo>
                <a:lnTo>
                  <a:pt x="1210872" y="1210872"/>
                </a:lnTo>
                <a:lnTo>
                  <a:pt x="0" y="12108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03</a:t>
            </a:r>
          </a:p>
        </p:txBody>
      </p:sp>
      <p:sp>
        <p:nvSpPr>
          <p:cNvPr name="AutoShape 13" id="13"/>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4" id="14"/>
          <p:cNvSpPr/>
          <p:nvPr/>
        </p:nvSpPr>
        <p:spPr>
          <a:xfrm flipH="false" flipV="false" rot="0">
            <a:off x="16893853" y="567841"/>
            <a:ext cx="1082627" cy="1082627"/>
          </a:xfrm>
          <a:custGeom>
            <a:avLst/>
            <a:gdLst/>
            <a:ahLst/>
            <a:cxnLst/>
            <a:rect r="r" b="b" t="t" l="l"/>
            <a:pathLst>
              <a:path h="1082627" w="1082627">
                <a:moveTo>
                  <a:pt x="0" y="0"/>
                </a:moveTo>
                <a:lnTo>
                  <a:pt x="1082626" y="0"/>
                </a:lnTo>
                <a:lnTo>
                  <a:pt x="1082626" y="1082627"/>
                </a:lnTo>
                <a:lnTo>
                  <a:pt x="0" y="108262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517951" y="2801438"/>
            <a:ext cx="4727341" cy="2432050"/>
          </a:xfrm>
          <a:prstGeom prst="rect">
            <a:avLst/>
          </a:prstGeom>
        </p:spPr>
        <p:txBody>
          <a:bodyPr anchor="t" rtlCol="false" tIns="0" lIns="0" bIns="0" rIns="0">
            <a:spAutoFit/>
          </a:bodyPr>
          <a:lstStyle/>
          <a:p>
            <a:pPr algn="l">
              <a:lnSpc>
                <a:spcPts val="9799"/>
              </a:lnSpc>
            </a:pPr>
            <a:r>
              <a:rPr lang="en-US" sz="6999">
                <a:solidFill>
                  <a:srgbClr val="32206E"/>
                </a:solidFill>
                <a:latin typeface="Glacial Indifference Bold"/>
                <a:ea typeface="Glacial Indifference Bold"/>
                <a:cs typeface="Glacial Indifference Bold"/>
                <a:sym typeface="Glacial Indifference Bold"/>
              </a:rPr>
              <a:t>Rumusan</a:t>
            </a:r>
          </a:p>
          <a:p>
            <a:pPr algn="l">
              <a:lnSpc>
                <a:spcPts val="9799"/>
              </a:lnSpc>
            </a:pPr>
            <a:r>
              <a:rPr lang="en-US" sz="6999">
                <a:solidFill>
                  <a:srgbClr val="32206E"/>
                </a:solidFill>
                <a:latin typeface="Glacial Indifference Bold"/>
                <a:ea typeface="Glacial Indifference Bold"/>
                <a:cs typeface="Glacial Indifference Bold"/>
                <a:sym typeface="Glacial Indifference Bold"/>
              </a:rPr>
              <a:t>Masalah</a:t>
            </a:r>
          </a:p>
        </p:txBody>
      </p:sp>
      <p:sp>
        <p:nvSpPr>
          <p:cNvPr name="TextBox 16" id="16"/>
          <p:cNvSpPr txBox="true"/>
          <p:nvPr/>
        </p:nvSpPr>
        <p:spPr>
          <a:xfrm rot="0">
            <a:off x="8168290" y="2321682"/>
            <a:ext cx="8873295" cy="2223770"/>
          </a:xfrm>
          <a:prstGeom prst="rect">
            <a:avLst/>
          </a:prstGeom>
        </p:spPr>
        <p:txBody>
          <a:bodyPr anchor="t" rtlCol="false" tIns="0" lIns="0" bIns="0" rIns="0">
            <a:spAutoFit/>
          </a:bodyPr>
          <a:lstStyle/>
          <a:p>
            <a:pPr algn="l">
              <a:lnSpc>
                <a:spcPts val="4480"/>
              </a:lnSpc>
            </a:pPr>
            <a:r>
              <a:rPr lang="en-US" sz="3200">
                <a:solidFill>
                  <a:srgbClr val="000000"/>
                </a:solidFill>
                <a:latin typeface="Glacial Indifference"/>
                <a:ea typeface="Glacial Indifference"/>
                <a:cs typeface="Glacial Indifference"/>
                <a:sym typeface="Glacial Indifference"/>
              </a:rPr>
              <a:t>Bagaimana cara mengimplementasikan pembelajaran web berbasis PHP dengan fokus pada topik database bagi mahasiswa?</a:t>
            </a:r>
          </a:p>
          <a:p>
            <a:pPr algn="l">
              <a:lnSpc>
                <a:spcPts val="4480"/>
              </a:lnSpc>
            </a:pPr>
          </a:p>
        </p:txBody>
      </p:sp>
      <p:sp>
        <p:nvSpPr>
          <p:cNvPr name="TextBox 17" id="17"/>
          <p:cNvSpPr txBox="true"/>
          <p:nvPr/>
        </p:nvSpPr>
        <p:spPr>
          <a:xfrm rot="0">
            <a:off x="6916642" y="3112555"/>
            <a:ext cx="938336"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01.</a:t>
            </a:r>
          </a:p>
        </p:txBody>
      </p:sp>
      <p:sp>
        <p:nvSpPr>
          <p:cNvPr name="TextBox 18" id="18"/>
          <p:cNvSpPr txBox="true"/>
          <p:nvPr/>
        </p:nvSpPr>
        <p:spPr>
          <a:xfrm rot="0">
            <a:off x="6758233" y="5176338"/>
            <a:ext cx="1096746"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02.</a:t>
            </a:r>
          </a:p>
        </p:txBody>
      </p:sp>
      <p:sp>
        <p:nvSpPr>
          <p:cNvPr name="TextBox 19" id="19"/>
          <p:cNvSpPr txBox="true"/>
          <p:nvPr/>
        </p:nvSpPr>
        <p:spPr>
          <a:xfrm rot="0">
            <a:off x="8168290" y="5095875"/>
            <a:ext cx="8873295" cy="2223770"/>
          </a:xfrm>
          <a:prstGeom prst="rect">
            <a:avLst/>
          </a:prstGeom>
        </p:spPr>
        <p:txBody>
          <a:bodyPr anchor="t" rtlCol="false" tIns="0" lIns="0" bIns="0" rIns="0">
            <a:spAutoFit/>
          </a:bodyPr>
          <a:lstStyle/>
          <a:p>
            <a:pPr algn="l">
              <a:lnSpc>
                <a:spcPts val="4480"/>
              </a:lnSpc>
            </a:pPr>
            <a:r>
              <a:rPr lang="en-US" sz="3200">
                <a:solidFill>
                  <a:srgbClr val="000000"/>
                </a:solidFill>
                <a:latin typeface="Glacial Indifference"/>
                <a:ea typeface="Glacial Indifference"/>
                <a:cs typeface="Glacial Indifference"/>
                <a:sym typeface="Glacial Indifference"/>
              </a:rPr>
              <a:t>Bagaimana menerapkan PHPUnit untuk mengotomatisasikan pembelajaran web berbasis PHP pada topik database?</a:t>
            </a:r>
          </a:p>
          <a:p>
            <a:pPr algn="l">
              <a:lnSpc>
                <a:spcPts val="4480"/>
              </a:lnSpc>
            </a:pPr>
          </a:p>
        </p:txBody>
      </p:sp>
      <p:sp>
        <p:nvSpPr>
          <p:cNvPr name="Freeform 20" id="20"/>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8"/>
            <a:stretch>
              <a:fillRect l="0" t="0" r="0" b="0"/>
            </a:stretch>
          </a:blipFill>
        </p:spPr>
      </p:sp>
      <p:sp>
        <p:nvSpPr>
          <p:cNvPr name="TextBox 21" id="21"/>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22" id="22"/>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000000"/>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2049" y="6833950"/>
            <a:ext cx="5973602" cy="5973602"/>
          </a:xfrm>
          <a:custGeom>
            <a:avLst/>
            <a:gdLst/>
            <a:ahLst/>
            <a:cxnLst/>
            <a:rect r="r" b="b" t="t" l="l"/>
            <a:pathLst>
              <a:path h="5973602" w="5973602">
                <a:moveTo>
                  <a:pt x="0" y="0"/>
                </a:moveTo>
                <a:lnTo>
                  <a:pt x="5973601" y="0"/>
                </a:lnTo>
                <a:lnTo>
                  <a:pt x="5973601" y="5973602"/>
                </a:lnTo>
                <a:lnTo>
                  <a:pt x="0" y="59736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10073435"/>
            <a:ext cx="18288000" cy="213565"/>
            <a:chOff x="0" y="0"/>
            <a:chExt cx="4816593" cy="56248"/>
          </a:xfrm>
        </p:grpSpPr>
        <p:sp>
          <p:nvSpPr>
            <p:cNvPr name="Freeform 4" id="4"/>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5" id="5"/>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0" y="0"/>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AutoShape 9" id="9"/>
          <p:cNvSpPr/>
          <p:nvPr/>
        </p:nvSpPr>
        <p:spPr>
          <a:xfrm>
            <a:off x="7060245" y="8041852"/>
            <a:ext cx="11329315" cy="0"/>
          </a:xfrm>
          <a:prstGeom prst="line">
            <a:avLst/>
          </a:prstGeom>
          <a:ln cap="flat" w="38100">
            <a:solidFill>
              <a:srgbClr val="32206E"/>
            </a:solidFill>
            <a:prstDash val="solid"/>
            <a:headEnd type="none" len="sm" w="sm"/>
            <a:tailEnd type="none" len="sm" w="sm"/>
          </a:ln>
        </p:spPr>
      </p:sp>
      <p:sp>
        <p:nvSpPr>
          <p:cNvPr name="Freeform 10" id="10"/>
          <p:cNvSpPr/>
          <p:nvPr/>
        </p:nvSpPr>
        <p:spPr>
          <a:xfrm flipH="false" flipV="false" rot="0">
            <a:off x="4138092" y="6650005"/>
            <a:ext cx="1210872" cy="1210872"/>
          </a:xfrm>
          <a:custGeom>
            <a:avLst/>
            <a:gdLst/>
            <a:ahLst/>
            <a:cxnLst/>
            <a:rect r="r" b="b" t="t" l="l"/>
            <a:pathLst>
              <a:path h="1210872" w="1210872">
                <a:moveTo>
                  <a:pt x="0" y="0"/>
                </a:moveTo>
                <a:lnTo>
                  <a:pt x="1210872" y="0"/>
                </a:lnTo>
                <a:lnTo>
                  <a:pt x="1210872" y="1210872"/>
                </a:lnTo>
                <a:lnTo>
                  <a:pt x="0" y="12108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04</a:t>
            </a:r>
          </a:p>
        </p:txBody>
      </p:sp>
      <p:sp>
        <p:nvSpPr>
          <p:cNvPr name="AutoShape 12" id="12"/>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3" id="13"/>
          <p:cNvSpPr/>
          <p:nvPr/>
        </p:nvSpPr>
        <p:spPr>
          <a:xfrm flipH="false" flipV="false" rot="0">
            <a:off x="16893853" y="567841"/>
            <a:ext cx="1082627" cy="1082627"/>
          </a:xfrm>
          <a:custGeom>
            <a:avLst/>
            <a:gdLst/>
            <a:ahLst/>
            <a:cxnLst/>
            <a:rect r="r" b="b" t="t" l="l"/>
            <a:pathLst>
              <a:path h="1082627" w="1082627">
                <a:moveTo>
                  <a:pt x="0" y="0"/>
                </a:moveTo>
                <a:lnTo>
                  <a:pt x="1082626" y="0"/>
                </a:lnTo>
                <a:lnTo>
                  <a:pt x="1082626" y="1082627"/>
                </a:lnTo>
                <a:lnTo>
                  <a:pt x="0" y="108262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1517951" y="2801438"/>
            <a:ext cx="4727341" cy="2432050"/>
          </a:xfrm>
          <a:prstGeom prst="rect">
            <a:avLst/>
          </a:prstGeom>
        </p:spPr>
        <p:txBody>
          <a:bodyPr anchor="t" rtlCol="false" tIns="0" lIns="0" bIns="0" rIns="0">
            <a:spAutoFit/>
          </a:bodyPr>
          <a:lstStyle/>
          <a:p>
            <a:pPr algn="l">
              <a:lnSpc>
                <a:spcPts val="9799"/>
              </a:lnSpc>
            </a:pPr>
            <a:r>
              <a:rPr lang="en-US" sz="6999">
                <a:solidFill>
                  <a:srgbClr val="32206E"/>
                </a:solidFill>
                <a:latin typeface="Glacial Indifference Bold"/>
                <a:ea typeface="Glacial Indifference Bold"/>
                <a:cs typeface="Glacial Indifference Bold"/>
                <a:sym typeface="Glacial Indifference Bold"/>
              </a:rPr>
              <a:t>Batasan Masalah</a:t>
            </a:r>
          </a:p>
        </p:txBody>
      </p:sp>
      <p:sp>
        <p:nvSpPr>
          <p:cNvPr name="Freeform 15" id="15"/>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8"/>
            <a:stretch>
              <a:fillRect l="0" t="0" r="0" b="0"/>
            </a:stretch>
          </a:blipFill>
        </p:spPr>
      </p:sp>
      <p:sp>
        <p:nvSpPr>
          <p:cNvPr name="TextBox 16" id="16"/>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17" id="17"/>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
        <p:nvSpPr>
          <p:cNvPr name="AutoShape 18" id="18"/>
          <p:cNvSpPr/>
          <p:nvPr/>
        </p:nvSpPr>
        <p:spPr>
          <a:xfrm>
            <a:off x="7060245" y="4556807"/>
            <a:ext cx="11329315" cy="0"/>
          </a:xfrm>
          <a:prstGeom prst="line">
            <a:avLst/>
          </a:prstGeom>
          <a:ln cap="flat" w="38100">
            <a:solidFill>
              <a:srgbClr val="32206E"/>
            </a:solidFill>
            <a:prstDash val="solid"/>
            <a:headEnd type="none" len="sm" w="sm"/>
            <a:tailEnd type="none" len="sm" w="sm"/>
          </a:ln>
        </p:spPr>
      </p:sp>
      <p:sp>
        <p:nvSpPr>
          <p:cNvPr name="TextBox 19" id="19"/>
          <p:cNvSpPr txBox="true"/>
          <p:nvPr/>
        </p:nvSpPr>
        <p:spPr>
          <a:xfrm rot="0">
            <a:off x="7777063" y="2029246"/>
            <a:ext cx="10458925" cy="2785745"/>
          </a:xfrm>
          <a:prstGeom prst="rect">
            <a:avLst/>
          </a:prstGeom>
        </p:spPr>
        <p:txBody>
          <a:bodyPr anchor="t" rtlCol="false" tIns="0" lIns="0" bIns="0" rIns="0">
            <a:spAutoFit/>
          </a:bodyPr>
          <a:lstStyle/>
          <a:p>
            <a:pPr algn="l">
              <a:lnSpc>
                <a:spcPts val="4480"/>
              </a:lnSpc>
            </a:pPr>
            <a:r>
              <a:rPr lang="en-US" sz="3200">
                <a:solidFill>
                  <a:srgbClr val="000000"/>
                </a:solidFill>
                <a:latin typeface="Glacial Indifference"/>
                <a:ea typeface="Glacial Indifference"/>
                <a:cs typeface="Glacial Indifference"/>
                <a:sym typeface="Glacial Indifference"/>
              </a:rPr>
              <a:t>Lingkup pembahasan difokuskan pada penyusunan dan pengimplementasian modul pembelajaran web berbasis PHP, khususnya pada topik database yang berfokus pada perintah SQL (select, delete, insert, create, update).</a:t>
            </a:r>
          </a:p>
          <a:p>
            <a:pPr algn="l">
              <a:lnSpc>
                <a:spcPts val="4480"/>
              </a:lnSpc>
            </a:pPr>
          </a:p>
        </p:txBody>
      </p:sp>
      <p:sp>
        <p:nvSpPr>
          <p:cNvPr name="TextBox 20" id="20"/>
          <p:cNvSpPr txBox="true"/>
          <p:nvPr/>
        </p:nvSpPr>
        <p:spPr>
          <a:xfrm rot="0">
            <a:off x="6514877" y="2650592"/>
            <a:ext cx="938336"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01.</a:t>
            </a:r>
          </a:p>
        </p:txBody>
      </p:sp>
      <p:sp>
        <p:nvSpPr>
          <p:cNvPr name="TextBox 21" id="21"/>
          <p:cNvSpPr txBox="true"/>
          <p:nvPr/>
        </p:nvSpPr>
        <p:spPr>
          <a:xfrm rot="0">
            <a:off x="6464247" y="5479944"/>
            <a:ext cx="1096746"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02.</a:t>
            </a:r>
          </a:p>
        </p:txBody>
      </p:sp>
      <p:sp>
        <p:nvSpPr>
          <p:cNvPr name="TextBox 22" id="22"/>
          <p:cNvSpPr txBox="true"/>
          <p:nvPr/>
        </p:nvSpPr>
        <p:spPr>
          <a:xfrm rot="0">
            <a:off x="7883356" y="5203719"/>
            <a:ext cx="9808190" cy="3347720"/>
          </a:xfrm>
          <a:prstGeom prst="rect">
            <a:avLst/>
          </a:prstGeom>
        </p:spPr>
        <p:txBody>
          <a:bodyPr anchor="t" rtlCol="false" tIns="0" lIns="0" bIns="0" rIns="0">
            <a:spAutoFit/>
          </a:bodyPr>
          <a:lstStyle/>
          <a:p>
            <a:pPr algn="l">
              <a:lnSpc>
                <a:spcPts val="4480"/>
              </a:lnSpc>
            </a:pPr>
            <a:r>
              <a:rPr lang="en-US" sz="3200">
                <a:solidFill>
                  <a:srgbClr val="000000"/>
                </a:solidFill>
                <a:latin typeface="Glacial Indifference"/>
                <a:ea typeface="Glacial Indifference"/>
                <a:cs typeface="Glacial Indifference"/>
                <a:sym typeface="Glacial Indifference"/>
              </a:rPr>
              <a:t>Pembatasan penggunaan bahasa pemrograman PHP yang terintegrasi dengan manajemen basis data MySQL, serta penerapan kerangka kerja pengujian PHPUnit untuk mengaplikasikan pengujian kode secara otomatis.</a:t>
            </a:r>
          </a:p>
          <a:p>
            <a:pPr algn="l">
              <a:lnSpc>
                <a:spcPts val="448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5421953"/>
            <a:ext cx="18288000" cy="4865047"/>
            <a:chOff x="0" y="0"/>
            <a:chExt cx="4816593" cy="1281329"/>
          </a:xfrm>
        </p:grpSpPr>
        <p:sp>
          <p:nvSpPr>
            <p:cNvPr name="Freeform 3" id="3"/>
            <p:cNvSpPr/>
            <p:nvPr/>
          </p:nvSpPr>
          <p:spPr>
            <a:xfrm flipH="false" flipV="false" rot="0">
              <a:off x="0" y="0"/>
              <a:ext cx="4816592" cy="1281329"/>
            </a:xfrm>
            <a:custGeom>
              <a:avLst/>
              <a:gdLst/>
              <a:ahLst/>
              <a:cxnLst/>
              <a:rect r="r" b="b" t="t" l="l"/>
              <a:pathLst>
                <a:path h="1281329" w="4816592">
                  <a:moveTo>
                    <a:pt x="0" y="0"/>
                  </a:moveTo>
                  <a:lnTo>
                    <a:pt x="4816592" y="0"/>
                  </a:lnTo>
                  <a:lnTo>
                    <a:pt x="4816592" y="1281329"/>
                  </a:lnTo>
                  <a:lnTo>
                    <a:pt x="0" y="1281329"/>
                  </a:lnTo>
                  <a:close/>
                </a:path>
              </a:pathLst>
            </a:custGeom>
            <a:solidFill>
              <a:srgbClr val="32206E"/>
            </a:solidFill>
          </p:spPr>
        </p:sp>
        <p:sp>
          <p:nvSpPr>
            <p:cNvPr name="TextBox 4" id="4"/>
            <p:cNvSpPr txBox="true"/>
            <p:nvPr/>
          </p:nvSpPr>
          <p:spPr>
            <a:xfrm>
              <a:off x="0" y="-38100"/>
              <a:ext cx="4816593" cy="1319429"/>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0" y="0"/>
            <a:ext cx="18288000" cy="213565"/>
            <a:chOff x="0" y="0"/>
            <a:chExt cx="4816593" cy="56248"/>
          </a:xfrm>
        </p:grpSpPr>
        <p:sp>
          <p:nvSpPr>
            <p:cNvPr name="Freeform 6" id="6"/>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7" id="7"/>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FFFFFF"/>
                </a:solidFill>
                <a:latin typeface="Glacial Indifference Bold"/>
                <a:ea typeface="Glacial Indifference Bold"/>
                <a:cs typeface="Glacial Indifference Bold"/>
                <a:sym typeface="Glacial Indifference Bold"/>
              </a:rPr>
              <a:t>05</a:t>
            </a:r>
          </a:p>
        </p:txBody>
      </p:sp>
      <p:sp>
        <p:nvSpPr>
          <p:cNvPr name="AutoShape 9" id="9"/>
          <p:cNvSpPr/>
          <p:nvPr/>
        </p:nvSpPr>
        <p:spPr>
          <a:xfrm>
            <a:off x="16564000" y="8877554"/>
            <a:ext cx="0" cy="761492"/>
          </a:xfrm>
          <a:prstGeom prst="line">
            <a:avLst/>
          </a:prstGeom>
          <a:ln cap="flat" w="95250">
            <a:solidFill>
              <a:srgbClr val="BFDDD2"/>
            </a:solidFill>
            <a:prstDash val="solid"/>
            <a:headEnd type="none" len="sm" w="sm"/>
            <a:tailEnd type="none" len="sm" w="sm"/>
          </a:ln>
        </p:spPr>
      </p:sp>
      <p:grpSp>
        <p:nvGrpSpPr>
          <p:cNvPr name="Group 10" id="10"/>
          <p:cNvGrpSpPr/>
          <p:nvPr/>
        </p:nvGrpSpPr>
        <p:grpSpPr>
          <a:xfrm rot="0">
            <a:off x="9055275" y="3036848"/>
            <a:ext cx="6155644" cy="5840706"/>
            <a:chOff x="0" y="0"/>
            <a:chExt cx="1621239" cy="1538293"/>
          </a:xfrm>
        </p:grpSpPr>
        <p:sp>
          <p:nvSpPr>
            <p:cNvPr name="Freeform 11" id="11"/>
            <p:cNvSpPr/>
            <p:nvPr/>
          </p:nvSpPr>
          <p:spPr>
            <a:xfrm flipH="false" flipV="false" rot="0">
              <a:off x="0" y="0"/>
              <a:ext cx="1621240" cy="1538293"/>
            </a:xfrm>
            <a:custGeom>
              <a:avLst/>
              <a:gdLst/>
              <a:ahLst/>
              <a:cxnLst/>
              <a:rect r="r" b="b" t="t" l="l"/>
              <a:pathLst>
                <a:path h="1538293" w="1621240">
                  <a:moveTo>
                    <a:pt x="0" y="0"/>
                  </a:moveTo>
                  <a:lnTo>
                    <a:pt x="1621240" y="0"/>
                  </a:lnTo>
                  <a:lnTo>
                    <a:pt x="1621240" y="1538293"/>
                  </a:lnTo>
                  <a:lnTo>
                    <a:pt x="0" y="1538293"/>
                  </a:lnTo>
                  <a:close/>
                </a:path>
              </a:pathLst>
            </a:custGeom>
            <a:solidFill>
              <a:srgbClr val="D4CEDE"/>
            </a:solidFill>
          </p:spPr>
        </p:sp>
        <p:sp>
          <p:nvSpPr>
            <p:cNvPr name="TextBox 12" id="12"/>
            <p:cNvSpPr txBox="true"/>
            <p:nvPr/>
          </p:nvSpPr>
          <p:spPr>
            <a:xfrm>
              <a:off x="0" y="-38100"/>
              <a:ext cx="1621239" cy="1576393"/>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2994081" y="3036848"/>
            <a:ext cx="6061194" cy="5840706"/>
            <a:chOff x="0" y="0"/>
            <a:chExt cx="1596364" cy="1538293"/>
          </a:xfrm>
        </p:grpSpPr>
        <p:sp>
          <p:nvSpPr>
            <p:cNvPr name="Freeform 14" id="14"/>
            <p:cNvSpPr/>
            <p:nvPr/>
          </p:nvSpPr>
          <p:spPr>
            <a:xfrm flipH="false" flipV="false" rot="0">
              <a:off x="0" y="0"/>
              <a:ext cx="1596364" cy="1538293"/>
            </a:xfrm>
            <a:custGeom>
              <a:avLst/>
              <a:gdLst/>
              <a:ahLst/>
              <a:cxnLst/>
              <a:rect r="r" b="b" t="t" l="l"/>
              <a:pathLst>
                <a:path h="1538293" w="1596364">
                  <a:moveTo>
                    <a:pt x="0" y="0"/>
                  </a:moveTo>
                  <a:lnTo>
                    <a:pt x="1596364" y="0"/>
                  </a:lnTo>
                  <a:lnTo>
                    <a:pt x="1596364" y="1538293"/>
                  </a:lnTo>
                  <a:lnTo>
                    <a:pt x="0" y="1538293"/>
                  </a:lnTo>
                  <a:close/>
                </a:path>
              </a:pathLst>
            </a:custGeom>
            <a:solidFill>
              <a:srgbClr val="7F72A9"/>
            </a:solidFill>
          </p:spPr>
        </p:sp>
        <p:sp>
          <p:nvSpPr>
            <p:cNvPr name="TextBox 15" id="15"/>
            <p:cNvSpPr txBox="true"/>
            <p:nvPr/>
          </p:nvSpPr>
          <p:spPr>
            <a:xfrm>
              <a:off x="0" y="-38100"/>
              <a:ext cx="1596364" cy="1576393"/>
            </a:xfrm>
            <a:prstGeom prst="rect">
              <a:avLst/>
            </a:prstGeom>
          </p:spPr>
          <p:txBody>
            <a:bodyPr anchor="ctr" rtlCol="false" tIns="50800" lIns="50800" bIns="50800" rIns="50800"/>
            <a:lstStyle/>
            <a:p>
              <a:pPr algn="ctr">
                <a:lnSpc>
                  <a:spcPts val="2659"/>
                </a:lnSpc>
              </a:pPr>
            </a:p>
          </p:txBody>
        </p:sp>
      </p:grpSp>
      <p:sp>
        <p:nvSpPr>
          <p:cNvPr name="Freeform 16" id="16"/>
          <p:cNvSpPr/>
          <p:nvPr/>
        </p:nvSpPr>
        <p:spPr>
          <a:xfrm flipH="false" flipV="false" rot="0">
            <a:off x="632097" y="8513811"/>
            <a:ext cx="908854" cy="908854"/>
          </a:xfrm>
          <a:custGeom>
            <a:avLst/>
            <a:gdLst/>
            <a:ahLst/>
            <a:cxnLst/>
            <a:rect r="r" b="b" t="t" l="l"/>
            <a:pathLst>
              <a:path h="908854" w="908854">
                <a:moveTo>
                  <a:pt x="0" y="0"/>
                </a:moveTo>
                <a:lnTo>
                  <a:pt x="908854" y="0"/>
                </a:lnTo>
                <a:lnTo>
                  <a:pt x="908854" y="908855"/>
                </a:lnTo>
                <a:lnTo>
                  <a:pt x="0" y="9088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0">
            <a:off x="15689422" y="598254"/>
            <a:ext cx="3659497" cy="3659497"/>
          </a:xfrm>
          <a:custGeom>
            <a:avLst/>
            <a:gdLst/>
            <a:ahLst/>
            <a:cxnLst/>
            <a:rect r="r" b="b" t="t" l="l"/>
            <a:pathLst>
              <a:path h="3659497" w="3659497">
                <a:moveTo>
                  <a:pt x="0" y="0"/>
                </a:moveTo>
                <a:lnTo>
                  <a:pt x="3659496" y="0"/>
                </a:lnTo>
                <a:lnTo>
                  <a:pt x="3659496" y="3659497"/>
                </a:lnTo>
                <a:lnTo>
                  <a:pt x="0" y="36594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0">
            <a:off x="1540951" y="9422666"/>
            <a:ext cx="2906260" cy="1659483"/>
          </a:xfrm>
          <a:custGeom>
            <a:avLst/>
            <a:gdLst/>
            <a:ahLst/>
            <a:cxnLst/>
            <a:rect r="r" b="b" t="t" l="l"/>
            <a:pathLst>
              <a:path h="1659483" w="2906260">
                <a:moveTo>
                  <a:pt x="0" y="0"/>
                </a:moveTo>
                <a:lnTo>
                  <a:pt x="2906260" y="0"/>
                </a:lnTo>
                <a:lnTo>
                  <a:pt x="2906260" y="1659482"/>
                </a:lnTo>
                <a:lnTo>
                  <a:pt x="0" y="1659482"/>
                </a:lnTo>
                <a:lnTo>
                  <a:pt x="0" y="0"/>
                </a:lnTo>
                <a:close/>
              </a:path>
            </a:pathLst>
          </a:custGeom>
          <a:blipFill>
            <a:blip r:embed="rId6">
              <a:extLst>
                <a:ext uri="{96DAC541-7B7A-43D3-8B79-37D633B846F1}">
                  <asvg:svgBlip xmlns:asvg="http://schemas.microsoft.com/office/drawing/2016/SVG/main" r:embed="rId7"/>
                </a:ext>
              </a:extLst>
            </a:blip>
            <a:stretch>
              <a:fillRect l="0" t="0" r="0" b="-84590"/>
            </a:stretch>
          </a:blipFill>
        </p:spPr>
      </p:sp>
      <p:sp>
        <p:nvSpPr>
          <p:cNvPr name="TextBox 19" id="19"/>
          <p:cNvSpPr txBox="true"/>
          <p:nvPr/>
        </p:nvSpPr>
        <p:spPr>
          <a:xfrm rot="0">
            <a:off x="9310619" y="3990578"/>
            <a:ext cx="5606136" cy="5033645"/>
          </a:xfrm>
          <a:prstGeom prst="rect">
            <a:avLst/>
          </a:prstGeom>
        </p:spPr>
        <p:txBody>
          <a:bodyPr anchor="t" rtlCol="false" tIns="0" lIns="0" bIns="0" rIns="0">
            <a:spAutoFit/>
          </a:bodyPr>
          <a:lstStyle/>
          <a:p>
            <a:pPr algn="ctr">
              <a:lnSpc>
                <a:spcPts val="4480"/>
              </a:lnSpc>
            </a:pPr>
            <a:r>
              <a:rPr lang="en-US" sz="3200">
                <a:solidFill>
                  <a:srgbClr val="000000"/>
                </a:solidFill>
                <a:latin typeface="Glacial Indifference"/>
                <a:ea typeface="Glacial Indifference"/>
                <a:cs typeface="Glacial Indifference"/>
                <a:sym typeface="Glacial Indifference"/>
              </a:rPr>
              <a:t>Menerapkan PHPUnit untuk mengotomatisasikan pengujian kode dalam pembelajaran web berbasis PHP pada topik database, dengan tujuan memfasilitasi proses pengoreksian source code yang dikerjakan oleh mahasiswa.</a:t>
            </a:r>
          </a:p>
          <a:p>
            <a:pPr algn="ctr">
              <a:lnSpc>
                <a:spcPts val="4480"/>
              </a:lnSpc>
            </a:pPr>
          </a:p>
        </p:txBody>
      </p:sp>
      <p:sp>
        <p:nvSpPr>
          <p:cNvPr name="TextBox 20" id="20"/>
          <p:cNvSpPr txBox="true"/>
          <p:nvPr/>
        </p:nvSpPr>
        <p:spPr>
          <a:xfrm rot="0">
            <a:off x="4718528" y="1490623"/>
            <a:ext cx="8850944" cy="1193800"/>
          </a:xfrm>
          <a:prstGeom prst="rect">
            <a:avLst/>
          </a:prstGeom>
        </p:spPr>
        <p:txBody>
          <a:bodyPr anchor="t" rtlCol="false" tIns="0" lIns="0" bIns="0" rIns="0">
            <a:spAutoFit/>
          </a:bodyPr>
          <a:lstStyle/>
          <a:p>
            <a:pPr algn="ctr">
              <a:lnSpc>
                <a:spcPts val="9799"/>
              </a:lnSpc>
            </a:pPr>
            <a:r>
              <a:rPr lang="en-US" sz="6999">
                <a:solidFill>
                  <a:srgbClr val="32206E"/>
                </a:solidFill>
                <a:latin typeface="Glacial Indifference Bold"/>
                <a:ea typeface="Glacial Indifference Bold"/>
                <a:cs typeface="Glacial Indifference Bold"/>
                <a:sym typeface="Glacial Indifference Bold"/>
              </a:rPr>
              <a:t>Tujuan Penelitian</a:t>
            </a:r>
          </a:p>
        </p:txBody>
      </p:sp>
      <p:sp>
        <p:nvSpPr>
          <p:cNvPr name="TextBox 21" id="21"/>
          <p:cNvSpPr txBox="true"/>
          <p:nvPr/>
        </p:nvSpPr>
        <p:spPr>
          <a:xfrm rot="0">
            <a:off x="3565597" y="3944118"/>
            <a:ext cx="4978989" cy="5033645"/>
          </a:xfrm>
          <a:prstGeom prst="rect">
            <a:avLst/>
          </a:prstGeom>
        </p:spPr>
        <p:txBody>
          <a:bodyPr anchor="t" rtlCol="false" tIns="0" lIns="0" bIns="0" rIns="0">
            <a:spAutoFit/>
          </a:bodyPr>
          <a:lstStyle/>
          <a:p>
            <a:pPr algn="ctr">
              <a:lnSpc>
                <a:spcPts val="4480"/>
              </a:lnSpc>
            </a:pPr>
            <a:r>
              <a:rPr lang="en-US" sz="3200">
                <a:solidFill>
                  <a:srgbClr val="000000"/>
                </a:solidFill>
                <a:latin typeface="Glacial Indifference"/>
                <a:ea typeface="Glacial Indifference"/>
                <a:cs typeface="Glacial Indifference"/>
                <a:sym typeface="Glacial Indifference"/>
              </a:rPr>
              <a:t>Mengimplementasikan pembelajaran web berbasis PHP dengan fokusan topik database melalui pembuatan modul yang sesuai dengan pembelajaran database dasar.</a:t>
            </a:r>
          </a:p>
          <a:p>
            <a:pPr algn="ctr">
              <a:lnSpc>
                <a:spcPts val="4480"/>
              </a:lnSpc>
            </a:pPr>
          </a:p>
        </p:txBody>
      </p:sp>
      <p:sp>
        <p:nvSpPr>
          <p:cNvPr name="TextBox 22" id="22"/>
          <p:cNvSpPr txBox="true"/>
          <p:nvPr/>
        </p:nvSpPr>
        <p:spPr>
          <a:xfrm rot="0">
            <a:off x="5292392" y="3263106"/>
            <a:ext cx="1525399" cy="721996"/>
          </a:xfrm>
          <a:prstGeom prst="rect">
            <a:avLst/>
          </a:prstGeom>
        </p:spPr>
        <p:txBody>
          <a:bodyPr anchor="t" rtlCol="false" tIns="0" lIns="0" bIns="0" rIns="0">
            <a:spAutoFit/>
          </a:bodyPr>
          <a:lstStyle/>
          <a:p>
            <a:pPr algn="ctr">
              <a:lnSpc>
                <a:spcPts val="5879"/>
              </a:lnSpc>
            </a:pPr>
            <a:r>
              <a:rPr lang="en-US" sz="4199">
                <a:solidFill>
                  <a:srgbClr val="000000"/>
                </a:solidFill>
                <a:latin typeface="Glacial Indifference Bold"/>
                <a:ea typeface="Glacial Indifference Bold"/>
                <a:cs typeface="Glacial Indifference Bold"/>
                <a:sym typeface="Glacial Indifference Bold"/>
              </a:rPr>
              <a:t>01.</a:t>
            </a:r>
          </a:p>
        </p:txBody>
      </p:sp>
      <p:sp>
        <p:nvSpPr>
          <p:cNvPr name="TextBox 23" id="23"/>
          <p:cNvSpPr txBox="true"/>
          <p:nvPr/>
        </p:nvSpPr>
        <p:spPr>
          <a:xfrm rot="0">
            <a:off x="11374769" y="3263106"/>
            <a:ext cx="1516656" cy="721995"/>
          </a:xfrm>
          <a:prstGeom prst="rect">
            <a:avLst/>
          </a:prstGeom>
        </p:spPr>
        <p:txBody>
          <a:bodyPr anchor="t" rtlCol="false" tIns="0" lIns="0" bIns="0" rIns="0">
            <a:spAutoFit/>
          </a:bodyPr>
          <a:lstStyle/>
          <a:p>
            <a:pPr algn="ctr">
              <a:lnSpc>
                <a:spcPts val="5879"/>
              </a:lnSpc>
            </a:pPr>
            <a:r>
              <a:rPr lang="en-US" sz="4199">
                <a:solidFill>
                  <a:srgbClr val="000000"/>
                </a:solidFill>
                <a:latin typeface="Glacial Indifference Bold"/>
                <a:ea typeface="Glacial Indifference Bold"/>
                <a:cs typeface="Glacial Indifference Bold"/>
                <a:sym typeface="Glacial Indifference Bold"/>
              </a:rPr>
              <a:t>02.</a:t>
            </a:r>
          </a:p>
        </p:txBody>
      </p:sp>
      <p:sp>
        <p:nvSpPr>
          <p:cNvPr name="Freeform 24" id="24"/>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8"/>
            <a:stretch>
              <a:fillRect l="0" t="0" r="0" b="0"/>
            </a:stretch>
          </a:blipFill>
        </p:spPr>
      </p:sp>
      <p:sp>
        <p:nvSpPr>
          <p:cNvPr name="TextBox 25" id="25"/>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26" id="26"/>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FFFFFF"/>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2049" y="6833950"/>
            <a:ext cx="5973602" cy="5973602"/>
          </a:xfrm>
          <a:custGeom>
            <a:avLst/>
            <a:gdLst/>
            <a:ahLst/>
            <a:cxnLst/>
            <a:rect r="r" b="b" t="t" l="l"/>
            <a:pathLst>
              <a:path h="5973602" w="5973602">
                <a:moveTo>
                  <a:pt x="0" y="0"/>
                </a:moveTo>
                <a:lnTo>
                  <a:pt x="5973601" y="0"/>
                </a:lnTo>
                <a:lnTo>
                  <a:pt x="5973601" y="5973602"/>
                </a:lnTo>
                <a:lnTo>
                  <a:pt x="0" y="59736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10073435"/>
            <a:ext cx="18288000" cy="213565"/>
            <a:chOff x="0" y="0"/>
            <a:chExt cx="4816593" cy="56248"/>
          </a:xfrm>
        </p:grpSpPr>
        <p:sp>
          <p:nvSpPr>
            <p:cNvPr name="Freeform 4" id="4"/>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5" id="5"/>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0" y="0"/>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AutoShape 9" id="9"/>
          <p:cNvSpPr/>
          <p:nvPr/>
        </p:nvSpPr>
        <p:spPr>
          <a:xfrm>
            <a:off x="7060245" y="4394882"/>
            <a:ext cx="11329315" cy="0"/>
          </a:xfrm>
          <a:prstGeom prst="line">
            <a:avLst/>
          </a:prstGeom>
          <a:ln cap="flat" w="38100">
            <a:solidFill>
              <a:srgbClr val="32206E"/>
            </a:solidFill>
            <a:prstDash val="solid"/>
            <a:headEnd type="none" len="sm" w="sm"/>
            <a:tailEnd type="none" len="sm" w="sm"/>
          </a:ln>
        </p:spPr>
      </p:sp>
      <p:sp>
        <p:nvSpPr>
          <p:cNvPr name="AutoShape 10" id="10"/>
          <p:cNvSpPr/>
          <p:nvPr/>
        </p:nvSpPr>
        <p:spPr>
          <a:xfrm>
            <a:off x="7060245" y="6345359"/>
            <a:ext cx="11329315" cy="0"/>
          </a:xfrm>
          <a:prstGeom prst="line">
            <a:avLst/>
          </a:prstGeom>
          <a:ln cap="flat" w="38100">
            <a:solidFill>
              <a:srgbClr val="32206E"/>
            </a:solidFill>
            <a:prstDash val="solid"/>
            <a:headEnd type="none" len="sm" w="sm"/>
            <a:tailEnd type="none" len="sm" w="sm"/>
          </a:ln>
        </p:spPr>
      </p:sp>
      <p:sp>
        <p:nvSpPr>
          <p:cNvPr name="AutoShape 11" id="11"/>
          <p:cNvSpPr/>
          <p:nvPr/>
        </p:nvSpPr>
        <p:spPr>
          <a:xfrm>
            <a:off x="7060245" y="8394277"/>
            <a:ext cx="11329315" cy="0"/>
          </a:xfrm>
          <a:prstGeom prst="line">
            <a:avLst/>
          </a:prstGeom>
          <a:ln cap="flat" w="38100">
            <a:solidFill>
              <a:srgbClr val="32206E"/>
            </a:solidFill>
            <a:prstDash val="solid"/>
            <a:headEnd type="none" len="sm" w="sm"/>
            <a:tailEnd type="none" len="sm" w="sm"/>
          </a:ln>
        </p:spPr>
      </p:sp>
      <p:sp>
        <p:nvSpPr>
          <p:cNvPr name="Freeform 12" id="12"/>
          <p:cNvSpPr/>
          <p:nvPr/>
        </p:nvSpPr>
        <p:spPr>
          <a:xfrm flipH="false" flipV="false" rot="0">
            <a:off x="4138092" y="6650005"/>
            <a:ext cx="1210872" cy="1210872"/>
          </a:xfrm>
          <a:custGeom>
            <a:avLst/>
            <a:gdLst/>
            <a:ahLst/>
            <a:cxnLst/>
            <a:rect r="r" b="b" t="t" l="l"/>
            <a:pathLst>
              <a:path h="1210872" w="1210872">
                <a:moveTo>
                  <a:pt x="0" y="0"/>
                </a:moveTo>
                <a:lnTo>
                  <a:pt x="1210872" y="0"/>
                </a:lnTo>
                <a:lnTo>
                  <a:pt x="1210872" y="1210872"/>
                </a:lnTo>
                <a:lnTo>
                  <a:pt x="0" y="12108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06</a:t>
            </a:r>
          </a:p>
        </p:txBody>
      </p:sp>
      <p:sp>
        <p:nvSpPr>
          <p:cNvPr name="AutoShape 14" id="14"/>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5" id="15"/>
          <p:cNvSpPr/>
          <p:nvPr/>
        </p:nvSpPr>
        <p:spPr>
          <a:xfrm flipH="false" flipV="false" rot="0">
            <a:off x="16893853" y="567841"/>
            <a:ext cx="1082627" cy="1082627"/>
          </a:xfrm>
          <a:custGeom>
            <a:avLst/>
            <a:gdLst/>
            <a:ahLst/>
            <a:cxnLst/>
            <a:rect r="r" b="b" t="t" l="l"/>
            <a:pathLst>
              <a:path h="1082627" w="1082627">
                <a:moveTo>
                  <a:pt x="0" y="0"/>
                </a:moveTo>
                <a:lnTo>
                  <a:pt x="1082626" y="0"/>
                </a:lnTo>
                <a:lnTo>
                  <a:pt x="1082626" y="1082627"/>
                </a:lnTo>
                <a:lnTo>
                  <a:pt x="0" y="108262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6" id="16"/>
          <p:cNvSpPr txBox="true"/>
          <p:nvPr/>
        </p:nvSpPr>
        <p:spPr>
          <a:xfrm rot="0">
            <a:off x="1517951" y="2801438"/>
            <a:ext cx="4727341" cy="1193800"/>
          </a:xfrm>
          <a:prstGeom prst="rect">
            <a:avLst/>
          </a:prstGeom>
        </p:spPr>
        <p:txBody>
          <a:bodyPr anchor="t" rtlCol="false" tIns="0" lIns="0" bIns="0" rIns="0">
            <a:spAutoFit/>
          </a:bodyPr>
          <a:lstStyle/>
          <a:p>
            <a:pPr algn="l">
              <a:lnSpc>
                <a:spcPts val="9799"/>
              </a:lnSpc>
            </a:pPr>
            <a:r>
              <a:rPr lang="en-US" sz="6999">
                <a:solidFill>
                  <a:srgbClr val="32206E"/>
                </a:solidFill>
                <a:latin typeface="Glacial Indifference Bold"/>
                <a:ea typeface="Glacial Indifference Bold"/>
                <a:cs typeface="Glacial Indifference Bold"/>
                <a:sym typeface="Glacial Indifference Bold"/>
              </a:rPr>
              <a:t>Manfaat</a:t>
            </a:r>
          </a:p>
        </p:txBody>
      </p:sp>
      <p:sp>
        <p:nvSpPr>
          <p:cNvPr name="TextBox 17" id="17"/>
          <p:cNvSpPr txBox="true"/>
          <p:nvPr/>
        </p:nvSpPr>
        <p:spPr>
          <a:xfrm rot="0">
            <a:off x="8168290" y="1880054"/>
            <a:ext cx="9808190" cy="2785745"/>
          </a:xfrm>
          <a:prstGeom prst="rect">
            <a:avLst/>
          </a:prstGeom>
        </p:spPr>
        <p:txBody>
          <a:bodyPr anchor="t" rtlCol="false" tIns="0" lIns="0" bIns="0" rIns="0">
            <a:spAutoFit/>
          </a:bodyPr>
          <a:lstStyle/>
          <a:p>
            <a:pPr algn="l">
              <a:lnSpc>
                <a:spcPts val="4480"/>
              </a:lnSpc>
            </a:pPr>
            <a:r>
              <a:rPr lang="en-US" sz="3200">
                <a:solidFill>
                  <a:srgbClr val="000000"/>
                </a:solidFill>
                <a:latin typeface="Glacial Indifference"/>
                <a:ea typeface="Glacial Indifference"/>
                <a:cs typeface="Glacial Indifference"/>
                <a:sym typeface="Glacial Indifference"/>
              </a:rPr>
              <a:t>Mendukung proses pembelajaran yang lebih modern untuk meningkatkan keterampilan Mahasiswa khususnya pembelajaran web berbasis PHP dengan topik database.</a:t>
            </a:r>
          </a:p>
          <a:p>
            <a:pPr algn="l">
              <a:lnSpc>
                <a:spcPts val="4480"/>
              </a:lnSpc>
            </a:pPr>
          </a:p>
        </p:txBody>
      </p:sp>
      <p:sp>
        <p:nvSpPr>
          <p:cNvPr name="TextBox 18" id="18"/>
          <p:cNvSpPr txBox="true"/>
          <p:nvPr/>
        </p:nvSpPr>
        <p:spPr>
          <a:xfrm rot="0">
            <a:off x="6916642" y="2510925"/>
            <a:ext cx="938336"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01.</a:t>
            </a:r>
          </a:p>
        </p:txBody>
      </p:sp>
      <p:sp>
        <p:nvSpPr>
          <p:cNvPr name="TextBox 19" id="19"/>
          <p:cNvSpPr txBox="true"/>
          <p:nvPr/>
        </p:nvSpPr>
        <p:spPr>
          <a:xfrm rot="0">
            <a:off x="6758233" y="4764208"/>
            <a:ext cx="1096746"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02.</a:t>
            </a:r>
          </a:p>
        </p:txBody>
      </p:sp>
      <p:sp>
        <p:nvSpPr>
          <p:cNvPr name="TextBox 20" id="20"/>
          <p:cNvSpPr txBox="true"/>
          <p:nvPr/>
        </p:nvSpPr>
        <p:spPr>
          <a:xfrm rot="0">
            <a:off x="8168290" y="4763389"/>
            <a:ext cx="9266876" cy="1661795"/>
          </a:xfrm>
          <a:prstGeom prst="rect">
            <a:avLst/>
          </a:prstGeom>
        </p:spPr>
        <p:txBody>
          <a:bodyPr anchor="t" rtlCol="false" tIns="0" lIns="0" bIns="0" rIns="0">
            <a:spAutoFit/>
          </a:bodyPr>
          <a:lstStyle/>
          <a:p>
            <a:pPr algn="l">
              <a:lnSpc>
                <a:spcPts val="4480"/>
              </a:lnSpc>
            </a:pPr>
            <a:r>
              <a:rPr lang="en-US" sz="3200">
                <a:solidFill>
                  <a:srgbClr val="000000"/>
                </a:solidFill>
                <a:latin typeface="Glacial Indifference"/>
                <a:ea typeface="Glacial Indifference"/>
                <a:cs typeface="Glacial Indifference"/>
                <a:sym typeface="Glacial Indifference"/>
              </a:rPr>
              <a:t>Memberikan kesempatan kepada Mahasiswa untuk belajar mandiri.</a:t>
            </a:r>
          </a:p>
          <a:p>
            <a:pPr algn="l">
              <a:lnSpc>
                <a:spcPts val="4480"/>
              </a:lnSpc>
            </a:pPr>
          </a:p>
        </p:txBody>
      </p:sp>
      <p:sp>
        <p:nvSpPr>
          <p:cNvPr name="TextBox 21" id="21"/>
          <p:cNvSpPr txBox="true"/>
          <p:nvPr/>
        </p:nvSpPr>
        <p:spPr>
          <a:xfrm rot="0">
            <a:off x="8168290" y="6796659"/>
            <a:ext cx="9266876" cy="1661795"/>
          </a:xfrm>
          <a:prstGeom prst="rect">
            <a:avLst/>
          </a:prstGeom>
        </p:spPr>
        <p:txBody>
          <a:bodyPr anchor="t" rtlCol="false" tIns="0" lIns="0" bIns="0" rIns="0">
            <a:spAutoFit/>
          </a:bodyPr>
          <a:lstStyle/>
          <a:p>
            <a:pPr algn="l">
              <a:lnSpc>
                <a:spcPts val="4480"/>
              </a:lnSpc>
            </a:pPr>
            <a:r>
              <a:rPr lang="en-US" sz="3200">
                <a:solidFill>
                  <a:srgbClr val="000000"/>
                </a:solidFill>
                <a:latin typeface="Glacial Indifference"/>
                <a:ea typeface="Glacial Indifference"/>
                <a:cs typeface="Glacial Indifference"/>
                <a:sym typeface="Glacial Indifference"/>
              </a:rPr>
              <a:t>Membantu Dosen dalam proses belajar mengajar sehingga dapat terlaksana secara efektif.</a:t>
            </a:r>
          </a:p>
          <a:p>
            <a:pPr algn="l">
              <a:lnSpc>
                <a:spcPts val="4480"/>
              </a:lnSpc>
            </a:pPr>
          </a:p>
        </p:txBody>
      </p:sp>
      <p:sp>
        <p:nvSpPr>
          <p:cNvPr name="TextBox 22" id="22"/>
          <p:cNvSpPr txBox="true"/>
          <p:nvPr/>
        </p:nvSpPr>
        <p:spPr>
          <a:xfrm rot="0">
            <a:off x="6758233" y="6802537"/>
            <a:ext cx="1096746"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03.</a:t>
            </a:r>
          </a:p>
        </p:txBody>
      </p:sp>
      <p:sp>
        <p:nvSpPr>
          <p:cNvPr name="Freeform 23" id="23"/>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8"/>
            <a:stretch>
              <a:fillRect l="0" t="0" r="0" b="0"/>
            </a:stretch>
          </a:blipFill>
        </p:spPr>
      </p:sp>
      <p:sp>
        <p:nvSpPr>
          <p:cNvPr name="TextBox 24" id="24"/>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25" id="25"/>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073435"/>
            <a:ext cx="18288000" cy="213565"/>
            <a:chOff x="0" y="0"/>
            <a:chExt cx="4816593" cy="56248"/>
          </a:xfrm>
        </p:grpSpPr>
        <p:sp>
          <p:nvSpPr>
            <p:cNvPr name="Freeform 3" id="3"/>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4" id="4"/>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0" y="0"/>
            <a:ext cx="18288000" cy="213565"/>
            <a:chOff x="0" y="0"/>
            <a:chExt cx="4816593" cy="56248"/>
          </a:xfrm>
        </p:grpSpPr>
        <p:sp>
          <p:nvSpPr>
            <p:cNvPr name="Freeform 6" id="6"/>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7" id="7"/>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08</a:t>
            </a:r>
          </a:p>
        </p:txBody>
      </p:sp>
      <p:sp>
        <p:nvSpPr>
          <p:cNvPr name="AutoShape 9" id="9"/>
          <p:cNvSpPr/>
          <p:nvPr/>
        </p:nvSpPr>
        <p:spPr>
          <a:xfrm>
            <a:off x="16564000" y="8877554"/>
            <a:ext cx="0" cy="761492"/>
          </a:xfrm>
          <a:prstGeom prst="line">
            <a:avLst/>
          </a:prstGeom>
          <a:ln cap="flat" w="95250">
            <a:solidFill>
              <a:srgbClr val="32206E"/>
            </a:solidFill>
            <a:prstDash val="solid"/>
            <a:headEnd type="none" len="sm" w="sm"/>
            <a:tailEnd type="none" len="sm" w="sm"/>
          </a:ln>
        </p:spPr>
      </p:sp>
      <p:grpSp>
        <p:nvGrpSpPr>
          <p:cNvPr name="Group 10" id="10"/>
          <p:cNvGrpSpPr/>
          <p:nvPr/>
        </p:nvGrpSpPr>
        <p:grpSpPr>
          <a:xfrm rot="0">
            <a:off x="7829108" y="3334831"/>
            <a:ext cx="1465528" cy="1491803"/>
            <a:chOff x="0" y="0"/>
            <a:chExt cx="798484" cy="812800"/>
          </a:xfrm>
        </p:grpSpPr>
        <p:sp>
          <p:nvSpPr>
            <p:cNvPr name="Freeform 11" id="11"/>
            <p:cNvSpPr/>
            <p:nvPr/>
          </p:nvSpPr>
          <p:spPr>
            <a:xfrm flipH="false" flipV="false" rot="0">
              <a:off x="0" y="0"/>
              <a:ext cx="798484" cy="812800"/>
            </a:xfrm>
            <a:custGeom>
              <a:avLst/>
              <a:gdLst/>
              <a:ahLst/>
              <a:cxnLst/>
              <a:rect r="r" b="b" t="t" l="l"/>
              <a:pathLst>
                <a:path h="812800" w="798484">
                  <a:moveTo>
                    <a:pt x="798484" y="0"/>
                  </a:moveTo>
                  <a:lnTo>
                    <a:pt x="798484" y="698500"/>
                  </a:lnTo>
                  <a:lnTo>
                    <a:pt x="399242" y="812800"/>
                  </a:lnTo>
                  <a:lnTo>
                    <a:pt x="0" y="698500"/>
                  </a:lnTo>
                  <a:lnTo>
                    <a:pt x="0" y="0"/>
                  </a:lnTo>
                  <a:lnTo>
                    <a:pt x="798484" y="0"/>
                  </a:lnTo>
                  <a:close/>
                </a:path>
              </a:pathLst>
            </a:custGeom>
            <a:solidFill>
              <a:srgbClr val="32206E"/>
            </a:solidFill>
          </p:spPr>
        </p:sp>
        <p:sp>
          <p:nvSpPr>
            <p:cNvPr name="TextBox 12" id="12"/>
            <p:cNvSpPr txBox="true"/>
            <p:nvPr/>
          </p:nvSpPr>
          <p:spPr>
            <a:xfrm>
              <a:off x="0" y="-38100"/>
              <a:ext cx="798484" cy="736600"/>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2766157" y="3334831"/>
            <a:ext cx="1465528" cy="1491803"/>
            <a:chOff x="0" y="0"/>
            <a:chExt cx="798484" cy="812800"/>
          </a:xfrm>
        </p:grpSpPr>
        <p:sp>
          <p:nvSpPr>
            <p:cNvPr name="Freeform 14" id="14"/>
            <p:cNvSpPr/>
            <p:nvPr/>
          </p:nvSpPr>
          <p:spPr>
            <a:xfrm flipH="false" flipV="false" rot="0">
              <a:off x="0" y="0"/>
              <a:ext cx="798484" cy="812800"/>
            </a:xfrm>
            <a:custGeom>
              <a:avLst/>
              <a:gdLst/>
              <a:ahLst/>
              <a:cxnLst/>
              <a:rect r="r" b="b" t="t" l="l"/>
              <a:pathLst>
                <a:path h="812800" w="798484">
                  <a:moveTo>
                    <a:pt x="798484" y="0"/>
                  </a:moveTo>
                  <a:lnTo>
                    <a:pt x="798484" y="698500"/>
                  </a:lnTo>
                  <a:lnTo>
                    <a:pt x="399242" y="812800"/>
                  </a:lnTo>
                  <a:lnTo>
                    <a:pt x="0" y="698500"/>
                  </a:lnTo>
                  <a:lnTo>
                    <a:pt x="0" y="0"/>
                  </a:lnTo>
                  <a:lnTo>
                    <a:pt x="798484" y="0"/>
                  </a:lnTo>
                  <a:close/>
                </a:path>
              </a:pathLst>
            </a:custGeom>
            <a:solidFill>
              <a:srgbClr val="32206E"/>
            </a:solidFill>
          </p:spPr>
        </p:sp>
        <p:sp>
          <p:nvSpPr>
            <p:cNvPr name="TextBox 15" id="15"/>
            <p:cNvSpPr txBox="true"/>
            <p:nvPr/>
          </p:nvSpPr>
          <p:spPr>
            <a:xfrm>
              <a:off x="0" y="-38100"/>
              <a:ext cx="798484" cy="7366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13403745" y="3334831"/>
            <a:ext cx="1465528" cy="1491803"/>
            <a:chOff x="0" y="0"/>
            <a:chExt cx="798484" cy="812800"/>
          </a:xfrm>
        </p:grpSpPr>
        <p:sp>
          <p:nvSpPr>
            <p:cNvPr name="Freeform 17" id="17"/>
            <p:cNvSpPr/>
            <p:nvPr/>
          </p:nvSpPr>
          <p:spPr>
            <a:xfrm flipH="false" flipV="false" rot="0">
              <a:off x="0" y="0"/>
              <a:ext cx="798484" cy="812800"/>
            </a:xfrm>
            <a:custGeom>
              <a:avLst/>
              <a:gdLst/>
              <a:ahLst/>
              <a:cxnLst/>
              <a:rect r="r" b="b" t="t" l="l"/>
              <a:pathLst>
                <a:path h="812800" w="798484">
                  <a:moveTo>
                    <a:pt x="798484" y="0"/>
                  </a:moveTo>
                  <a:lnTo>
                    <a:pt x="798484" y="698500"/>
                  </a:lnTo>
                  <a:lnTo>
                    <a:pt x="399242" y="812800"/>
                  </a:lnTo>
                  <a:lnTo>
                    <a:pt x="0" y="698500"/>
                  </a:lnTo>
                  <a:lnTo>
                    <a:pt x="0" y="0"/>
                  </a:lnTo>
                  <a:lnTo>
                    <a:pt x="798484" y="0"/>
                  </a:lnTo>
                  <a:close/>
                </a:path>
              </a:pathLst>
            </a:custGeom>
            <a:solidFill>
              <a:srgbClr val="32206E"/>
            </a:solidFill>
          </p:spPr>
        </p:sp>
        <p:sp>
          <p:nvSpPr>
            <p:cNvPr name="TextBox 18" id="18"/>
            <p:cNvSpPr txBox="true"/>
            <p:nvPr/>
          </p:nvSpPr>
          <p:spPr>
            <a:xfrm>
              <a:off x="0" y="-38100"/>
              <a:ext cx="798484" cy="736600"/>
            </a:xfrm>
            <a:prstGeom prst="rect">
              <a:avLst/>
            </a:prstGeom>
          </p:spPr>
          <p:txBody>
            <a:bodyPr anchor="ctr" rtlCol="false" tIns="50800" lIns="50800" bIns="50800" rIns="50800"/>
            <a:lstStyle/>
            <a:p>
              <a:pPr algn="ctr">
                <a:lnSpc>
                  <a:spcPts val="2659"/>
                </a:lnSpc>
              </a:pPr>
            </a:p>
          </p:txBody>
        </p:sp>
      </p:grpSp>
      <p:sp>
        <p:nvSpPr>
          <p:cNvPr name="Freeform 19" id="19"/>
          <p:cNvSpPr/>
          <p:nvPr/>
        </p:nvSpPr>
        <p:spPr>
          <a:xfrm flipH="false" flipV="false" rot="0">
            <a:off x="3119437" y="3659577"/>
            <a:ext cx="744393" cy="842312"/>
          </a:xfrm>
          <a:custGeom>
            <a:avLst/>
            <a:gdLst/>
            <a:ahLst/>
            <a:cxnLst/>
            <a:rect r="r" b="b" t="t" l="l"/>
            <a:pathLst>
              <a:path h="842312" w="744393">
                <a:moveTo>
                  <a:pt x="0" y="0"/>
                </a:moveTo>
                <a:lnTo>
                  <a:pt x="744393" y="0"/>
                </a:lnTo>
                <a:lnTo>
                  <a:pt x="744393" y="842311"/>
                </a:lnTo>
                <a:lnTo>
                  <a:pt x="0" y="8423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0" id="20"/>
          <p:cNvSpPr/>
          <p:nvPr/>
        </p:nvSpPr>
        <p:spPr>
          <a:xfrm flipH="false" flipV="false" rot="0">
            <a:off x="8116963" y="3668990"/>
            <a:ext cx="889817" cy="823485"/>
          </a:xfrm>
          <a:custGeom>
            <a:avLst/>
            <a:gdLst/>
            <a:ahLst/>
            <a:cxnLst/>
            <a:rect r="r" b="b" t="t" l="l"/>
            <a:pathLst>
              <a:path h="823485" w="889817">
                <a:moveTo>
                  <a:pt x="0" y="0"/>
                </a:moveTo>
                <a:lnTo>
                  <a:pt x="889817" y="0"/>
                </a:lnTo>
                <a:lnTo>
                  <a:pt x="889817" y="823485"/>
                </a:lnTo>
                <a:lnTo>
                  <a:pt x="0" y="82348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1" id="21"/>
          <p:cNvSpPr/>
          <p:nvPr/>
        </p:nvSpPr>
        <p:spPr>
          <a:xfrm flipH="false" flipV="false" rot="0">
            <a:off x="13731709" y="3667665"/>
            <a:ext cx="809600" cy="844933"/>
          </a:xfrm>
          <a:custGeom>
            <a:avLst/>
            <a:gdLst/>
            <a:ahLst/>
            <a:cxnLst/>
            <a:rect r="r" b="b" t="t" l="l"/>
            <a:pathLst>
              <a:path h="844933" w="809600">
                <a:moveTo>
                  <a:pt x="0" y="0"/>
                </a:moveTo>
                <a:lnTo>
                  <a:pt x="809600" y="0"/>
                </a:lnTo>
                <a:lnTo>
                  <a:pt x="809600" y="844933"/>
                </a:lnTo>
                <a:lnTo>
                  <a:pt x="0" y="8449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2" id="22"/>
          <p:cNvSpPr/>
          <p:nvPr/>
        </p:nvSpPr>
        <p:spPr>
          <a:xfrm flipH="false" flipV="false" rot="0">
            <a:off x="14869273" y="-2098748"/>
            <a:ext cx="3705427" cy="3905589"/>
          </a:xfrm>
          <a:custGeom>
            <a:avLst/>
            <a:gdLst/>
            <a:ahLst/>
            <a:cxnLst/>
            <a:rect r="r" b="b" t="t" l="l"/>
            <a:pathLst>
              <a:path h="3905589" w="3705427">
                <a:moveTo>
                  <a:pt x="0" y="0"/>
                </a:moveTo>
                <a:lnTo>
                  <a:pt x="3705427" y="0"/>
                </a:lnTo>
                <a:lnTo>
                  <a:pt x="3705427" y="3905589"/>
                </a:lnTo>
                <a:lnTo>
                  <a:pt x="0" y="39055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3" id="23"/>
          <p:cNvSpPr/>
          <p:nvPr/>
        </p:nvSpPr>
        <p:spPr>
          <a:xfrm flipH="false" flipV="false" rot="0">
            <a:off x="15302870" y="1279101"/>
            <a:ext cx="1073337" cy="1073337"/>
          </a:xfrm>
          <a:custGeom>
            <a:avLst/>
            <a:gdLst/>
            <a:ahLst/>
            <a:cxnLst/>
            <a:rect r="r" b="b" t="t" l="l"/>
            <a:pathLst>
              <a:path h="1073337" w="1073337">
                <a:moveTo>
                  <a:pt x="0" y="0"/>
                </a:moveTo>
                <a:lnTo>
                  <a:pt x="1073336" y="0"/>
                </a:lnTo>
                <a:lnTo>
                  <a:pt x="1073336" y="1073337"/>
                </a:lnTo>
                <a:lnTo>
                  <a:pt x="0" y="107333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4" id="24"/>
          <p:cNvSpPr/>
          <p:nvPr/>
        </p:nvSpPr>
        <p:spPr>
          <a:xfrm flipH="false" flipV="false" rot="0">
            <a:off x="16147931" y="2273854"/>
            <a:ext cx="456551" cy="456551"/>
          </a:xfrm>
          <a:custGeom>
            <a:avLst/>
            <a:gdLst/>
            <a:ahLst/>
            <a:cxnLst/>
            <a:rect r="r" b="b" t="t" l="l"/>
            <a:pathLst>
              <a:path h="456551" w="456551">
                <a:moveTo>
                  <a:pt x="0" y="0"/>
                </a:moveTo>
                <a:lnTo>
                  <a:pt x="456551" y="0"/>
                </a:lnTo>
                <a:lnTo>
                  <a:pt x="456551" y="456551"/>
                </a:lnTo>
                <a:lnTo>
                  <a:pt x="0" y="45655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5" id="25"/>
          <p:cNvSpPr/>
          <p:nvPr/>
        </p:nvSpPr>
        <p:spPr>
          <a:xfrm flipH="false" flipV="false" rot="0">
            <a:off x="560067" y="8446709"/>
            <a:ext cx="659197" cy="659197"/>
          </a:xfrm>
          <a:custGeom>
            <a:avLst/>
            <a:gdLst/>
            <a:ahLst/>
            <a:cxnLst/>
            <a:rect r="r" b="b" t="t" l="l"/>
            <a:pathLst>
              <a:path h="659197" w="659197">
                <a:moveTo>
                  <a:pt x="0" y="0"/>
                </a:moveTo>
                <a:lnTo>
                  <a:pt x="659196" y="0"/>
                </a:lnTo>
                <a:lnTo>
                  <a:pt x="659196" y="659197"/>
                </a:lnTo>
                <a:lnTo>
                  <a:pt x="0" y="65919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26" id="26"/>
          <p:cNvSpPr txBox="true"/>
          <p:nvPr/>
        </p:nvSpPr>
        <p:spPr>
          <a:xfrm rot="0">
            <a:off x="4075378" y="1551020"/>
            <a:ext cx="10137245" cy="1111250"/>
          </a:xfrm>
          <a:prstGeom prst="rect">
            <a:avLst/>
          </a:prstGeom>
        </p:spPr>
        <p:txBody>
          <a:bodyPr anchor="t" rtlCol="false" tIns="0" lIns="0" bIns="0" rIns="0">
            <a:spAutoFit/>
          </a:bodyPr>
          <a:lstStyle/>
          <a:p>
            <a:pPr algn="ctr">
              <a:lnSpc>
                <a:spcPts val="9099"/>
              </a:lnSpc>
            </a:pPr>
            <a:r>
              <a:rPr lang="en-US" sz="6499">
                <a:solidFill>
                  <a:srgbClr val="000000"/>
                </a:solidFill>
                <a:latin typeface="Glacial Indifference Bold"/>
                <a:ea typeface="Glacial Indifference Bold"/>
                <a:cs typeface="Glacial Indifference Bold"/>
                <a:sym typeface="Glacial Indifference Bold"/>
              </a:rPr>
              <a:t>Metodologi Penelitian</a:t>
            </a:r>
          </a:p>
        </p:txBody>
      </p:sp>
      <p:sp>
        <p:nvSpPr>
          <p:cNvPr name="TextBox 27" id="27"/>
          <p:cNvSpPr txBox="true"/>
          <p:nvPr/>
        </p:nvSpPr>
        <p:spPr>
          <a:xfrm rot="0">
            <a:off x="1530882" y="5029661"/>
            <a:ext cx="3936079" cy="537845"/>
          </a:xfrm>
          <a:prstGeom prst="rect">
            <a:avLst/>
          </a:prstGeom>
        </p:spPr>
        <p:txBody>
          <a:bodyPr anchor="t" rtlCol="false" tIns="0" lIns="0" bIns="0" rIns="0">
            <a:spAutoFit/>
          </a:bodyPr>
          <a:lstStyle/>
          <a:p>
            <a:pPr algn="ctr">
              <a:lnSpc>
                <a:spcPts val="4480"/>
              </a:lnSpc>
            </a:pPr>
            <a:r>
              <a:rPr lang="en-US" sz="3200">
                <a:solidFill>
                  <a:srgbClr val="000000"/>
                </a:solidFill>
                <a:latin typeface="Glacial Indifference Bold"/>
                <a:ea typeface="Glacial Indifference Bold"/>
                <a:cs typeface="Glacial Indifference Bold"/>
                <a:sym typeface="Glacial Indifference Bold"/>
              </a:rPr>
              <a:t>Pengumpulan Data</a:t>
            </a:r>
          </a:p>
        </p:txBody>
      </p:sp>
      <p:sp>
        <p:nvSpPr>
          <p:cNvPr name="TextBox 28" id="28"/>
          <p:cNvSpPr txBox="true"/>
          <p:nvPr/>
        </p:nvSpPr>
        <p:spPr>
          <a:xfrm rot="0">
            <a:off x="6830698" y="5029661"/>
            <a:ext cx="3443298" cy="537845"/>
          </a:xfrm>
          <a:prstGeom prst="rect">
            <a:avLst/>
          </a:prstGeom>
        </p:spPr>
        <p:txBody>
          <a:bodyPr anchor="t" rtlCol="false" tIns="0" lIns="0" bIns="0" rIns="0">
            <a:spAutoFit/>
          </a:bodyPr>
          <a:lstStyle/>
          <a:p>
            <a:pPr algn="ctr">
              <a:lnSpc>
                <a:spcPts val="4480"/>
              </a:lnSpc>
            </a:pPr>
            <a:r>
              <a:rPr lang="en-US" sz="3200">
                <a:solidFill>
                  <a:srgbClr val="000000"/>
                </a:solidFill>
                <a:latin typeface="Glacial Indifference Bold"/>
                <a:ea typeface="Glacial Indifference Bold"/>
                <a:cs typeface="Glacial Indifference Bold"/>
                <a:sym typeface="Glacial Indifference Bold"/>
              </a:rPr>
              <a:t>Pengolahan Data</a:t>
            </a:r>
          </a:p>
        </p:txBody>
      </p:sp>
      <p:sp>
        <p:nvSpPr>
          <p:cNvPr name="TextBox 29" id="29"/>
          <p:cNvSpPr txBox="true"/>
          <p:nvPr/>
        </p:nvSpPr>
        <p:spPr>
          <a:xfrm rot="0">
            <a:off x="12003153" y="5029661"/>
            <a:ext cx="4477252" cy="537845"/>
          </a:xfrm>
          <a:prstGeom prst="rect">
            <a:avLst/>
          </a:prstGeom>
        </p:spPr>
        <p:txBody>
          <a:bodyPr anchor="t" rtlCol="false" tIns="0" lIns="0" bIns="0" rIns="0">
            <a:spAutoFit/>
          </a:bodyPr>
          <a:lstStyle/>
          <a:p>
            <a:pPr algn="ctr">
              <a:lnSpc>
                <a:spcPts val="4480"/>
              </a:lnSpc>
            </a:pPr>
            <a:r>
              <a:rPr lang="en-US" sz="3200">
                <a:solidFill>
                  <a:srgbClr val="000000"/>
                </a:solidFill>
                <a:latin typeface="Glacial Indifference Bold"/>
                <a:ea typeface="Glacial Indifference Bold"/>
                <a:cs typeface="Glacial Indifference Bold"/>
                <a:sym typeface="Glacial Indifference Bold"/>
              </a:rPr>
              <a:t>Pengkajian MetodeTDD</a:t>
            </a:r>
          </a:p>
        </p:txBody>
      </p:sp>
      <p:sp>
        <p:nvSpPr>
          <p:cNvPr name="TextBox 30" id="30"/>
          <p:cNvSpPr txBox="true"/>
          <p:nvPr/>
        </p:nvSpPr>
        <p:spPr>
          <a:xfrm rot="0">
            <a:off x="1530882" y="5853256"/>
            <a:ext cx="3956599" cy="1590675"/>
          </a:xfrm>
          <a:prstGeom prst="rect">
            <a:avLst/>
          </a:prstGeom>
        </p:spPr>
        <p:txBody>
          <a:bodyPr anchor="t" rtlCol="false" tIns="0" lIns="0" bIns="0" rIns="0">
            <a:spAutoFit/>
          </a:bodyPr>
          <a:lstStyle/>
          <a:p>
            <a:pPr algn="ctr">
              <a:lnSpc>
                <a:spcPts val="4200"/>
              </a:lnSpc>
            </a:pPr>
            <a:r>
              <a:rPr lang="en-US" sz="3000">
                <a:solidFill>
                  <a:srgbClr val="000000"/>
                </a:solidFill>
                <a:latin typeface="Glacial Indifference"/>
                <a:ea typeface="Glacial Indifference"/>
                <a:cs typeface="Glacial Indifference"/>
                <a:sym typeface="Glacial Indifference"/>
              </a:rPr>
              <a:t>Teknik Wawancara</a:t>
            </a:r>
          </a:p>
          <a:p>
            <a:pPr algn="ctr">
              <a:lnSpc>
                <a:spcPts val="4200"/>
              </a:lnSpc>
            </a:pPr>
            <a:r>
              <a:rPr lang="en-US" sz="3000">
                <a:solidFill>
                  <a:srgbClr val="000000"/>
                </a:solidFill>
                <a:latin typeface="Glacial Indifference"/>
                <a:ea typeface="Glacial Indifference"/>
                <a:cs typeface="Glacial Indifference"/>
                <a:sym typeface="Glacial Indifference"/>
              </a:rPr>
              <a:t>Teknik Angket / Kuesioner</a:t>
            </a:r>
          </a:p>
        </p:txBody>
      </p:sp>
      <p:sp>
        <p:nvSpPr>
          <p:cNvPr name="TextBox 31" id="31"/>
          <p:cNvSpPr txBox="true"/>
          <p:nvPr/>
        </p:nvSpPr>
        <p:spPr>
          <a:xfrm rot="0">
            <a:off x="6525830" y="5709063"/>
            <a:ext cx="4122931" cy="3190875"/>
          </a:xfrm>
          <a:prstGeom prst="rect">
            <a:avLst/>
          </a:prstGeom>
        </p:spPr>
        <p:txBody>
          <a:bodyPr anchor="t" rtlCol="false" tIns="0" lIns="0" bIns="0" rIns="0">
            <a:spAutoFit/>
          </a:bodyPr>
          <a:lstStyle/>
          <a:p>
            <a:pPr algn="ctr">
              <a:lnSpc>
                <a:spcPts val="4200"/>
              </a:lnSpc>
            </a:pPr>
            <a:r>
              <a:rPr lang="en-US" sz="3000">
                <a:solidFill>
                  <a:srgbClr val="000000"/>
                </a:solidFill>
                <a:latin typeface="Glacial Indifference"/>
                <a:ea typeface="Glacial Indifference"/>
                <a:cs typeface="Glacial Indifference"/>
                <a:sym typeface="Glacial Indifference"/>
              </a:rPr>
              <a:t>Metode Analisis Tematik</a:t>
            </a:r>
          </a:p>
          <a:p>
            <a:pPr algn="ctr">
              <a:lnSpc>
                <a:spcPts val="4200"/>
              </a:lnSpc>
            </a:pPr>
            <a:r>
              <a:rPr lang="en-US" sz="3000">
                <a:solidFill>
                  <a:srgbClr val="000000"/>
                </a:solidFill>
                <a:latin typeface="Glacial Indifference"/>
                <a:ea typeface="Glacial Indifference"/>
                <a:cs typeface="Glacial Indifference"/>
                <a:sym typeface="Glacial Indifference"/>
              </a:rPr>
              <a:t>Metode Analisis Kualitatif dan USE kriteria(Pertanyaan)</a:t>
            </a:r>
          </a:p>
          <a:p>
            <a:pPr algn="ctr">
              <a:lnSpc>
                <a:spcPts val="4200"/>
              </a:lnSpc>
            </a:pPr>
            <a:r>
              <a:rPr lang="en-US" sz="3000">
                <a:solidFill>
                  <a:srgbClr val="000000"/>
                </a:solidFill>
                <a:latin typeface="Glacial Indifference"/>
                <a:ea typeface="Glacial Indifference"/>
                <a:cs typeface="Glacial Indifference"/>
                <a:sym typeface="Glacial Indifference"/>
              </a:rPr>
              <a:t>Metode UAT(angket)</a:t>
            </a:r>
          </a:p>
          <a:p>
            <a:pPr algn="ctr">
              <a:lnSpc>
                <a:spcPts val="4200"/>
              </a:lnSpc>
            </a:pPr>
          </a:p>
        </p:txBody>
      </p:sp>
      <p:sp>
        <p:nvSpPr>
          <p:cNvPr name="TextBox 32" id="32"/>
          <p:cNvSpPr txBox="true"/>
          <p:nvPr/>
        </p:nvSpPr>
        <p:spPr>
          <a:xfrm rot="0">
            <a:off x="12529757" y="5689917"/>
            <a:ext cx="3213503" cy="1590675"/>
          </a:xfrm>
          <a:prstGeom prst="rect">
            <a:avLst/>
          </a:prstGeom>
        </p:spPr>
        <p:txBody>
          <a:bodyPr anchor="t" rtlCol="false" tIns="0" lIns="0" bIns="0" rIns="0">
            <a:spAutoFit/>
          </a:bodyPr>
          <a:lstStyle/>
          <a:p>
            <a:pPr algn="ctr">
              <a:lnSpc>
                <a:spcPts val="4200"/>
              </a:lnSpc>
            </a:pPr>
            <a:r>
              <a:rPr lang="en-US" sz="3000">
                <a:solidFill>
                  <a:srgbClr val="000000"/>
                </a:solidFill>
                <a:latin typeface="Glacial Indifference"/>
                <a:ea typeface="Glacial Indifference"/>
                <a:cs typeface="Glacial Indifference"/>
                <a:sym typeface="Glacial Indifference"/>
              </a:rPr>
              <a:t>Red</a:t>
            </a:r>
          </a:p>
          <a:p>
            <a:pPr algn="ctr">
              <a:lnSpc>
                <a:spcPts val="4200"/>
              </a:lnSpc>
            </a:pPr>
            <a:r>
              <a:rPr lang="en-US" sz="3000">
                <a:solidFill>
                  <a:srgbClr val="000000"/>
                </a:solidFill>
                <a:latin typeface="Glacial Indifference"/>
                <a:ea typeface="Glacial Indifference"/>
                <a:cs typeface="Glacial Indifference"/>
                <a:sym typeface="Glacial Indifference"/>
              </a:rPr>
              <a:t>Green</a:t>
            </a:r>
          </a:p>
          <a:p>
            <a:pPr algn="ctr">
              <a:lnSpc>
                <a:spcPts val="4200"/>
              </a:lnSpc>
            </a:pPr>
            <a:r>
              <a:rPr lang="en-US" sz="3000">
                <a:solidFill>
                  <a:srgbClr val="000000"/>
                </a:solidFill>
                <a:latin typeface="Glacial Indifference"/>
                <a:ea typeface="Glacial Indifference"/>
                <a:cs typeface="Glacial Indifference"/>
                <a:sym typeface="Glacial Indifference"/>
              </a:rPr>
              <a:t>Refactor</a:t>
            </a:r>
          </a:p>
        </p:txBody>
      </p:sp>
      <p:sp>
        <p:nvSpPr>
          <p:cNvPr name="Freeform 33" id="33"/>
          <p:cNvSpPr/>
          <p:nvPr/>
        </p:nvSpPr>
        <p:spPr>
          <a:xfrm flipH="false" flipV="false" rot="0">
            <a:off x="1250990" y="9157302"/>
            <a:ext cx="659197" cy="659197"/>
          </a:xfrm>
          <a:custGeom>
            <a:avLst/>
            <a:gdLst/>
            <a:ahLst/>
            <a:cxnLst/>
            <a:rect r="r" b="b" t="t" l="l"/>
            <a:pathLst>
              <a:path h="659197" w="659197">
                <a:moveTo>
                  <a:pt x="0" y="0"/>
                </a:moveTo>
                <a:lnTo>
                  <a:pt x="659197" y="0"/>
                </a:lnTo>
                <a:lnTo>
                  <a:pt x="659197" y="659196"/>
                </a:lnTo>
                <a:lnTo>
                  <a:pt x="0" y="659196"/>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4" id="34"/>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16"/>
            <a:stretch>
              <a:fillRect l="0" t="0" r="0" b="0"/>
            </a:stretch>
          </a:blipFill>
        </p:spPr>
      </p:sp>
      <p:sp>
        <p:nvSpPr>
          <p:cNvPr name="TextBox 35" id="35"/>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36" id="36"/>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073435"/>
            <a:ext cx="18288000" cy="213565"/>
            <a:chOff x="0" y="0"/>
            <a:chExt cx="4816593" cy="56248"/>
          </a:xfrm>
        </p:grpSpPr>
        <p:sp>
          <p:nvSpPr>
            <p:cNvPr name="Freeform 3" id="3"/>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4" id="4"/>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3620519">
            <a:off x="15344460" y="-725042"/>
            <a:ext cx="2439080" cy="4207555"/>
          </a:xfrm>
          <a:custGeom>
            <a:avLst/>
            <a:gdLst/>
            <a:ahLst/>
            <a:cxnLst/>
            <a:rect r="r" b="b" t="t" l="l"/>
            <a:pathLst>
              <a:path h="4207555" w="2439080">
                <a:moveTo>
                  <a:pt x="0" y="0"/>
                </a:moveTo>
                <a:lnTo>
                  <a:pt x="2439080" y="0"/>
                </a:lnTo>
                <a:lnTo>
                  <a:pt x="2439080" y="4207555"/>
                </a:lnTo>
                <a:lnTo>
                  <a:pt x="0" y="42075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0" y="0"/>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09</a:t>
            </a:r>
          </a:p>
        </p:txBody>
      </p:sp>
      <p:sp>
        <p:nvSpPr>
          <p:cNvPr name="AutoShape 10" id="10"/>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1" id="11"/>
          <p:cNvSpPr/>
          <p:nvPr/>
        </p:nvSpPr>
        <p:spPr>
          <a:xfrm flipH="false" flipV="false" rot="0">
            <a:off x="3253886" y="8877554"/>
            <a:ext cx="962217" cy="962217"/>
          </a:xfrm>
          <a:custGeom>
            <a:avLst/>
            <a:gdLst/>
            <a:ahLst/>
            <a:cxnLst/>
            <a:rect r="r" b="b" t="t" l="l"/>
            <a:pathLst>
              <a:path h="962217" w="962217">
                <a:moveTo>
                  <a:pt x="0" y="0"/>
                </a:moveTo>
                <a:lnTo>
                  <a:pt x="962217" y="0"/>
                </a:lnTo>
                <a:lnTo>
                  <a:pt x="962217" y="962217"/>
                </a:lnTo>
                <a:lnTo>
                  <a:pt x="0" y="96221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4149357" y="8573149"/>
            <a:ext cx="456551" cy="456551"/>
          </a:xfrm>
          <a:custGeom>
            <a:avLst/>
            <a:gdLst/>
            <a:ahLst/>
            <a:cxnLst/>
            <a:rect r="r" b="b" t="t" l="l"/>
            <a:pathLst>
              <a:path h="456551" w="456551">
                <a:moveTo>
                  <a:pt x="0" y="0"/>
                </a:moveTo>
                <a:lnTo>
                  <a:pt x="456551" y="0"/>
                </a:lnTo>
                <a:lnTo>
                  <a:pt x="456551" y="456551"/>
                </a:lnTo>
                <a:lnTo>
                  <a:pt x="0" y="4565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8"/>
            <a:stretch>
              <a:fillRect l="0" t="0" r="0" b="0"/>
            </a:stretch>
          </a:blipFill>
        </p:spPr>
      </p:sp>
      <p:sp>
        <p:nvSpPr>
          <p:cNvPr name="Freeform 14" id="14"/>
          <p:cNvSpPr/>
          <p:nvPr/>
        </p:nvSpPr>
        <p:spPr>
          <a:xfrm flipH="false" flipV="false" rot="0">
            <a:off x="5614019" y="2692018"/>
            <a:ext cx="7059962" cy="6039130"/>
          </a:xfrm>
          <a:custGeom>
            <a:avLst/>
            <a:gdLst/>
            <a:ahLst/>
            <a:cxnLst/>
            <a:rect r="r" b="b" t="t" l="l"/>
            <a:pathLst>
              <a:path h="6039130" w="7059962">
                <a:moveTo>
                  <a:pt x="0" y="0"/>
                </a:moveTo>
                <a:lnTo>
                  <a:pt x="7059962" y="0"/>
                </a:lnTo>
                <a:lnTo>
                  <a:pt x="7059962" y="6039130"/>
                </a:lnTo>
                <a:lnTo>
                  <a:pt x="0" y="6039130"/>
                </a:lnTo>
                <a:lnTo>
                  <a:pt x="0" y="0"/>
                </a:lnTo>
                <a:close/>
              </a:path>
            </a:pathLst>
          </a:custGeom>
          <a:blipFill>
            <a:blip r:embed="rId9"/>
            <a:stretch>
              <a:fillRect l="0" t="0" r="0" b="0"/>
            </a:stretch>
          </a:blipFill>
        </p:spPr>
      </p:sp>
      <p:sp>
        <p:nvSpPr>
          <p:cNvPr name="TextBox 15" id="15"/>
          <p:cNvSpPr txBox="true"/>
          <p:nvPr/>
        </p:nvSpPr>
        <p:spPr>
          <a:xfrm rot="0">
            <a:off x="4705721" y="1272691"/>
            <a:ext cx="8415700" cy="1120775"/>
          </a:xfrm>
          <a:prstGeom prst="rect">
            <a:avLst/>
          </a:prstGeom>
        </p:spPr>
        <p:txBody>
          <a:bodyPr anchor="t" rtlCol="false" tIns="0" lIns="0" bIns="0" rIns="0">
            <a:spAutoFit/>
          </a:bodyPr>
          <a:lstStyle/>
          <a:p>
            <a:pPr algn="ctr">
              <a:lnSpc>
                <a:spcPts val="9100"/>
              </a:lnSpc>
            </a:pPr>
            <a:r>
              <a:rPr lang="en-US" sz="6500">
                <a:solidFill>
                  <a:srgbClr val="000000"/>
                </a:solidFill>
                <a:latin typeface="Glacial Indifference Bold"/>
                <a:ea typeface="Glacial Indifference Bold"/>
                <a:cs typeface="Glacial Indifference Bold"/>
                <a:sym typeface="Glacial Indifference Bold"/>
              </a:rPr>
              <a:t>Proses Bisnis</a:t>
            </a:r>
          </a:p>
        </p:txBody>
      </p:sp>
      <p:sp>
        <p:nvSpPr>
          <p:cNvPr name="TextBox 16" id="16"/>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17" id="17"/>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073435"/>
            <a:ext cx="18288000" cy="213565"/>
            <a:chOff x="0" y="0"/>
            <a:chExt cx="4816593" cy="56248"/>
          </a:xfrm>
        </p:grpSpPr>
        <p:sp>
          <p:nvSpPr>
            <p:cNvPr name="Freeform 3" id="3"/>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4" id="4"/>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3620519">
            <a:off x="15344460" y="-725042"/>
            <a:ext cx="2439080" cy="4207555"/>
          </a:xfrm>
          <a:custGeom>
            <a:avLst/>
            <a:gdLst/>
            <a:ahLst/>
            <a:cxnLst/>
            <a:rect r="r" b="b" t="t" l="l"/>
            <a:pathLst>
              <a:path h="4207555" w="2439080">
                <a:moveTo>
                  <a:pt x="0" y="0"/>
                </a:moveTo>
                <a:lnTo>
                  <a:pt x="2439080" y="0"/>
                </a:lnTo>
                <a:lnTo>
                  <a:pt x="2439080" y="4207555"/>
                </a:lnTo>
                <a:lnTo>
                  <a:pt x="0" y="42075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0" y="0"/>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10</a:t>
            </a:r>
          </a:p>
        </p:txBody>
      </p:sp>
      <p:sp>
        <p:nvSpPr>
          <p:cNvPr name="AutoShape 10" id="10"/>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1" id="11"/>
          <p:cNvSpPr/>
          <p:nvPr/>
        </p:nvSpPr>
        <p:spPr>
          <a:xfrm flipH="false" flipV="false" rot="0">
            <a:off x="3253886" y="8877554"/>
            <a:ext cx="962217" cy="962217"/>
          </a:xfrm>
          <a:custGeom>
            <a:avLst/>
            <a:gdLst/>
            <a:ahLst/>
            <a:cxnLst/>
            <a:rect r="r" b="b" t="t" l="l"/>
            <a:pathLst>
              <a:path h="962217" w="962217">
                <a:moveTo>
                  <a:pt x="0" y="0"/>
                </a:moveTo>
                <a:lnTo>
                  <a:pt x="962217" y="0"/>
                </a:lnTo>
                <a:lnTo>
                  <a:pt x="962217" y="962217"/>
                </a:lnTo>
                <a:lnTo>
                  <a:pt x="0" y="96221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4149357" y="8573149"/>
            <a:ext cx="456551" cy="456551"/>
          </a:xfrm>
          <a:custGeom>
            <a:avLst/>
            <a:gdLst/>
            <a:ahLst/>
            <a:cxnLst/>
            <a:rect r="r" b="b" t="t" l="l"/>
            <a:pathLst>
              <a:path h="456551" w="456551">
                <a:moveTo>
                  <a:pt x="0" y="0"/>
                </a:moveTo>
                <a:lnTo>
                  <a:pt x="456551" y="0"/>
                </a:lnTo>
                <a:lnTo>
                  <a:pt x="456551" y="456551"/>
                </a:lnTo>
                <a:lnTo>
                  <a:pt x="0" y="4565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8"/>
            <a:stretch>
              <a:fillRect l="0" t="0" r="0" b="0"/>
            </a:stretch>
          </a:blipFill>
        </p:spPr>
      </p:sp>
      <p:sp>
        <p:nvSpPr>
          <p:cNvPr name="Freeform 14" id="14"/>
          <p:cNvSpPr/>
          <p:nvPr/>
        </p:nvSpPr>
        <p:spPr>
          <a:xfrm flipH="false" flipV="false" rot="0">
            <a:off x="5555633" y="2693147"/>
            <a:ext cx="7176735" cy="5746003"/>
          </a:xfrm>
          <a:custGeom>
            <a:avLst/>
            <a:gdLst/>
            <a:ahLst/>
            <a:cxnLst/>
            <a:rect r="r" b="b" t="t" l="l"/>
            <a:pathLst>
              <a:path h="5746003" w="7176735">
                <a:moveTo>
                  <a:pt x="0" y="0"/>
                </a:moveTo>
                <a:lnTo>
                  <a:pt x="7176734" y="0"/>
                </a:lnTo>
                <a:lnTo>
                  <a:pt x="7176734" y="5746003"/>
                </a:lnTo>
                <a:lnTo>
                  <a:pt x="0" y="5746003"/>
                </a:lnTo>
                <a:lnTo>
                  <a:pt x="0" y="0"/>
                </a:lnTo>
                <a:close/>
              </a:path>
            </a:pathLst>
          </a:custGeom>
          <a:blipFill>
            <a:blip r:embed="rId9"/>
            <a:stretch>
              <a:fillRect l="0" t="0" r="0" b="0"/>
            </a:stretch>
          </a:blipFill>
        </p:spPr>
      </p:sp>
      <p:sp>
        <p:nvSpPr>
          <p:cNvPr name="TextBox 15" id="15"/>
          <p:cNvSpPr txBox="true"/>
          <p:nvPr/>
        </p:nvSpPr>
        <p:spPr>
          <a:xfrm rot="0">
            <a:off x="4705721" y="1272691"/>
            <a:ext cx="8415700" cy="1120775"/>
          </a:xfrm>
          <a:prstGeom prst="rect">
            <a:avLst/>
          </a:prstGeom>
        </p:spPr>
        <p:txBody>
          <a:bodyPr anchor="t" rtlCol="false" tIns="0" lIns="0" bIns="0" rIns="0">
            <a:spAutoFit/>
          </a:bodyPr>
          <a:lstStyle/>
          <a:p>
            <a:pPr algn="ctr">
              <a:lnSpc>
                <a:spcPts val="9100"/>
              </a:lnSpc>
            </a:pPr>
            <a:r>
              <a:rPr lang="en-US" sz="6500">
                <a:solidFill>
                  <a:srgbClr val="000000"/>
                </a:solidFill>
                <a:latin typeface="Glacial Indifference Bold"/>
                <a:ea typeface="Glacial Indifference Bold"/>
                <a:cs typeface="Glacial Indifference Bold"/>
                <a:sym typeface="Glacial Indifference Bold"/>
              </a:rPr>
              <a:t>Use Case Diagram</a:t>
            </a:r>
          </a:p>
        </p:txBody>
      </p:sp>
      <p:sp>
        <p:nvSpPr>
          <p:cNvPr name="TextBox 16" id="16"/>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17" id="17"/>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68736" y="7312653"/>
            <a:ext cx="4567570" cy="4567570"/>
          </a:xfrm>
          <a:custGeom>
            <a:avLst/>
            <a:gdLst/>
            <a:ahLst/>
            <a:cxnLst/>
            <a:rect r="r" b="b" t="t" l="l"/>
            <a:pathLst>
              <a:path h="4567570" w="4567570">
                <a:moveTo>
                  <a:pt x="0" y="0"/>
                </a:moveTo>
                <a:lnTo>
                  <a:pt x="4567569" y="0"/>
                </a:lnTo>
                <a:lnTo>
                  <a:pt x="4567569" y="4567570"/>
                </a:lnTo>
                <a:lnTo>
                  <a:pt x="0" y="45675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10073435"/>
            <a:ext cx="18288000" cy="213565"/>
            <a:chOff x="0" y="0"/>
            <a:chExt cx="4816593" cy="56248"/>
          </a:xfrm>
        </p:grpSpPr>
        <p:sp>
          <p:nvSpPr>
            <p:cNvPr name="Freeform 4" id="4"/>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5" id="5"/>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3620519">
            <a:off x="15344460" y="-725042"/>
            <a:ext cx="2439080" cy="4207555"/>
          </a:xfrm>
          <a:custGeom>
            <a:avLst/>
            <a:gdLst/>
            <a:ahLst/>
            <a:cxnLst/>
            <a:rect r="r" b="b" t="t" l="l"/>
            <a:pathLst>
              <a:path h="4207555" w="2439080">
                <a:moveTo>
                  <a:pt x="0" y="0"/>
                </a:moveTo>
                <a:lnTo>
                  <a:pt x="2439080" y="0"/>
                </a:lnTo>
                <a:lnTo>
                  <a:pt x="2439080" y="4207555"/>
                </a:lnTo>
                <a:lnTo>
                  <a:pt x="0" y="42075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0" y="0"/>
            <a:ext cx="18288000" cy="213565"/>
            <a:chOff x="0" y="0"/>
            <a:chExt cx="4816593" cy="56248"/>
          </a:xfrm>
        </p:grpSpPr>
        <p:sp>
          <p:nvSpPr>
            <p:cNvPr name="Freeform 8" id="8"/>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9" id="9"/>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12</a:t>
            </a:r>
          </a:p>
        </p:txBody>
      </p:sp>
      <p:sp>
        <p:nvSpPr>
          <p:cNvPr name="AutoShape 11" id="11"/>
          <p:cNvSpPr/>
          <p:nvPr/>
        </p:nvSpPr>
        <p:spPr>
          <a:xfrm>
            <a:off x="16564000" y="8877554"/>
            <a:ext cx="0" cy="761492"/>
          </a:xfrm>
          <a:prstGeom prst="line">
            <a:avLst/>
          </a:prstGeom>
          <a:ln cap="flat" w="95250">
            <a:solidFill>
              <a:srgbClr val="32206E"/>
            </a:solidFill>
            <a:prstDash val="solid"/>
            <a:headEnd type="none" len="sm" w="sm"/>
            <a:tailEnd type="none" len="sm" w="sm"/>
          </a:ln>
        </p:spPr>
      </p:sp>
      <p:grpSp>
        <p:nvGrpSpPr>
          <p:cNvPr name="Group 12" id="12"/>
          <p:cNvGrpSpPr/>
          <p:nvPr/>
        </p:nvGrpSpPr>
        <p:grpSpPr>
          <a:xfrm rot="0">
            <a:off x="985490" y="4242757"/>
            <a:ext cx="3771922" cy="1885961"/>
            <a:chOff x="0" y="0"/>
            <a:chExt cx="812800" cy="406400"/>
          </a:xfrm>
        </p:grpSpPr>
        <p:sp>
          <p:nvSpPr>
            <p:cNvPr name="Freeform 13" id="13"/>
            <p:cNvSpPr/>
            <p:nvPr/>
          </p:nvSpPr>
          <p:spPr>
            <a:xfrm flipH="false" flipV="false" rot="0">
              <a:off x="0" y="0"/>
              <a:ext cx="812800" cy="406400"/>
            </a:xfrm>
            <a:custGeom>
              <a:avLst/>
              <a:gdLst/>
              <a:ahLst/>
              <a:cxnLst/>
              <a:rect r="r" b="b" t="t" l="l"/>
              <a:pathLst>
                <a:path h="406400" w="812800">
                  <a:moveTo>
                    <a:pt x="0" y="0"/>
                  </a:moveTo>
                  <a:lnTo>
                    <a:pt x="609600" y="0"/>
                  </a:lnTo>
                  <a:lnTo>
                    <a:pt x="812800" y="203200"/>
                  </a:lnTo>
                  <a:lnTo>
                    <a:pt x="609600" y="406400"/>
                  </a:lnTo>
                  <a:lnTo>
                    <a:pt x="0" y="406400"/>
                  </a:lnTo>
                  <a:lnTo>
                    <a:pt x="203200" y="203200"/>
                  </a:lnTo>
                  <a:lnTo>
                    <a:pt x="0" y="0"/>
                  </a:lnTo>
                  <a:close/>
                </a:path>
              </a:pathLst>
            </a:custGeom>
            <a:solidFill>
              <a:srgbClr val="32206E"/>
            </a:solidFill>
          </p:spPr>
        </p:sp>
        <p:sp>
          <p:nvSpPr>
            <p:cNvPr name="TextBox 14" id="14"/>
            <p:cNvSpPr txBox="true"/>
            <p:nvPr/>
          </p:nvSpPr>
          <p:spPr>
            <a:xfrm>
              <a:off x="177800" y="-38100"/>
              <a:ext cx="558800" cy="444500"/>
            </a:xfrm>
            <a:prstGeom prst="rect">
              <a:avLst/>
            </a:prstGeom>
          </p:spPr>
          <p:txBody>
            <a:bodyPr anchor="ctr" rtlCol="false" tIns="55976" lIns="55976" bIns="55976" rIns="55976"/>
            <a:lstStyle/>
            <a:p>
              <a:pPr algn="ctr">
                <a:lnSpc>
                  <a:spcPts val="2660"/>
                </a:lnSpc>
              </a:pPr>
            </a:p>
          </p:txBody>
        </p:sp>
      </p:grpSp>
      <p:grpSp>
        <p:nvGrpSpPr>
          <p:cNvPr name="Group 15" id="15"/>
          <p:cNvGrpSpPr/>
          <p:nvPr/>
        </p:nvGrpSpPr>
        <p:grpSpPr>
          <a:xfrm rot="0">
            <a:off x="4126513" y="4242757"/>
            <a:ext cx="3771922" cy="1885961"/>
            <a:chOff x="0" y="0"/>
            <a:chExt cx="812800" cy="406400"/>
          </a:xfrm>
        </p:grpSpPr>
        <p:sp>
          <p:nvSpPr>
            <p:cNvPr name="Freeform 16" id="16"/>
            <p:cNvSpPr/>
            <p:nvPr/>
          </p:nvSpPr>
          <p:spPr>
            <a:xfrm flipH="false" flipV="false" rot="0">
              <a:off x="0" y="0"/>
              <a:ext cx="812800" cy="406400"/>
            </a:xfrm>
            <a:custGeom>
              <a:avLst/>
              <a:gdLst/>
              <a:ahLst/>
              <a:cxnLst/>
              <a:rect r="r" b="b" t="t" l="l"/>
              <a:pathLst>
                <a:path h="406400" w="812800">
                  <a:moveTo>
                    <a:pt x="0" y="0"/>
                  </a:moveTo>
                  <a:lnTo>
                    <a:pt x="609600" y="0"/>
                  </a:lnTo>
                  <a:lnTo>
                    <a:pt x="812800" y="203200"/>
                  </a:lnTo>
                  <a:lnTo>
                    <a:pt x="609600" y="406400"/>
                  </a:lnTo>
                  <a:lnTo>
                    <a:pt x="0" y="406400"/>
                  </a:lnTo>
                  <a:lnTo>
                    <a:pt x="203200" y="203200"/>
                  </a:lnTo>
                  <a:lnTo>
                    <a:pt x="0" y="0"/>
                  </a:lnTo>
                  <a:close/>
                </a:path>
              </a:pathLst>
            </a:custGeom>
            <a:solidFill>
              <a:srgbClr val="7F72A9"/>
            </a:solidFill>
          </p:spPr>
        </p:sp>
        <p:sp>
          <p:nvSpPr>
            <p:cNvPr name="TextBox 17" id="17"/>
            <p:cNvSpPr txBox="true"/>
            <p:nvPr/>
          </p:nvSpPr>
          <p:spPr>
            <a:xfrm>
              <a:off x="177800" y="-38100"/>
              <a:ext cx="558800" cy="444500"/>
            </a:xfrm>
            <a:prstGeom prst="rect">
              <a:avLst/>
            </a:prstGeom>
          </p:spPr>
          <p:txBody>
            <a:bodyPr anchor="ctr" rtlCol="false" tIns="55976" lIns="55976" bIns="55976" rIns="55976"/>
            <a:lstStyle/>
            <a:p>
              <a:pPr algn="ctr">
                <a:lnSpc>
                  <a:spcPts val="2660"/>
                </a:lnSpc>
              </a:pPr>
            </a:p>
          </p:txBody>
        </p:sp>
      </p:grpSp>
      <p:grpSp>
        <p:nvGrpSpPr>
          <p:cNvPr name="Group 18" id="18"/>
          <p:cNvGrpSpPr/>
          <p:nvPr/>
        </p:nvGrpSpPr>
        <p:grpSpPr>
          <a:xfrm rot="0">
            <a:off x="7267537" y="4242757"/>
            <a:ext cx="3771922" cy="1885961"/>
            <a:chOff x="0" y="0"/>
            <a:chExt cx="812800" cy="406400"/>
          </a:xfrm>
        </p:grpSpPr>
        <p:sp>
          <p:nvSpPr>
            <p:cNvPr name="Freeform 19" id="19"/>
            <p:cNvSpPr/>
            <p:nvPr/>
          </p:nvSpPr>
          <p:spPr>
            <a:xfrm flipH="false" flipV="false" rot="0">
              <a:off x="0" y="0"/>
              <a:ext cx="812800" cy="406400"/>
            </a:xfrm>
            <a:custGeom>
              <a:avLst/>
              <a:gdLst/>
              <a:ahLst/>
              <a:cxnLst/>
              <a:rect r="r" b="b" t="t" l="l"/>
              <a:pathLst>
                <a:path h="406400" w="812800">
                  <a:moveTo>
                    <a:pt x="0" y="0"/>
                  </a:moveTo>
                  <a:lnTo>
                    <a:pt x="609600" y="0"/>
                  </a:lnTo>
                  <a:lnTo>
                    <a:pt x="812800" y="203200"/>
                  </a:lnTo>
                  <a:lnTo>
                    <a:pt x="609600" y="406400"/>
                  </a:lnTo>
                  <a:lnTo>
                    <a:pt x="0" y="406400"/>
                  </a:lnTo>
                  <a:lnTo>
                    <a:pt x="203200" y="203200"/>
                  </a:lnTo>
                  <a:lnTo>
                    <a:pt x="0" y="0"/>
                  </a:lnTo>
                  <a:close/>
                </a:path>
              </a:pathLst>
            </a:custGeom>
            <a:solidFill>
              <a:srgbClr val="D4CEDE"/>
            </a:solidFill>
          </p:spPr>
        </p:sp>
        <p:sp>
          <p:nvSpPr>
            <p:cNvPr name="TextBox 20" id="20"/>
            <p:cNvSpPr txBox="true"/>
            <p:nvPr/>
          </p:nvSpPr>
          <p:spPr>
            <a:xfrm>
              <a:off x="177800" y="-38100"/>
              <a:ext cx="558800" cy="444500"/>
            </a:xfrm>
            <a:prstGeom prst="rect">
              <a:avLst/>
            </a:prstGeom>
          </p:spPr>
          <p:txBody>
            <a:bodyPr anchor="ctr" rtlCol="false" tIns="55976" lIns="55976" bIns="55976" rIns="55976"/>
            <a:lstStyle/>
            <a:p>
              <a:pPr algn="ctr">
                <a:lnSpc>
                  <a:spcPts val="2660"/>
                </a:lnSpc>
              </a:pPr>
            </a:p>
          </p:txBody>
        </p:sp>
      </p:grpSp>
      <p:grpSp>
        <p:nvGrpSpPr>
          <p:cNvPr name="Group 21" id="21"/>
          <p:cNvGrpSpPr/>
          <p:nvPr/>
        </p:nvGrpSpPr>
        <p:grpSpPr>
          <a:xfrm rot="0">
            <a:off x="10408560" y="4242757"/>
            <a:ext cx="3771922" cy="1885961"/>
            <a:chOff x="0" y="0"/>
            <a:chExt cx="812800" cy="406400"/>
          </a:xfrm>
        </p:grpSpPr>
        <p:sp>
          <p:nvSpPr>
            <p:cNvPr name="Freeform 22" id="22"/>
            <p:cNvSpPr/>
            <p:nvPr/>
          </p:nvSpPr>
          <p:spPr>
            <a:xfrm flipH="false" flipV="false" rot="0">
              <a:off x="0" y="0"/>
              <a:ext cx="812800" cy="406400"/>
            </a:xfrm>
            <a:custGeom>
              <a:avLst/>
              <a:gdLst/>
              <a:ahLst/>
              <a:cxnLst/>
              <a:rect r="r" b="b" t="t" l="l"/>
              <a:pathLst>
                <a:path h="406400" w="812800">
                  <a:moveTo>
                    <a:pt x="0" y="0"/>
                  </a:moveTo>
                  <a:lnTo>
                    <a:pt x="609600" y="0"/>
                  </a:lnTo>
                  <a:lnTo>
                    <a:pt x="812800" y="203200"/>
                  </a:lnTo>
                  <a:lnTo>
                    <a:pt x="609600" y="406400"/>
                  </a:lnTo>
                  <a:lnTo>
                    <a:pt x="0" y="406400"/>
                  </a:lnTo>
                  <a:lnTo>
                    <a:pt x="203200" y="203200"/>
                  </a:lnTo>
                  <a:lnTo>
                    <a:pt x="0" y="0"/>
                  </a:lnTo>
                  <a:close/>
                </a:path>
              </a:pathLst>
            </a:custGeom>
            <a:solidFill>
              <a:srgbClr val="32206E"/>
            </a:solidFill>
          </p:spPr>
        </p:sp>
        <p:sp>
          <p:nvSpPr>
            <p:cNvPr name="TextBox 23" id="23"/>
            <p:cNvSpPr txBox="true"/>
            <p:nvPr/>
          </p:nvSpPr>
          <p:spPr>
            <a:xfrm>
              <a:off x="177800" y="-38100"/>
              <a:ext cx="558800" cy="444500"/>
            </a:xfrm>
            <a:prstGeom prst="rect">
              <a:avLst/>
            </a:prstGeom>
          </p:spPr>
          <p:txBody>
            <a:bodyPr anchor="ctr" rtlCol="false" tIns="55976" lIns="55976" bIns="55976" rIns="55976"/>
            <a:lstStyle/>
            <a:p>
              <a:pPr algn="ctr">
                <a:lnSpc>
                  <a:spcPts val="2660"/>
                </a:lnSpc>
              </a:pPr>
            </a:p>
          </p:txBody>
        </p:sp>
      </p:grpSp>
      <p:sp>
        <p:nvSpPr>
          <p:cNvPr name="Freeform 24" id="24"/>
          <p:cNvSpPr/>
          <p:nvPr/>
        </p:nvSpPr>
        <p:spPr>
          <a:xfrm flipH="false" flipV="false" rot="0">
            <a:off x="3253886" y="8877554"/>
            <a:ext cx="962217" cy="962217"/>
          </a:xfrm>
          <a:custGeom>
            <a:avLst/>
            <a:gdLst/>
            <a:ahLst/>
            <a:cxnLst/>
            <a:rect r="r" b="b" t="t" l="l"/>
            <a:pathLst>
              <a:path h="962217" w="962217">
                <a:moveTo>
                  <a:pt x="0" y="0"/>
                </a:moveTo>
                <a:lnTo>
                  <a:pt x="962217" y="0"/>
                </a:lnTo>
                <a:lnTo>
                  <a:pt x="962217" y="962217"/>
                </a:lnTo>
                <a:lnTo>
                  <a:pt x="0" y="96221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5" id="25"/>
          <p:cNvSpPr/>
          <p:nvPr/>
        </p:nvSpPr>
        <p:spPr>
          <a:xfrm flipH="false" flipV="false" rot="0">
            <a:off x="4149357" y="8573149"/>
            <a:ext cx="456551" cy="456551"/>
          </a:xfrm>
          <a:custGeom>
            <a:avLst/>
            <a:gdLst/>
            <a:ahLst/>
            <a:cxnLst/>
            <a:rect r="r" b="b" t="t" l="l"/>
            <a:pathLst>
              <a:path h="456551" w="456551">
                <a:moveTo>
                  <a:pt x="0" y="0"/>
                </a:moveTo>
                <a:lnTo>
                  <a:pt x="456551" y="0"/>
                </a:lnTo>
                <a:lnTo>
                  <a:pt x="456551" y="456551"/>
                </a:lnTo>
                <a:lnTo>
                  <a:pt x="0" y="45655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6" id="26"/>
          <p:cNvSpPr txBox="true"/>
          <p:nvPr/>
        </p:nvSpPr>
        <p:spPr>
          <a:xfrm rot="0">
            <a:off x="3566805" y="2197336"/>
            <a:ext cx="10934728" cy="1120775"/>
          </a:xfrm>
          <a:prstGeom prst="rect">
            <a:avLst/>
          </a:prstGeom>
        </p:spPr>
        <p:txBody>
          <a:bodyPr anchor="t" rtlCol="false" tIns="0" lIns="0" bIns="0" rIns="0">
            <a:spAutoFit/>
          </a:bodyPr>
          <a:lstStyle/>
          <a:p>
            <a:pPr algn="ctr">
              <a:lnSpc>
                <a:spcPts val="9100"/>
              </a:lnSpc>
            </a:pPr>
            <a:r>
              <a:rPr lang="en-US" sz="6500">
                <a:solidFill>
                  <a:srgbClr val="000000"/>
                </a:solidFill>
                <a:latin typeface="Glacial Indifference Bold"/>
                <a:ea typeface="Glacial Indifference Bold"/>
                <a:cs typeface="Glacial Indifference Bold"/>
                <a:sym typeface="Glacial Indifference Bold"/>
              </a:rPr>
              <a:t>Implementasi dan Pengujian</a:t>
            </a:r>
          </a:p>
        </p:txBody>
      </p:sp>
      <p:sp>
        <p:nvSpPr>
          <p:cNvPr name="TextBox 27" id="27"/>
          <p:cNvSpPr txBox="true"/>
          <p:nvPr/>
        </p:nvSpPr>
        <p:spPr>
          <a:xfrm rot="0">
            <a:off x="2001294" y="4754110"/>
            <a:ext cx="2172728" cy="925367"/>
          </a:xfrm>
          <a:prstGeom prst="rect">
            <a:avLst/>
          </a:prstGeom>
        </p:spPr>
        <p:txBody>
          <a:bodyPr anchor="t" rtlCol="false" tIns="0" lIns="0" bIns="0" rIns="0">
            <a:spAutoFit/>
          </a:bodyPr>
          <a:lstStyle/>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Proses</a:t>
            </a:r>
          </a:p>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1</a:t>
            </a:r>
          </a:p>
        </p:txBody>
      </p:sp>
      <p:sp>
        <p:nvSpPr>
          <p:cNvPr name="TextBox 28" id="28"/>
          <p:cNvSpPr txBox="true"/>
          <p:nvPr/>
        </p:nvSpPr>
        <p:spPr>
          <a:xfrm rot="0">
            <a:off x="5154417" y="4754110"/>
            <a:ext cx="2113120" cy="925367"/>
          </a:xfrm>
          <a:prstGeom prst="rect">
            <a:avLst/>
          </a:prstGeom>
        </p:spPr>
        <p:txBody>
          <a:bodyPr anchor="t" rtlCol="false" tIns="0" lIns="0" bIns="0" rIns="0">
            <a:spAutoFit/>
          </a:bodyPr>
          <a:lstStyle/>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Proses</a:t>
            </a:r>
          </a:p>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2</a:t>
            </a:r>
          </a:p>
        </p:txBody>
      </p:sp>
      <p:sp>
        <p:nvSpPr>
          <p:cNvPr name="TextBox 29" id="29"/>
          <p:cNvSpPr txBox="true"/>
          <p:nvPr/>
        </p:nvSpPr>
        <p:spPr>
          <a:xfrm rot="0">
            <a:off x="8339111" y="4754110"/>
            <a:ext cx="1988817" cy="925367"/>
          </a:xfrm>
          <a:prstGeom prst="rect">
            <a:avLst/>
          </a:prstGeom>
        </p:spPr>
        <p:txBody>
          <a:bodyPr anchor="t" rtlCol="false" tIns="0" lIns="0" bIns="0" rIns="0">
            <a:spAutoFit/>
          </a:bodyPr>
          <a:lstStyle/>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Proses</a:t>
            </a:r>
          </a:p>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3</a:t>
            </a:r>
          </a:p>
        </p:txBody>
      </p:sp>
      <p:sp>
        <p:nvSpPr>
          <p:cNvPr name="TextBox 30" id="30"/>
          <p:cNvSpPr txBox="true"/>
          <p:nvPr/>
        </p:nvSpPr>
        <p:spPr>
          <a:xfrm rot="0">
            <a:off x="11435273" y="4751629"/>
            <a:ext cx="2095315" cy="925367"/>
          </a:xfrm>
          <a:prstGeom prst="rect">
            <a:avLst/>
          </a:prstGeom>
        </p:spPr>
        <p:txBody>
          <a:bodyPr anchor="t" rtlCol="false" tIns="0" lIns="0" bIns="0" rIns="0">
            <a:spAutoFit/>
          </a:bodyPr>
          <a:lstStyle/>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Proses</a:t>
            </a:r>
          </a:p>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4</a:t>
            </a:r>
          </a:p>
        </p:txBody>
      </p:sp>
      <p:sp>
        <p:nvSpPr>
          <p:cNvPr name="TextBox 31" id="31"/>
          <p:cNvSpPr txBox="true"/>
          <p:nvPr/>
        </p:nvSpPr>
        <p:spPr>
          <a:xfrm rot="0">
            <a:off x="1325130" y="6494138"/>
            <a:ext cx="2562264" cy="580390"/>
          </a:xfrm>
          <a:prstGeom prst="rect">
            <a:avLst/>
          </a:prstGeom>
        </p:spPr>
        <p:txBody>
          <a:bodyPr anchor="t" rtlCol="false" tIns="0" lIns="0" bIns="0" rIns="0">
            <a:spAutoFit/>
          </a:bodyPr>
          <a:lstStyle/>
          <a:p>
            <a:pPr algn="l">
              <a:lnSpc>
                <a:spcPts val="4759"/>
              </a:lnSpc>
            </a:pPr>
            <a:r>
              <a:rPr lang="en-US" sz="3399">
                <a:solidFill>
                  <a:srgbClr val="000000"/>
                </a:solidFill>
                <a:latin typeface="Glacial Indifference Bold"/>
                <a:ea typeface="Glacial Indifference Bold"/>
                <a:cs typeface="Glacial Indifference Bold"/>
                <a:sym typeface="Glacial Indifference Bold"/>
              </a:rPr>
              <a:t>Persiapan</a:t>
            </a:r>
          </a:p>
        </p:txBody>
      </p:sp>
      <p:sp>
        <p:nvSpPr>
          <p:cNvPr name="TextBox 32" id="32"/>
          <p:cNvSpPr txBox="true"/>
          <p:nvPr/>
        </p:nvSpPr>
        <p:spPr>
          <a:xfrm rot="0">
            <a:off x="4216103" y="6494138"/>
            <a:ext cx="2931788" cy="1180465"/>
          </a:xfrm>
          <a:prstGeom prst="rect">
            <a:avLst/>
          </a:prstGeom>
        </p:spPr>
        <p:txBody>
          <a:bodyPr anchor="t" rtlCol="false" tIns="0" lIns="0" bIns="0" rIns="0">
            <a:spAutoFit/>
          </a:bodyPr>
          <a:lstStyle/>
          <a:p>
            <a:pPr algn="ctr">
              <a:lnSpc>
                <a:spcPts val="4759"/>
              </a:lnSpc>
            </a:pPr>
            <a:r>
              <a:rPr lang="en-US" sz="3399">
                <a:solidFill>
                  <a:srgbClr val="000000"/>
                </a:solidFill>
                <a:latin typeface="Glacial Indifference Bold"/>
                <a:ea typeface="Glacial Indifference Bold"/>
                <a:cs typeface="Glacial Indifference Bold"/>
                <a:sym typeface="Glacial Indifference Bold"/>
              </a:rPr>
              <a:t>Penyusunan</a:t>
            </a:r>
          </a:p>
          <a:p>
            <a:pPr algn="ctr">
              <a:lnSpc>
                <a:spcPts val="4759"/>
              </a:lnSpc>
            </a:pPr>
            <a:r>
              <a:rPr lang="en-US" sz="3399">
                <a:solidFill>
                  <a:srgbClr val="000000"/>
                </a:solidFill>
                <a:latin typeface="Glacial Indifference Bold"/>
                <a:ea typeface="Glacial Indifference Bold"/>
                <a:cs typeface="Glacial Indifference Bold"/>
                <a:sym typeface="Glacial Indifference Bold"/>
              </a:rPr>
              <a:t>Modul</a:t>
            </a:r>
          </a:p>
        </p:txBody>
      </p:sp>
      <p:sp>
        <p:nvSpPr>
          <p:cNvPr name="TextBox 33" id="33"/>
          <p:cNvSpPr txBox="true"/>
          <p:nvPr/>
        </p:nvSpPr>
        <p:spPr>
          <a:xfrm rot="0">
            <a:off x="7443166" y="6494138"/>
            <a:ext cx="2931788" cy="580390"/>
          </a:xfrm>
          <a:prstGeom prst="rect">
            <a:avLst/>
          </a:prstGeom>
        </p:spPr>
        <p:txBody>
          <a:bodyPr anchor="t" rtlCol="false" tIns="0" lIns="0" bIns="0" rIns="0">
            <a:spAutoFit/>
          </a:bodyPr>
          <a:lstStyle/>
          <a:p>
            <a:pPr algn="l">
              <a:lnSpc>
                <a:spcPts val="4759"/>
              </a:lnSpc>
            </a:pPr>
            <a:r>
              <a:rPr lang="en-US" sz="3399">
                <a:solidFill>
                  <a:srgbClr val="000000"/>
                </a:solidFill>
                <a:latin typeface="Glacial Indifference Bold"/>
                <a:ea typeface="Glacial Indifference Bold"/>
                <a:cs typeface="Glacial Indifference Bold"/>
                <a:sym typeface="Glacial Indifference Bold"/>
              </a:rPr>
              <a:t>Pengkodingan</a:t>
            </a:r>
          </a:p>
        </p:txBody>
      </p:sp>
      <p:sp>
        <p:nvSpPr>
          <p:cNvPr name="TextBox 34" id="34"/>
          <p:cNvSpPr txBox="true"/>
          <p:nvPr/>
        </p:nvSpPr>
        <p:spPr>
          <a:xfrm rot="0">
            <a:off x="10408560" y="6494138"/>
            <a:ext cx="3217563" cy="1180465"/>
          </a:xfrm>
          <a:prstGeom prst="rect">
            <a:avLst/>
          </a:prstGeom>
        </p:spPr>
        <p:txBody>
          <a:bodyPr anchor="t" rtlCol="false" tIns="0" lIns="0" bIns="0" rIns="0">
            <a:spAutoFit/>
          </a:bodyPr>
          <a:lstStyle/>
          <a:p>
            <a:pPr algn="ctr">
              <a:lnSpc>
                <a:spcPts val="4759"/>
              </a:lnSpc>
            </a:pPr>
            <a:r>
              <a:rPr lang="en-US" sz="3399">
                <a:solidFill>
                  <a:srgbClr val="000000"/>
                </a:solidFill>
                <a:latin typeface="Glacial Indifference Bold"/>
                <a:ea typeface="Glacial Indifference Bold"/>
                <a:cs typeface="Glacial Indifference Bold"/>
                <a:sym typeface="Glacial Indifference Bold"/>
              </a:rPr>
              <a:t>Pengujian Test Case</a:t>
            </a:r>
          </a:p>
        </p:txBody>
      </p:sp>
      <p:sp>
        <p:nvSpPr>
          <p:cNvPr name="Freeform 35" id="35"/>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10"/>
            <a:stretch>
              <a:fillRect l="0" t="0" r="0" b="0"/>
            </a:stretch>
          </a:blipFill>
        </p:spPr>
      </p:sp>
      <p:sp>
        <p:nvSpPr>
          <p:cNvPr name="TextBox 36" id="36"/>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37" id="37"/>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grpSp>
        <p:nvGrpSpPr>
          <p:cNvPr name="Group 38" id="38"/>
          <p:cNvGrpSpPr/>
          <p:nvPr/>
        </p:nvGrpSpPr>
        <p:grpSpPr>
          <a:xfrm rot="0">
            <a:off x="13530588" y="4242757"/>
            <a:ext cx="3771922" cy="1885961"/>
            <a:chOff x="0" y="0"/>
            <a:chExt cx="812800" cy="406400"/>
          </a:xfrm>
        </p:grpSpPr>
        <p:sp>
          <p:nvSpPr>
            <p:cNvPr name="Freeform 39" id="39"/>
            <p:cNvSpPr/>
            <p:nvPr/>
          </p:nvSpPr>
          <p:spPr>
            <a:xfrm flipH="false" flipV="false" rot="0">
              <a:off x="0" y="0"/>
              <a:ext cx="812800" cy="406400"/>
            </a:xfrm>
            <a:custGeom>
              <a:avLst/>
              <a:gdLst/>
              <a:ahLst/>
              <a:cxnLst/>
              <a:rect r="r" b="b" t="t" l="l"/>
              <a:pathLst>
                <a:path h="406400" w="812800">
                  <a:moveTo>
                    <a:pt x="0" y="0"/>
                  </a:moveTo>
                  <a:lnTo>
                    <a:pt x="609600" y="0"/>
                  </a:lnTo>
                  <a:lnTo>
                    <a:pt x="812800" y="203200"/>
                  </a:lnTo>
                  <a:lnTo>
                    <a:pt x="609600" y="406400"/>
                  </a:lnTo>
                  <a:lnTo>
                    <a:pt x="0" y="406400"/>
                  </a:lnTo>
                  <a:lnTo>
                    <a:pt x="203200" y="203200"/>
                  </a:lnTo>
                  <a:lnTo>
                    <a:pt x="0" y="0"/>
                  </a:lnTo>
                  <a:close/>
                </a:path>
              </a:pathLst>
            </a:custGeom>
            <a:solidFill>
              <a:srgbClr val="7F72A9"/>
            </a:solidFill>
          </p:spPr>
        </p:sp>
        <p:sp>
          <p:nvSpPr>
            <p:cNvPr name="TextBox 40" id="40"/>
            <p:cNvSpPr txBox="true"/>
            <p:nvPr/>
          </p:nvSpPr>
          <p:spPr>
            <a:xfrm>
              <a:off x="177800" y="-38100"/>
              <a:ext cx="558800" cy="444500"/>
            </a:xfrm>
            <a:prstGeom prst="rect">
              <a:avLst/>
            </a:prstGeom>
          </p:spPr>
          <p:txBody>
            <a:bodyPr anchor="ctr" rtlCol="false" tIns="55976" lIns="55976" bIns="55976" rIns="55976"/>
            <a:lstStyle/>
            <a:p>
              <a:pPr algn="ctr">
                <a:lnSpc>
                  <a:spcPts val="2660"/>
                </a:lnSpc>
              </a:pPr>
            </a:p>
          </p:txBody>
        </p:sp>
      </p:grpSp>
      <p:sp>
        <p:nvSpPr>
          <p:cNvPr name="TextBox 41" id="41"/>
          <p:cNvSpPr txBox="true"/>
          <p:nvPr/>
        </p:nvSpPr>
        <p:spPr>
          <a:xfrm rot="0">
            <a:off x="14501533" y="4751629"/>
            <a:ext cx="2113120" cy="925367"/>
          </a:xfrm>
          <a:prstGeom prst="rect">
            <a:avLst/>
          </a:prstGeom>
        </p:spPr>
        <p:txBody>
          <a:bodyPr anchor="t" rtlCol="false" tIns="0" lIns="0" bIns="0" rIns="0">
            <a:spAutoFit/>
          </a:bodyPr>
          <a:lstStyle/>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Proses</a:t>
            </a:r>
          </a:p>
          <a:p>
            <a:pPr algn="ctr">
              <a:lnSpc>
                <a:spcPts val="3536"/>
              </a:lnSpc>
            </a:pPr>
            <a:r>
              <a:rPr lang="en-US" sz="3536">
                <a:solidFill>
                  <a:srgbClr val="FFFFFF"/>
                </a:solidFill>
                <a:latin typeface="Glacial Indifference Bold"/>
                <a:ea typeface="Glacial Indifference Bold"/>
                <a:cs typeface="Glacial Indifference Bold"/>
                <a:sym typeface="Glacial Indifference Bold"/>
              </a:rPr>
              <a:t>5</a:t>
            </a:r>
          </a:p>
        </p:txBody>
      </p:sp>
      <p:sp>
        <p:nvSpPr>
          <p:cNvPr name="TextBox 42" id="42"/>
          <p:cNvSpPr txBox="true"/>
          <p:nvPr/>
        </p:nvSpPr>
        <p:spPr>
          <a:xfrm rot="0">
            <a:off x="13626123" y="6494138"/>
            <a:ext cx="3217563" cy="1180465"/>
          </a:xfrm>
          <a:prstGeom prst="rect">
            <a:avLst/>
          </a:prstGeom>
        </p:spPr>
        <p:txBody>
          <a:bodyPr anchor="t" rtlCol="false" tIns="0" lIns="0" bIns="0" rIns="0">
            <a:spAutoFit/>
          </a:bodyPr>
          <a:lstStyle/>
          <a:p>
            <a:pPr algn="ctr">
              <a:lnSpc>
                <a:spcPts val="4759"/>
              </a:lnSpc>
            </a:pPr>
            <a:r>
              <a:rPr lang="en-US" sz="3399">
                <a:solidFill>
                  <a:srgbClr val="000000"/>
                </a:solidFill>
                <a:latin typeface="Glacial Indifference Bold"/>
                <a:ea typeface="Glacial Indifference Bold"/>
                <a:cs typeface="Glacial Indifference Bold"/>
                <a:sym typeface="Glacial Indifference Bold"/>
              </a:rPr>
              <a:t>Testing Responden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77032" y="8227689"/>
            <a:ext cx="3304243" cy="3304243"/>
          </a:xfrm>
          <a:custGeom>
            <a:avLst/>
            <a:gdLst/>
            <a:ahLst/>
            <a:cxnLst/>
            <a:rect r="r" b="b" t="t" l="l"/>
            <a:pathLst>
              <a:path h="3304243" w="3304243">
                <a:moveTo>
                  <a:pt x="0" y="0"/>
                </a:moveTo>
                <a:lnTo>
                  <a:pt x="3304244" y="0"/>
                </a:lnTo>
                <a:lnTo>
                  <a:pt x="3304244" y="3304243"/>
                </a:lnTo>
                <a:lnTo>
                  <a:pt x="0" y="33042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57121" y="6106625"/>
            <a:ext cx="3380275" cy="3380275"/>
          </a:xfrm>
          <a:custGeom>
            <a:avLst/>
            <a:gdLst/>
            <a:ahLst/>
            <a:cxnLst/>
            <a:rect r="r" b="b" t="t" l="l"/>
            <a:pathLst>
              <a:path h="3380275" w="3380275">
                <a:moveTo>
                  <a:pt x="0" y="0"/>
                </a:moveTo>
                <a:lnTo>
                  <a:pt x="3380276" y="0"/>
                </a:lnTo>
                <a:lnTo>
                  <a:pt x="3380276" y="3380275"/>
                </a:lnTo>
                <a:lnTo>
                  <a:pt x="0" y="3380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0" y="10073435"/>
            <a:ext cx="18288000" cy="213565"/>
            <a:chOff x="0" y="0"/>
            <a:chExt cx="4816593" cy="56248"/>
          </a:xfrm>
        </p:grpSpPr>
        <p:sp>
          <p:nvSpPr>
            <p:cNvPr name="Freeform 5" id="5"/>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6" id="6"/>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Freeform 7" id="7"/>
          <p:cNvSpPr/>
          <p:nvPr/>
        </p:nvSpPr>
        <p:spPr>
          <a:xfrm flipH="false" flipV="true" rot="0">
            <a:off x="14380637" y="-611753"/>
            <a:ext cx="4271475" cy="3459895"/>
          </a:xfrm>
          <a:custGeom>
            <a:avLst/>
            <a:gdLst/>
            <a:ahLst/>
            <a:cxnLst/>
            <a:rect r="r" b="b" t="t" l="l"/>
            <a:pathLst>
              <a:path h="3459895" w="4271475">
                <a:moveTo>
                  <a:pt x="0" y="3459895"/>
                </a:moveTo>
                <a:lnTo>
                  <a:pt x="4271475" y="3459895"/>
                </a:lnTo>
                <a:lnTo>
                  <a:pt x="4271475" y="0"/>
                </a:lnTo>
                <a:lnTo>
                  <a:pt x="0" y="0"/>
                </a:lnTo>
                <a:lnTo>
                  <a:pt x="0" y="3459895"/>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p:nvPr/>
        </p:nvGrpSpPr>
        <p:grpSpPr>
          <a:xfrm rot="0">
            <a:off x="0" y="0"/>
            <a:ext cx="18288000" cy="213565"/>
            <a:chOff x="0" y="0"/>
            <a:chExt cx="4816593" cy="56248"/>
          </a:xfrm>
        </p:grpSpPr>
        <p:sp>
          <p:nvSpPr>
            <p:cNvPr name="Freeform 9" id="9"/>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10" id="10"/>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13</a:t>
            </a:r>
          </a:p>
        </p:txBody>
      </p:sp>
      <p:sp>
        <p:nvSpPr>
          <p:cNvPr name="AutoShape 12" id="12"/>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3" id="13"/>
          <p:cNvSpPr/>
          <p:nvPr/>
        </p:nvSpPr>
        <p:spPr>
          <a:xfrm flipH="false" flipV="false" rot="0">
            <a:off x="2904155" y="3351495"/>
            <a:ext cx="6405070" cy="4495194"/>
          </a:xfrm>
          <a:custGeom>
            <a:avLst/>
            <a:gdLst/>
            <a:ahLst/>
            <a:cxnLst/>
            <a:rect r="r" b="b" t="t" l="l"/>
            <a:pathLst>
              <a:path h="4495194" w="6405070">
                <a:moveTo>
                  <a:pt x="0" y="0"/>
                </a:moveTo>
                <a:lnTo>
                  <a:pt x="6405069" y="0"/>
                </a:lnTo>
                <a:lnTo>
                  <a:pt x="6405069" y="4495194"/>
                </a:lnTo>
                <a:lnTo>
                  <a:pt x="0" y="449519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4" id="14"/>
          <p:cNvGrpSpPr/>
          <p:nvPr/>
        </p:nvGrpSpPr>
        <p:grpSpPr>
          <a:xfrm rot="0">
            <a:off x="16368649" y="2629502"/>
            <a:ext cx="1150521" cy="1006706"/>
            <a:chOff x="0" y="0"/>
            <a:chExt cx="812800" cy="711200"/>
          </a:xfrm>
        </p:grpSpPr>
        <p:sp>
          <p:nvSpPr>
            <p:cNvPr name="Freeform 15" id="15"/>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D4CEDE"/>
            </a:solidFill>
          </p:spPr>
        </p:sp>
        <p:sp>
          <p:nvSpPr>
            <p:cNvPr name="TextBox 16" id="16"/>
            <p:cNvSpPr txBox="true"/>
            <p:nvPr/>
          </p:nvSpPr>
          <p:spPr>
            <a:xfrm>
              <a:off x="127000" y="292100"/>
              <a:ext cx="558800" cy="368300"/>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4024884" y="1389345"/>
            <a:ext cx="10238232" cy="1295400"/>
          </a:xfrm>
          <a:prstGeom prst="rect">
            <a:avLst/>
          </a:prstGeom>
        </p:spPr>
        <p:txBody>
          <a:bodyPr anchor="t" rtlCol="false" tIns="0" lIns="0" bIns="0" rIns="0">
            <a:spAutoFit/>
          </a:bodyPr>
          <a:lstStyle/>
          <a:p>
            <a:pPr algn="ctr">
              <a:lnSpc>
                <a:spcPts val="10500"/>
              </a:lnSpc>
            </a:pPr>
            <a:r>
              <a:rPr lang="en-US" sz="7500">
                <a:solidFill>
                  <a:srgbClr val="000000"/>
                </a:solidFill>
                <a:latin typeface="Glacial Indifference Bold"/>
                <a:ea typeface="Glacial Indifference Bold"/>
                <a:cs typeface="Glacial Indifference Bold"/>
                <a:sym typeface="Glacial Indifference Bold"/>
              </a:rPr>
              <a:t>Hasil Dan Pembahasan</a:t>
            </a:r>
          </a:p>
        </p:txBody>
      </p:sp>
      <p:sp>
        <p:nvSpPr>
          <p:cNvPr name="TextBox 18" id="18"/>
          <p:cNvSpPr txBox="true"/>
          <p:nvPr/>
        </p:nvSpPr>
        <p:spPr>
          <a:xfrm rot="0">
            <a:off x="10107995" y="3569532"/>
            <a:ext cx="6027382" cy="4780915"/>
          </a:xfrm>
          <a:prstGeom prst="rect">
            <a:avLst/>
          </a:prstGeom>
        </p:spPr>
        <p:txBody>
          <a:bodyPr anchor="t" rtlCol="false" tIns="0" lIns="0" bIns="0" rIns="0">
            <a:spAutoFit/>
          </a:bodyPr>
          <a:lstStyle/>
          <a:p>
            <a:pPr algn="l">
              <a:lnSpc>
                <a:spcPts val="4759"/>
              </a:lnSpc>
            </a:pPr>
            <a:r>
              <a:rPr lang="en-US" sz="3399">
                <a:solidFill>
                  <a:srgbClr val="000000"/>
                </a:solidFill>
                <a:latin typeface="Glacial Indifference"/>
                <a:ea typeface="Glacial Indifference"/>
                <a:cs typeface="Glacial Indifference"/>
                <a:sym typeface="Glacial Indifference"/>
              </a:rPr>
              <a:t>Terdapat 4 pokok pembahasan :</a:t>
            </a:r>
          </a:p>
          <a:p>
            <a:pPr algn="l" marL="734059" indent="-367030" lvl="1">
              <a:lnSpc>
                <a:spcPts val="4759"/>
              </a:lnSpc>
              <a:buFont typeface="Arial"/>
              <a:buChar char="•"/>
            </a:pPr>
            <a:r>
              <a:rPr lang="en-US" sz="3399">
                <a:solidFill>
                  <a:srgbClr val="000000"/>
                </a:solidFill>
                <a:latin typeface="Glacial Indifference"/>
                <a:ea typeface="Glacial Indifference"/>
                <a:cs typeface="Glacial Indifference"/>
                <a:sym typeface="Glacial Indifference"/>
              </a:rPr>
              <a:t>Hasil Uji Coba Sistem secara local</a:t>
            </a:r>
          </a:p>
          <a:p>
            <a:pPr algn="l" marL="734059" indent="-367030" lvl="1">
              <a:lnSpc>
                <a:spcPts val="4759"/>
              </a:lnSpc>
              <a:buFont typeface="Arial"/>
              <a:buChar char="•"/>
            </a:pPr>
            <a:r>
              <a:rPr lang="en-US" sz="3399">
                <a:solidFill>
                  <a:srgbClr val="000000"/>
                </a:solidFill>
                <a:latin typeface="Glacial Indifference"/>
                <a:ea typeface="Glacial Indifference"/>
                <a:cs typeface="Glacial Indifference"/>
                <a:sym typeface="Glacial Indifference"/>
              </a:rPr>
              <a:t>Hasil Uji Coba Sistem oleh User</a:t>
            </a:r>
          </a:p>
          <a:p>
            <a:pPr algn="l" marL="734059" indent="-367030" lvl="1">
              <a:lnSpc>
                <a:spcPts val="4759"/>
              </a:lnSpc>
              <a:buFont typeface="Arial"/>
              <a:buChar char="•"/>
            </a:pPr>
            <a:r>
              <a:rPr lang="en-US" sz="3399">
                <a:solidFill>
                  <a:srgbClr val="000000"/>
                </a:solidFill>
                <a:latin typeface="Glacial Indifference"/>
                <a:ea typeface="Glacial Indifference"/>
                <a:cs typeface="Glacial Indifference"/>
                <a:sym typeface="Glacial Indifference"/>
              </a:rPr>
              <a:t>Hasil Angket/Kuesioner oleh User</a:t>
            </a:r>
          </a:p>
          <a:p>
            <a:pPr algn="l" marL="734059" indent="-367030" lvl="1">
              <a:lnSpc>
                <a:spcPts val="4759"/>
              </a:lnSpc>
              <a:buFont typeface="Arial"/>
              <a:buChar char="•"/>
            </a:pPr>
            <a:r>
              <a:rPr lang="en-US" sz="3399">
                <a:solidFill>
                  <a:srgbClr val="000000"/>
                </a:solidFill>
                <a:latin typeface="Glacial Indifference"/>
                <a:ea typeface="Glacial Indifference"/>
                <a:cs typeface="Glacial Indifference"/>
                <a:sym typeface="Glacial Indifference"/>
              </a:rPr>
              <a:t>Hasil Pengelompokan Topik</a:t>
            </a:r>
          </a:p>
        </p:txBody>
      </p:sp>
      <p:sp>
        <p:nvSpPr>
          <p:cNvPr name="Freeform 19" id="19"/>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10"/>
            <a:stretch>
              <a:fillRect l="0" t="0" r="0" b="0"/>
            </a:stretch>
          </a:blipFill>
        </p:spPr>
      </p:sp>
      <p:sp>
        <p:nvSpPr>
          <p:cNvPr name="TextBox 20" id="20"/>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21" id="21"/>
          <p:cNvSpPr txBox="true"/>
          <p:nvPr/>
        </p:nvSpPr>
        <p:spPr>
          <a:xfrm rot="0">
            <a:off x="10536617"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4CEDE"/>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5143500"/>
            <a:chOff x="0" y="0"/>
            <a:chExt cx="4816593" cy="1354667"/>
          </a:xfrm>
        </p:grpSpPr>
        <p:sp>
          <p:nvSpPr>
            <p:cNvPr name="Freeform 3" id="3"/>
            <p:cNvSpPr/>
            <p:nvPr/>
          </p:nvSpPr>
          <p:spPr>
            <a:xfrm flipH="false" flipV="false" rot="0">
              <a:off x="0" y="0"/>
              <a:ext cx="4816592" cy="1354667"/>
            </a:xfrm>
            <a:custGeom>
              <a:avLst/>
              <a:gdLst/>
              <a:ahLst/>
              <a:cxnLst/>
              <a:rect r="r" b="b" t="t" l="l"/>
              <a:pathLst>
                <a:path h="1354667" w="4816592">
                  <a:moveTo>
                    <a:pt x="0" y="0"/>
                  </a:moveTo>
                  <a:lnTo>
                    <a:pt x="4816592" y="0"/>
                  </a:lnTo>
                  <a:lnTo>
                    <a:pt x="4816592" y="1354667"/>
                  </a:lnTo>
                  <a:lnTo>
                    <a:pt x="0" y="1354667"/>
                  </a:lnTo>
                  <a:close/>
                </a:path>
              </a:pathLst>
            </a:custGeom>
            <a:solidFill>
              <a:srgbClr val="7F72A9"/>
            </a:solidFill>
          </p:spPr>
        </p:sp>
        <p:sp>
          <p:nvSpPr>
            <p:cNvPr name="TextBox 4" id="4"/>
            <p:cNvSpPr txBox="true"/>
            <p:nvPr/>
          </p:nvSpPr>
          <p:spPr>
            <a:xfrm>
              <a:off x="0" y="-38100"/>
              <a:ext cx="4816593" cy="1392767"/>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793761" y="6435839"/>
            <a:ext cx="5644923" cy="5644923"/>
          </a:xfrm>
          <a:custGeom>
            <a:avLst/>
            <a:gdLst/>
            <a:ahLst/>
            <a:cxnLst/>
            <a:rect r="r" b="b" t="t" l="l"/>
            <a:pathLst>
              <a:path h="5644923" w="5644923">
                <a:moveTo>
                  <a:pt x="0" y="0"/>
                </a:moveTo>
                <a:lnTo>
                  <a:pt x="5644922" y="0"/>
                </a:lnTo>
                <a:lnTo>
                  <a:pt x="5644922" y="5644922"/>
                </a:lnTo>
                <a:lnTo>
                  <a:pt x="0" y="56449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0" y="10073435"/>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14</a:t>
            </a:r>
          </a:p>
        </p:txBody>
      </p:sp>
      <p:sp>
        <p:nvSpPr>
          <p:cNvPr name="AutoShape 10" id="10"/>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1" id="11"/>
          <p:cNvSpPr/>
          <p:nvPr/>
        </p:nvSpPr>
        <p:spPr>
          <a:xfrm flipH="false" flipV="false" rot="0">
            <a:off x="14553697" y="-2162787"/>
            <a:ext cx="3734303" cy="3936024"/>
          </a:xfrm>
          <a:custGeom>
            <a:avLst/>
            <a:gdLst/>
            <a:ahLst/>
            <a:cxnLst/>
            <a:rect r="r" b="b" t="t" l="l"/>
            <a:pathLst>
              <a:path h="3936024" w="3734303">
                <a:moveTo>
                  <a:pt x="0" y="0"/>
                </a:moveTo>
                <a:lnTo>
                  <a:pt x="3734303" y="0"/>
                </a:lnTo>
                <a:lnTo>
                  <a:pt x="3734303" y="3936024"/>
                </a:lnTo>
                <a:lnTo>
                  <a:pt x="0" y="39360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16293048" y="1377223"/>
            <a:ext cx="966252" cy="966252"/>
          </a:xfrm>
          <a:custGeom>
            <a:avLst/>
            <a:gdLst/>
            <a:ahLst/>
            <a:cxnLst/>
            <a:rect r="r" b="b" t="t" l="l"/>
            <a:pathLst>
              <a:path h="966252" w="966252">
                <a:moveTo>
                  <a:pt x="0" y="0"/>
                </a:moveTo>
                <a:lnTo>
                  <a:pt x="966252" y="0"/>
                </a:lnTo>
                <a:lnTo>
                  <a:pt x="966252" y="966251"/>
                </a:lnTo>
                <a:lnTo>
                  <a:pt x="0" y="9662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7031024" y="2343474"/>
            <a:ext cx="456551" cy="456551"/>
          </a:xfrm>
          <a:custGeom>
            <a:avLst/>
            <a:gdLst/>
            <a:ahLst/>
            <a:cxnLst/>
            <a:rect r="r" b="b" t="t" l="l"/>
            <a:pathLst>
              <a:path h="456551" w="456551">
                <a:moveTo>
                  <a:pt x="0" y="0"/>
                </a:moveTo>
                <a:lnTo>
                  <a:pt x="456552" y="0"/>
                </a:lnTo>
                <a:lnTo>
                  <a:pt x="456552" y="456552"/>
                </a:lnTo>
                <a:lnTo>
                  <a:pt x="0" y="4565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2415389" y="2585405"/>
            <a:ext cx="13457222" cy="6125840"/>
          </a:xfrm>
          <a:custGeom>
            <a:avLst/>
            <a:gdLst/>
            <a:ahLst/>
            <a:cxnLst/>
            <a:rect r="r" b="b" t="t" l="l"/>
            <a:pathLst>
              <a:path h="6125840" w="13457222">
                <a:moveTo>
                  <a:pt x="0" y="0"/>
                </a:moveTo>
                <a:lnTo>
                  <a:pt x="13457222" y="0"/>
                </a:lnTo>
                <a:lnTo>
                  <a:pt x="13457222" y="6125840"/>
                </a:lnTo>
                <a:lnTo>
                  <a:pt x="0" y="6125840"/>
                </a:lnTo>
                <a:lnTo>
                  <a:pt x="0" y="0"/>
                </a:lnTo>
                <a:close/>
              </a:path>
            </a:pathLst>
          </a:custGeom>
          <a:blipFill>
            <a:blip r:embed="rId10"/>
            <a:stretch>
              <a:fillRect l="0" t="0" r="0" b="0"/>
            </a:stretch>
          </a:blipFill>
        </p:spPr>
      </p:sp>
      <p:sp>
        <p:nvSpPr>
          <p:cNvPr name="TextBox 15" id="15"/>
          <p:cNvSpPr txBox="true"/>
          <p:nvPr/>
        </p:nvSpPr>
        <p:spPr>
          <a:xfrm rot="0">
            <a:off x="5041246" y="1155700"/>
            <a:ext cx="8205508" cy="1111250"/>
          </a:xfrm>
          <a:prstGeom prst="rect">
            <a:avLst/>
          </a:prstGeom>
        </p:spPr>
        <p:txBody>
          <a:bodyPr anchor="t" rtlCol="false" tIns="0" lIns="0" bIns="0" rIns="0">
            <a:spAutoFit/>
          </a:bodyPr>
          <a:lstStyle/>
          <a:p>
            <a:pPr algn="ctr">
              <a:lnSpc>
                <a:spcPts val="9099"/>
              </a:lnSpc>
            </a:pPr>
            <a:r>
              <a:rPr lang="en-US" sz="6499">
                <a:solidFill>
                  <a:srgbClr val="32206E"/>
                </a:solidFill>
                <a:latin typeface="Glacial Indifference Bold"/>
                <a:ea typeface="Glacial Indifference Bold"/>
                <a:cs typeface="Glacial Indifference Bold"/>
                <a:sym typeface="Glacial Indifference Bold"/>
              </a:rPr>
              <a:t>Demo Aplikasi</a:t>
            </a:r>
          </a:p>
        </p:txBody>
      </p:sp>
      <p:sp>
        <p:nvSpPr>
          <p:cNvPr name="Freeform 16" id="16"/>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11"/>
            <a:stretch>
              <a:fillRect l="0" t="0" r="0" b="0"/>
            </a:stretch>
          </a:blipFill>
        </p:spPr>
      </p:sp>
      <p:sp>
        <p:nvSpPr>
          <p:cNvPr name="TextBox 17" id="17"/>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18" id="18"/>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073435"/>
            <a:ext cx="18288000" cy="213565"/>
            <a:chOff x="0" y="0"/>
            <a:chExt cx="4816593" cy="56248"/>
          </a:xfrm>
        </p:grpSpPr>
        <p:sp>
          <p:nvSpPr>
            <p:cNvPr name="Freeform 3" id="3"/>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4" id="4"/>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523241" y="-1950617"/>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0" y="0"/>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7F72A9"/>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15</a:t>
            </a:r>
          </a:p>
        </p:txBody>
      </p:sp>
      <p:sp>
        <p:nvSpPr>
          <p:cNvPr name="AutoShape 10" id="10"/>
          <p:cNvSpPr/>
          <p:nvPr/>
        </p:nvSpPr>
        <p:spPr>
          <a:xfrm>
            <a:off x="16564000" y="8877554"/>
            <a:ext cx="0" cy="761492"/>
          </a:xfrm>
          <a:prstGeom prst="line">
            <a:avLst/>
          </a:prstGeom>
          <a:ln cap="flat" w="95250">
            <a:solidFill>
              <a:srgbClr val="32206E"/>
            </a:solidFill>
            <a:prstDash val="solid"/>
            <a:headEnd type="none" len="sm" w="sm"/>
            <a:tailEnd type="none" len="sm" w="sm"/>
          </a:ln>
        </p:spPr>
      </p:sp>
      <p:grpSp>
        <p:nvGrpSpPr>
          <p:cNvPr name="Group 11" id="11"/>
          <p:cNvGrpSpPr/>
          <p:nvPr/>
        </p:nvGrpSpPr>
        <p:grpSpPr>
          <a:xfrm rot="0">
            <a:off x="16072216" y="2095786"/>
            <a:ext cx="1078817" cy="943965"/>
            <a:chOff x="0" y="0"/>
            <a:chExt cx="812800" cy="711200"/>
          </a:xfrm>
        </p:grpSpPr>
        <p:sp>
          <p:nvSpPr>
            <p:cNvPr name="Freeform 12" id="12"/>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E4E4E4"/>
            </a:solidFill>
          </p:spPr>
        </p:sp>
        <p:sp>
          <p:nvSpPr>
            <p:cNvPr name="TextBox 13" id="13"/>
            <p:cNvSpPr txBox="true"/>
            <p:nvPr/>
          </p:nvSpPr>
          <p:spPr>
            <a:xfrm>
              <a:off x="127000" y="292100"/>
              <a:ext cx="558800" cy="3683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6885340" y="3108053"/>
            <a:ext cx="695300" cy="608388"/>
            <a:chOff x="0" y="0"/>
            <a:chExt cx="812800" cy="711200"/>
          </a:xfrm>
        </p:grpSpPr>
        <p:sp>
          <p:nvSpPr>
            <p:cNvPr name="Freeform 15" id="15"/>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7F72A9"/>
            </a:solidFill>
          </p:spPr>
        </p:sp>
        <p:sp>
          <p:nvSpPr>
            <p:cNvPr name="TextBox 16" id="16"/>
            <p:cNvSpPr txBox="true"/>
            <p:nvPr/>
          </p:nvSpPr>
          <p:spPr>
            <a:xfrm>
              <a:off x="127000" y="292100"/>
              <a:ext cx="558800" cy="368300"/>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338804" y="8877554"/>
            <a:ext cx="934267" cy="934267"/>
          </a:xfrm>
          <a:custGeom>
            <a:avLst/>
            <a:gdLst/>
            <a:ahLst/>
            <a:cxnLst/>
            <a:rect r="r" b="b" t="t" l="l"/>
            <a:pathLst>
              <a:path h="934267" w="934267">
                <a:moveTo>
                  <a:pt x="0" y="0"/>
                </a:moveTo>
                <a:lnTo>
                  <a:pt x="934266" y="0"/>
                </a:lnTo>
                <a:lnTo>
                  <a:pt x="934266" y="934267"/>
                </a:lnTo>
                <a:lnTo>
                  <a:pt x="0" y="9342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6"/>
            <a:stretch>
              <a:fillRect l="0" t="0" r="0" b="0"/>
            </a:stretch>
          </a:blipFill>
        </p:spPr>
      </p:sp>
      <p:sp>
        <p:nvSpPr>
          <p:cNvPr name="Freeform 19" id="19"/>
          <p:cNvSpPr/>
          <p:nvPr/>
        </p:nvSpPr>
        <p:spPr>
          <a:xfrm flipH="false" flipV="false" rot="0">
            <a:off x="805937" y="3870652"/>
            <a:ext cx="6575829" cy="4476318"/>
          </a:xfrm>
          <a:custGeom>
            <a:avLst/>
            <a:gdLst/>
            <a:ahLst/>
            <a:cxnLst/>
            <a:rect r="r" b="b" t="t" l="l"/>
            <a:pathLst>
              <a:path h="4476318" w="6575829">
                <a:moveTo>
                  <a:pt x="0" y="0"/>
                </a:moveTo>
                <a:lnTo>
                  <a:pt x="6575829" y="0"/>
                </a:lnTo>
                <a:lnTo>
                  <a:pt x="6575829" y="4476317"/>
                </a:lnTo>
                <a:lnTo>
                  <a:pt x="0" y="4476317"/>
                </a:lnTo>
                <a:lnTo>
                  <a:pt x="0" y="0"/>
                </a:lnTo>
                <a:close/>
              </a:path>
            </a:pathLst>
          </a:custGeom>
          <a:blipFill>
            <a:blip r:embed="rId7"/>
            <a:stretch>
              <a:fillRect l="0" t="0" r="0" b="0"/>
            </a:stretch>
          </a:blipFill>
        </p:spPr>
      </p:sp>
      <p:sp>
        <p:nvSpPr>
          <p:cNvPr name="Freeform 20" id="20"/>
          <p:cNvSpPr/>
          <p:nvPr/>
        </p:nvSpPr>
        <p:spPr>
          <a:xfrm flipH="false" flipV="false" rot="0">
            <a:off x="8533826" y="986941"/>
            <a:ext cx="6728130" cy="5280864"/>
          </a:xfrm>
          <a:custGeom>
            <a:avLst/>
            <a:gdLst/>
            <a:ahLst/>
            <a:cxnLst/>
            <a:rect r="r" b="b" t="t" l="l"/>
            <a:pathLst>
              <a:path h="5280864" w="6728130">
                <a:moveTo>
                  <a:pt x="0" y="0"/>
                </a:moveTo>
                <a:lnTo>
                  <a:pt x="6728130" y="0"/>
                </a:lnTo>
                <a:lnTo>
                  <a:pt x="6728130" y="5280864"/>
                </a:lnTo>
                <a:lnTo>
                  <a:pt x="0" y="5280864"/>
                </a:lnTo>
                <a:lnTo>
                  <a:pt x="0" y="0"/>
                </a:lnTo>
                <a:close/>
              </a:path>
            </a:pathLst>
          </a:custGeom>
          <a:blipFill>
            <a:blip r:embed="rId8"/>
            <a:stretch>
              <a:fillRect l="0" t="0" r="0" b="0"/>
            </a:stretch>
          </a:blipFill>
        </p:spPr>
      </p:sp>
      <p:sp>
        <p:nvSpPr>
          <p:cNvPr name="TextBox 21" id="21"/>
          <p:cNvSpPr txBox="true"/>
          <p:nvPr/>
        </p:nvSpPr>
        <p:spPr>
          <a:xfrm rot="0">
            <a:off x="9477350" y="6816090"/>
            <a:ext cx="6705257" cy="580390"/>
          </a:xfrm>
          <a:prstGeom prst="rect">
            <a:avLst/>
          </a:prstGeom>
        </p:spPr>
        <p:txBody>
          <a:bodyPr anchor="t" rtlCol="false" tIns="0" lIns="0" bIns="0" rIns="0">
            <a:spAutoFit/>
          </a:bodyPr>
          <a:lstStyle/>
          <a:p>
            <a:pPr algn="r">
              <a:lnSpc>
                <a:spcPts val="4759"/>
              </a:lnSpc>
            </a:pPr>
            <a:r>
              <a:rPr lang="en-US" sz="3399">
                <a:solidFill>
                  <a:srgbClr val="000000"/>
                </a:solidFill>
                <a:latin typeface="Glacial Indifference Bold"/>
                <a:ea typeface="Glacial Indifference Bold"/>
                <a:cs typeface="Glacial Indifference Bold"/>
                <a:sym typeface="Glacial Indifference Bold"/>
              </a:rPr>
              <a:t>Hasil Uji Coba Sistem oleh User</a:t>
            </a:r>
          </a:p>
        </p:txBody>
      </p:sp>
      <p:sp>
        <p:nvSpPr>
          <p:cNvPr name="TextBox 22" id="22"/>
          <p:cNvSpPr txBox="true"/>
          <p:nvPr/>
        </p:nvSpPr>
        <p:spPr>
          <a:xfrm rot="0">
            <a:off x="10440884" y="7634605"/>
            <a:ext cx="5741723" cy="1099820"/>
          </a:xfrm>
          <a:prstGeom prst="rect">
            <a:avLst/>
          </a:prstGeom>
        </p:spPr>
        <p:txBody>
          <a:bodyPr anchor="t" rtlCol="false" tIns="0" lIns="0" bIns="0" rIns="0">
            <a:spAutoFit/>
          </a:bodyPr>
          <a:lstStyle/>
          <a:p>
            <a:pPr algn="r">
              <a:lnSpc>
                <a:spcPts val="4480"/>
              </a:lnSpc>
            </a:pPr>
            <a:r>
              <a:rPr lang="en-US" sz="3200">
                <a:solidFill>
                  <a:srgbClr val="000000"/>
                </a:solidFill>
                <a:latin typeface="Glacial Indifference"/>
                <a:ea typeface="Glacial Indifference"/>
                <a:cs typeface="Glacial Indifference"/>
                <a:sym typeface="Glacial Indifference"/>
              </a:rPr>
              <a:t>Dokumnetasi hasil testcode yang telah dikerjakan oleh 15 user </a:t>
            </a:r>
          </a:p>
        </p:txBody>
      </p:sp>
      <p:sp>
        <p:nvSpPr>
          <p:cNvPr name="TextBox 23" id="23"/>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24" id="24"/>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13273" y="6860445"/>
            <a:ext cx="1084179" cy="1084179"/>
          </a:xfrm>
          <a:custGeom>
            <a:avLst/>
            <a:gdLst/>
            <a:ahLst/>
            <a:cxnLst/>
            <a:rect r="r" b="b" t="t" l="l"/>
            <a:pathLst>
              <a:path h="1084179" w="1084179">
                <a:moveTo>
                  <a:pt x="0" y="0"/>
                </a:moveTo>
                <a:lnTo>
                  <a:pt x="1084179" y="0"/>
                </a:lnTo>
                <a:lnTo>
                  <a:pt x="1084179" y="1084179"/>
                </a:lnTo>
                <a:lnTo>
                  <a:pt x="0" y="10841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7458936"/>
            <a:ext cx="3878430" cy="3141528"/>
          </a:xfrm>
          <a:custGeom>
            <a:avLst/>
            <a:gdLst/>
            <a:ahLst/>
            <a:cxnLst/>
            <a:rect r="r" b="b" t="t" l="l"/>
            <a:pathLst>
              <a:path h="3141528" w="3878430">
                <a:moveTo>
                  <a:pt x="0" y="0"/>
                </a:moveTo>
                <a:lnTo>
                  <a:pt x="3878430" y="0"/>
                </a:lnTo>
                <a:lnTo>
                  <a:pt x="3878430" y="3141528"/>
                </a:lnTo>
                <a:lnTo>
                  <a:pt x="0" y="31415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0" y="10073435"/>
            <a:ext cx="18288000" cy="213565"/>
            <a:chOff x="0" y="0"/>
            <a:chExt cx="4816593" cy="56248"/>
          </a:xfrm>
        </p:grpSpPr>
        <p:sp>
          <p:nvSpPr>
            <p:cNvPr name="Freeform 5" id="5"/>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6" id="6"/>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0" y="0"/>
            <a:ext cx="18288000" cy="213565"/>
            <a:chOff x="0" y="0"/>
            <a:chExt cx="4816593" cy="56248"/>
          </a:xfrm>
        </p:grpSpPr>
        <p:sp>
          <p:nvSpPr>
            <p:cNvPr name="Freeform 8" id="8"/>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9" id="9"/>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16</a:t>
            </a:r>
          </a:p>
        </p:txBody>
      </p:sp>
      <p:sp>
        <p:nvSpPr>
          <p:cNvPr name="AutoShape 11" id="11"/>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2" id="12"/>
          <p:cNvSpPr/>
          <p:nvPr/>
        </p:nvSpPr>
        <p:spPr>
          <a:xfrm flipH="false" flipV="false" rot="0">
            <a:off x="15407088" y="-626487"/>
            <a:ext cx="3268995" cy="3445581"/>
          </a:xfrm>
          <a:custGeom>
            <a:avLst/>
            <a:gdLst/>
            <a:ahLst/>
            <a:cxnLst/>
            <a:rect r="r" b="b" t="t" l="l"/>
            <a:pathLst>
              <a:path h="3445581" w="3268995">
                <a:moveTo>
                  <a:pt x="0" y="0"/>
                </a:moveTo>
                <a:lnTo>
                  <a:pt x="3268994" y="0"/>
                </a:lnTo>
                <a:lnTo>
                  <a:pt x="3268994" y="3445580"/>
                </a:lnTo>
                <a:lnTo>
                  <a:pt x="0" y="34455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6066996" y="2441475"/>
            <a:ext cx="1089258" cy="1089258"/>
          </a:xfrm>
          <a:custGeom>
            <a:avLst/>
            <a:gdLst/>
            <a:ahLst/>
            <a:cxnLst/>
            <a:rect r="r" b="b" t="t" l="l"/>
            <a:pathLst>
              <a:path h="1089258" w="1089258">
                <a:moveTo>
                  <a:pt x="0" y="0"/>
                </a:moveTo>
                <a:lnTo>
                  <a:pt x="1089258" y="0"/>
                </a:lnTo>
                <a:lnTo>
                  <a:pt x="1089258" y="1089258"/>
                </a:lnTo>
                <a:lnTo>
                  <a:pt x="0" y="10892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1240901" y="6314379"/>
            <a:ext cx="456551" cy="456551"/>
          </a:xfrm>
          <a:custGeom>
            <a:avLst/>
            <a:gdLst/>
            <a:ahLst/>
            <a:cxnLst/>
            <a:rect r="r" b="b" t="t" l="l"/>
            <a:pathLst>
              <a:path h="456551" w="456551">
                <a:moveTo>
                  <a:pt x="0" y="0"/>
                </a:moveTo>
                <a:lnTo>
                  <a:pt x="456551" y="0"/>
                </a:lnTo>
                <a:lnTo>
                  <a:pt x="456551" y="456551"/>
                </a:lnTo>
                <a:lnTo>
                  <a:pt x="0" y="45655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12"/>
            <a:stretch>
              <a:fillRect l="0" t="0" r="0" b="0"/>
            </a:stretch>
          </a:blipFill>
        </p:spPr>
      </p:sp>
      <p:sp>
        <p:nvSpPr>
          <p:cNvPr name="Freeform 16" id="16"/>
          <p:cNvSpPr/>
          <p:nvPr/>
        </p:nvSpPr>
        <p:spPr>
          <a:xfrm flipH="false" flipV="false" rot="0">
            <a:off x="2876662" y="2227453"/>
            <a:ext cx="5908259" cy="5832094"/>
          </a:xfrm>
          <a:custGeom>
            <a:avLst/>
            <a:gdLst/>
            <a:ahLst/>
            <a:cxnLst/>
            <a:rect r="r" b="b" t="t" l="l"/>
            <a:pathLst>
              <a:path h="5832094" w="5908259">
                <a:moveTo>
                  <a:pt x="0" y="0"/>
                </a:moveTo>
                <a:lnTo>
                  <a:pt x="5908260" y="0"/>
                </a:lnTo>
                <a:lnTo>
                  <a:pt x="5908260" y="5832094"/>
                </a:lnTo>
                <a:lnTo>
                  <a:pt x="0" y="5832094"/>
                </a:lnTo>
                <a:lnTo>
                  <a:pt x="0" y="0"/>
                </a:lnTo>
                <a:close/>
              </a:path>
            </a:pathLst>
          </a:custGeom>
          <a:blipFill>
            <a:blip r:embed="rId13"/>
            <a:stretch>
              <a:fillRect l="0" t="0" r="0" b="0"/>
            </a:stretch>
          </a:blipFill>
        </p:spPr>
      </p:sp>
      <p:sp>
        <p:nvSpPr>
          <p:cNvPr name="Freeform 17" id="17"/>
          <p:cNvSpPr/>
          <p:nvPr/>
        </p:nvSpPr>
        <p:spPr>
          <a:xfrm flipH="false" flipV="false" rot="0">
            <a:off x="9666565" y="2441475"/>
            <a:ext cx="5421324" cy="5503149"/>
          </a:xfrm>
          <a:custGeom>
            <a:avLst/>
            <a:gdLst/>
            <a:ahLst/>
            <a:cxnLst/>
            <a:rect r="r" b="b" t="t" l="l"/>
            <a:pathLst>
              <a:path h="5503149" w="5421324">
                <a:moveTo>
                  <a:pt x="0" y="0"/>
                </a:moveTo>
                <a:lnTo>
                  <a:pt x="5421324" y="0"/>
                </a:lnTo>
                <a:lnTo>
                  <a:pt x="5421324" y="5503149"/>
                </a:lnTo>
                <a:lnTo>
                  <a:pt x="0" y="5503149"/>
                </a:lnTo>
                <a:lnTo>
                  <a:pt x="0" y="0"/>
                </a:lnTo>
                <a:close/>
              </a:path>
            </a:pathLst>
          </a:custGeom>
          <a:blipFill>
            <a:blip r:embed="rId14"/>
            <a:stretch>
              <a:fillRect l="-2660" t="0" r="-2660" b="0"/>
            </a:stretch>
          </a:blipFill>
        </p:spPr>
      </p:sp>
      <p:sp>
        <p:nvSpPr>
          <p:cNvPr name="TextBox 18" id="18"/>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19" id="19"/>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073435"/>
            <a:ext cx="18288000" cy="213565"/>
            <a:chOff x="0" y="0"/>
            <a:chExt cx="4816593" cy="56248"/>
          </a:xfrm>
        </p:grpSpPr>
        <p:sp>
          <p:nvSpPr>
            <p:cNvPr name="Freeform 3" id="3"/>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4" id="4"/>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523241" y="-1950617"/>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0" y="0"/>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7F72A9"/>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17</a:t>
            </a:r>
          </a:p>
        </p:txBody>
      </p:sp>
      <p:sp>
        <p:nvSpPr>
          <p:cNvPr name="AutoShape 10" id="10"/>
          <p:cNvSpPr/>
          <p:nvPr/>
        </p:nvSpPr>
        <p:spPr>
          <a:xfrm>
            <a:off x="16564000" y="8877554"/>
            <a:ext cx="0" cy="761492"/>
          </a:xfrm>
          <a:prstGeom prst="line">
            <a:avLst/>
          </a:prstGeom>
          <a:ln cap="flat" w="95250">
            <a:solidFill>
              <a:srgbClr val="32206E"/>
            </a:solidFill>
            <a:prstDash val="solid"/>
            <a:headEnd type="none" len="sm" w="sm"/>
            <a:tailEnd type="none" len="sm" w="sm"/>
          </a:ln>
        </p:spPr>
      </p:sp>
      <p:grpSp>
        <p:nvGrpSpPr>
          <p:cNvPr name="Group 11" id="11"/>
          <p:cNvGrpSpPr/>
          <p:nvPr/>
        </p:nvGrpSpPr>
        <p:grpSpPr>
          <a:xfrm rot="0">
            <a:off x="16072216" y="2095786"/>
            <a:ext cx="1078817" cy="943965"/>
            <a:chOff x="0" y="0"/>
            <a:chExt cx="812800" cy="711200"/>
          </a:xfrm>
        </p:grpSpPr>
        <p:sp>
          <p:nvSpPr>
            <p:cNvPr name="Freeform 12" id="12"/>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E4E4E4"/>
            </a:solidFill>
          </p:spPr>
        </p:sp>
        <p:sp>
          <p:nvSpPr>
            <p:cNvPr name="TextBox 13" id="13"/>
            <p:cNvSpPr txBox="true"/>
            <p:nvPr/>
          </p:nvSpPr>
          <p:spPr>
            <a:xfrm>
              <a:off x="127000" y="292100"/>
              <a:ext cx="558800" cy="3683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6885340" y="3108053"/>
            <a:ext cx="695300" cy="608388"/>
            <a:chOff x="0" y="0"/>
            <a:chExt cx="812800" cy="711200"/>
          </a:xfrm>
        </p:grpSpPr>
        <p:sp>
          <p:nvSpPr>
            <p:cNvPr name="Freeform 15" id="15"/>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7F72A9"/>
            </a:solidFill>
          </p:spPr>
        </p:sp>
        <p:sp>
          <p:nvSpPr>
            <p:cNvPr name="TextBox 16" id="16"/>
            <p:cNvSpPr txBox="true"/>
            <p:nvPr/>
          </p:nvSpPr>
          <p:spPr>
            <a:xfrm>
              <a:off x="127000" y="292100"/>
              <a:ext cx="558800" cy="368300"/>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338804" y="8877554"/>
            <a:ext cx="934267" cy="934267"/>
          </a:xfrm>
          <a:custGeom>
            <a:avLst/>
            <a:gdLst/>
            <a:ahLst/>
            <a:cxnLst/>
            <a:rect r="r" b="b" t="t" l="l"/>
            <a:pathLst>
              <a:path h="934267" w="934267">
                <a:moveTo>
                  <a:pt x="0" y="0"/>
                </a:moveTo>
                <a:lnTo>
                  <a:pt x="934266" y="0"/>
                </a:lnTo>
                <a:lnTo>
                  <a:pt x="934266" y="934267"/>
                </a:lnTo>
                <a:lnTo>
                  <a:pt x="0" y="9342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6"/>
            <a:stretch>
              <a:fillRect l="0" t="0" r="0" b="0"/>
            </a:stretch>
          </a:blipFill>
        </p:spPr>
      </p:sp>
      <p:sp>
        <p:nvSpPr>
          <p:cNvPr name="Freeform 19" id="19"/>
          <p:cNvSpPr/>
          <p:nvPr/>
        </p:nvSpPr>
        <p:spPr>
          <a:xfrm flipH="false" flipV="false" rot="0">
            <a:off x="3171504" y="4444119"/>
            <a:ext cx="11241021" cy="1180235"/>
          </a:xfrm>
          <a:custGeom>
            <a:avLst/>
            <a:gdLst/>
            <a:ahLst/>
            <a:cxnLst/>
            <a:rect r="r" b="b" t="t" l="l"/>
            <a:pathLst>
              <a:path h="1180235" w="11241021">
                <a:moveTo>
                  <a:pt x="0" y="0"/>
                </a:moveTo>
                <a:lnTo>
                  <a:pt x="11241021" y="0"/>
                </a:lnTo>
                <a:lnTo>
                  <a:pt x="11241021" y="1180236"/>
                </a:lnTo>
                <a:lnTo>
                  <a:pt x="0" y="1180236"/>
                </a:lnTo>
                <a:lnTo>
                  <a:pt x="0" y="0"/>
                </a:lnTo>
                <a:close/>
              </a:path>
            </a:pathLst>
          </a:custGeom>
          <a:blipFill>
            <a:blip r:embed="rId7"/>
            <a:stretch>
              <a:fillRect l="0" t="0" r="0" b="0"/>
            </a:stretch>
          </a:blipFill>
        </p:spPr>
      </p:sp>
      <p:sp>
        <p:nvSpPr>
          <p:cNvPr name="Freeform 20" id="20"/>
          <p:cNvSpPr/>
          <p:nvPr/>
        </p:nvSpPr>
        <p:spPr>
          <a:xfrm flipH="false" flipV="false" rot="0">
            <a:off x="3803711" y="948841"/>
            <a:ext cx="10102081" cy="3504803"/>
          </a:xfrm>
          <a:custGeom>
            <a:avLst/>
            <a:gdLst/>
            <a:ahLst/>
            <a:cxnLst/>
            <a:rect r="r" b="b" t="t" l="l"/>
            <a:pathLst>
              <a:path h="3504803" w="10102081">
                <a:moveTo>
                  <a:pt x="0" y="0"/>
                </a:moveTo>
                <a:lnTo>
                  <a:pt x="10102081" y="0"/>
                </a:lnTo>
                <a:lnTo>
                  <a:pt x="10102081" y="3504803"/>
                </a:lnTo>
                <a:lnTo>
                  <a:pt x="0" y="3504803"/>
                </a:lnTo>
                <a:lnTo>
                  <a:pt x="0" y="0"/>
                </a:lnTo>
                <a:close/>
              </a:path>
            </a:pathLst>
          </a:custGeom>
          <a:blipFill>
            <a:blip r:embed="rId8"/>
            <a:stretch>
              <a:fillRect l="0" t="0" r="0" b="0"/>
            </a:stretch>
          </a:blipFill>
        </p:spPr>
      </p:sp>
      <p:sp>
        <p:nvSpPr>
          <p:cNvPr name="TextBox 21" id="21"/>
          <p:cNvSpPr txBox="true"/>
          <p:nvPr/>
        </p:nvSpPr>
        <p:spPr>
          <a:xfrm rot="0">
            <a:off x="1273070" y="6077678"/>
            <a:ext cx="17483673" cy="580390"/>
          </a:xfrm>
          <a:prstGeom prst="rect">
            <a:avLst/>
          </a:prstGeom>
        </p:spPr>
        <p:txBody>
          <a:bodyPr anchor="t" rtlCol="false" tIns="0" lIns="0" bIns="0" rIns="0">
            <a:spAutoFit/>
          </a:bodyPr>
          <a:lstStyle/>
          <a:p>
            <a:pPr algn="l">
              <a:lnSpc>
                <a:spcPts val="4759"/>
              </a:lnSpc>
            </a:pPr>
            <a:r>
              <a:rPr lang="en-US" sz="3399">
                <a:solidFill>
                  <a:srgbClr val="000000"/>
                </a:solidFill>
                <a:latin typeface="Glacial Indifference Bold"/>
                <a:ea typeface="Glacial Indifference Bold"/>
                <a:cs typeface="Glacial Indifference Bold"/>
                <a:sym typeface="Glacial Indifference Bold"/>
              </a:rPr>
              <a:t>Hasil Pengolahan Data Angket menggunakan Metode UAT (User Acceptance Test) </a:t>
            </a:r>
          </a:p>
        </p:txBody>
      </p:sp>
      <p:sp>
        <p:nvSpPr>
          <p:cNvPr name="TextBox 22" id="22"/>
          <p:cNvSpPr txBox="true"/>
          <p:nvPr/>
        </p:nvSpPr>
        <p:spPr>
          <a:xfrm rot="0">
            <a:off x="3109354" y="6686867"/>
            <a:ext cx="12069291" cy="2223770"/>
          </a:xfrm>
          <a:prstGeom prst="rect">
            <a:avLst/>
          </a:prstGeom>
        </p:spPr>
        <p:txBody>
          <a:bodyPr anchor="t" rtlCol="false" tIns="0" lIns="0" bIns="0" rIns="0">
            <a:spAutoFit/>
          </a:bodyPr>
          <a:lstStyle/>
          <a:p>
            <a:pPr algn="ctr">
              <a:lnSpc>
                <a:spcPts val="4480"/>
              </a:lnSpc>
            </a:pPr>
            <a:r>
              <a:rPr lang="en-US" sz="3200">
                <a:solidFill>
                  <a:srgbClr val="000000"/>
                </a:solidFill>
                <a:latin typeface="Glacial Indifference"/>
                <a:ea typeface="Glacial Indifference"/>
                <a:cs typeface="Glacial Indifference"/>
                <a:sym typeface="Glacial Indifference"/>
              </a:rPr>
              <a:t>Pengujian pada sistem iCLOP mendapatkan presentase sebanyak 84,83% (sangat Baik). Dari hasil tersebut menunjukkan bahwa baik dari modul pembelajaran dan pengujian otomatis berjalan dengan baik sesuai dengan tujuan penelitian.</a:t>
            </a:r>
          </a:p>
        </p:txBody>
      </p:sp>
      <p:sp>
        <p:nvSpPr>
          <p:cNvPr name="TextBox 23" id="23"/>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24" id="24"/>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073435"/>
            <a:ext cx="18288000" cy="213565"/>
            <a:chOff x="0" y="0"/>
            <a:chExt cx="4816593" cy="56248"/>
          </a:xfrm>
        </p:grpSpPr>
        <p:sp>
          <p:nvSpPr>
            <p:cNvPr name="Freeform 3" id="3"/>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4" id="4"/>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0" y="0"/>
            <a:ext cx="18288000" cy="213565"/>
            <a:chOff x="0" y="0"/>
            <a:chExt cx="4816593" cy="56248"/>
          </a:xfrm>
        </p:grpSpPr>
        <p:sp>
          <p:nvSpPr>
            <p:cNvPr name="Freeform 6" id="6"/>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7F72A9"/>
            </a:solidFill>
          </p:spPr>
        </p:sp>
        <p:sp>
          <p:nvSpPr>
            <p:cNvPr name="TextBox 7" id="7"/>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17</a:t>
            </a:r>
          </a:p>
        </p:txBody>
      </p:sp>
      <p:sp>
        <p:nvSpPr>
          <p:cNvPr name="AutoShape 9" id="9"/>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0" id="10"/>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2"/>
            <a:stretch>
              <a:fillRect l="0" t="0" r="0" b="0"/>
            </a:stretch>
          </a:blipFill>
        </p:spPr>
      </p:sp>
      <p:sp>
        <p:nvSpPr>
          <p:cNvPr name="Freeform 11" id="11"/>
          <p:cNvSpPr/>
          <p:nvPr/>
        </p:nvSpPr>
        <p:spPr>
          <a:xfrm flipH="false" flipV="false" rot="0">
            <a:off x="7864295" y="1945085"/>
            <a:ext cx="10086443" cy="5874057"/>
          </a:xfrm>
          <a:custGeom>
            <a:avLst/>
            <a:gdLst/>
            <a:ahLst/>
            <a:cxnLst/>
            <a:rect r="r" b="b" t="t" l="l"/>
            <a:pathLst>
              <a:path h="5874057" w="10086443">
                <a:moveTo>
                  <a:pt x="0" y="0"/>
                </a:moveTo>
                <a:lnTo>
                  <a:pt x="10086443" y="0"/>
                </a:lnTo>
                <a:lnTo>
                  <a:pt x="10086443" y="5874057"/>
                </a:lnTo>
                <a:lnTo>
                  <a:pt x="0" y="5874057"/>
                </a:lnTo>
                <a:lnTo>
                  <a:pt x="0" y="0"/>
                </a:lnTo>
                <a:close/>
              </a:path>
            </a:pathLst>
          </a:custGeom>
          <a:blipFill>
            <a:blip r:embed="rId3"/>
            <a:stretch>
              <a:fillRect l="0" t="0" r="0" b="0"/>
            </a:stretch>
          </a:blipFill>
        </p:spPr>
      </p:sp>
      <p:sp>
        <p:nvSpPr>
          <p:cNvPr name="TextBox 12" id="12"/>
          <p:cNvSpPr txBox="true"/>
          <p:nvPr/>
        </p:nvSpPr>
        <p:spPr>
          <a:xfrm rot="0">
            <a:off x="5348343" y="825651"/>
            <a:ext cx="11215657" cy="580390"/>
          </a:xfrm>
          <a:prstGeom prst="rect">
            <a:avLst/>
          </a:prstGeom>
        </p:spPr>
        <p:txBody>
          <a:bodyPr anchor="t" rtlCol="false" tIns="0" lIns="0" bIns="0" rIns="0">
            <a:spAutoFit/>
          </a:bodyPr>
          <a:lstStyle/>
          <a:p>
            <a:pPr algn="l">
              <a:lnSpc>
                <a:spcPts val="4759"/>
              </a:lnSpc>
            </a:pPr>
            <a:r>
              <a:rPr lang="en-US" sz="3399">
                <a:solidFill>
                  <a:srgbClr val="000000"/>
                </a:solidFill>
                <a:latin typeface="Glacial Indifference Bold"/>
                <a:ea typeface="Glacial Indifference Bold"/>
                <a:cs typeface="Glacial Indifference Bold"/>
                <a:sym typeface="Glacial Indifference Bold"/>
              </a:rPr>
              <a:t>Pengelompokan Data dari Hasil Pengerjaan Mahasiswa</a:t>
            </a:r>
          </a:p>
        </p:txBody>
      </p:sp>
      <p:sp>
        <p:nvSpPr>
          <p:cNvPr name="TextBox 13" id="13"/>
          <p:cNvSpPr txBox="true"/>
          <p:nvPr/>
        </p:nvSpPr>
        <p:spPr>
          <a:xfrm rot="0">
            <a:off x="0" y="3499793"/>
            <a:ext cx="7903114" cy="3909695"/>
          </a:xfrm>
          <a:prstGeom prst="rect">
            <a:avLst/>
          </a:prstGeom>
        </p:spPr>
        <p:txBody>
          <a:bodyPr anchor="t" rtlCol="false" tIns="0" lIns="0" bIns="0" rIns="0">
            <a:spAutoFit/>
          </a:bodyPr>
          <a:lstStyle/>
          <a:p>
            <a:pPr algn="ctr">
              <a:lnSpc>
                <a:spcPts val="4480"/>
              </a:lnSpc>
            </a:pPr>
            <a:r>
              <a:rPr lang="en-US" sz="3200">
                <a:solidFill>
                  <a:srgbClr val="000000"/>
                </a:solidFill>
                <a:latin typeface="Glacial Indifference"/>
                <a:ea typeface="Glacial Indifference"/>
                <a:cs typeface="Glacial Indifference"/>
                <a:sym typeface="Glacial Indifference"/>
              </a:rPr>
              <a:t>Pada perhitungan pengelompokan data disamping, dapat disimpulkan yaitu topik Latihan Soal 2 - Memasukkan Data pada Tabel Siswa termasuk kedalam kategori “sulit” dibuktikan dengan nilai rata – rata pada kondisi false sebesar 0,833. </a:t>
            </a:r>
          </a:p>
          <a:p>
            <a:pPr algn="ctr">
              <a:lnSpc>
                <a:spcPts val="4480"/>
              </a:lnSpc>
            </a:pPr>
          </a:p>
        </p:txBody>
      </p:sp>
      <p:sp>
        <p:nvSpPr>
          <p:cNvPr name="TextBox 14" id="14"/>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15" id="15"/>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C2B4D9"/>
        </a:solidFill>
      </p:bgPr>
    </p:bg>
    <p:spTree>
      <p:nvGrpSpPr>
        <p:cNvPr id="1" name=""/>
        <p:cNvGrpSpPr/>
        <p:nvPr/>
      </p:nvGrpSpPr>
      <p:grpSpPr>
        <a:xfrm>
          <a:off x="0" y="0"/>
          <a:ext cx="0" cy="0"/>
          <a:chOff x="0" y="0"/>
          <a:chExt cx="0" cy="0"/>
        </a:xfrm>
      </p:grpSpPr>
      <p:sp>
        <p:nvSpPr>
          <p:cNvPr name="TextBox 2" id="2"/>
          <p:cNvSpPr txBox="true"/>
          <p:nvPr/>
        </p:nvSpPr>
        <p:spPr>
          <a:xfrm rot="0">
            <a:off x="2395458" y="1606066"/>
            <a:ext cx="6104024" cy="1295400"/>
          </a:xfrm>
          <a:prstGeom prst="rect">
            <a:avLst/>
          </a:prstGeom>
        </p:spPr>
        <p:txBody>
          <a:bodyPr anchor="t" rtlCol="false" tIns="0" lIns="0" bIns="0" rIns="0">
            <a:spAutoFit/>
          </a:bodyPr>
          <a:lstStyle/>
          <a:p>
            <a:pPr algn="l">
              <a:lnSpc>
                <a:spcPts val="10500"/>
              </a:lnSpc>
            </a:pPr>
            <a:r>
              <a:rPr lang="en-US" sz="7500">
                <a:solidFill>
                  <a:srgbClr val="000000"/>
                </a:solidFill>
                <a:latin typeface="Glacial Indifference Bold"/>
                <a:ea typeface="Glacial Indifference Bold"/>
                <a:cs typeface="Glacial Indifference Bold"/>
                <a:sym typeface="Glacial Indifference Bold"/>
              </a:rPr>
              <a:t>Kesimpulan </a:t>
            </a:r>
          </a:p>
        </p:txBody>
      </p:sp>
      <p:sp>
        <p:nvSpPr>
          <p:cNvPr name="Freeform 3" id="3"/>
          <p:cNvSpPr/>
          <p:nvPr/>
        </p:nvSpPr>
        <p:spPr>
          <a:xfrm flipH="false" flipV="false" rot="0">
            <a:off x="389196" y="7453479"/>
            <a:ext cx="4072345" cy="4066842"/>
          </a:xfrm>
          <a:custGeom>
            <a:avLst/>
            <a:gdLst/>
            <a:ahLst/>
            <a:cxnLst/>
            <a:rect r="r" b="b" t="t" l="l"/>
            <a:pathLst>
              <a:path h="4066842" w="4072345">
                <a:moveTo>
                  <a:pt x="0" y="0"/>
                </a:moveTo>
                <a:lnTo>
                  <a:pt x="4072345" y="0"/>
                </a:lnTo>
                <a:lnTo>
                  <a:pt x="4072345" y="4066842"/>
                </a:lnTo>
                <a:lnTo>
                  <a:pt x="0" y="406684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0" y="10073435"/>
            <a:ext cx="18288000" cy="213565"/>
            <a:chOff x="0" y="0"/>
            <a:chExt cx="4816593" cy="56248"/>
          </a:xfrm>
        </p:grpSpPr>
        <p:sp>
          <p:nvSpPr>
            <p:cNvPr name="Freeform 5" id="5"/>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6" id="6"/>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Freeform 7" id="7"/>
          <p:cNvSpPr/>
          <p:nvPr/>
        </p:nvSpPr>
        <p:spPr>
          <a:xfrm flipH="false" flipV="true" rot="0">
            <a:off x="14729434" y="-317609"/>
            <a:ext cx="4180831" cy="3386473"/>
          </a:xfrm>
          <a:custGeom>
            <a:avLst/>
            <a:gdLst/>
            <a:ahLst/>
            <a:cxnLst/>
            <a:rect r="r" b="b" t="t" l="l"/>
            <a:pathLst>
              <a:path h="3386473" w="4180831">
                <a:moveTo>
                  <a:pt x="0" y="3386473"/>
                </a:moveTo>
                <a:lnTo>
                  <a:pt x="4180831" y="3386473"/>
                </a:lnTo>
                <a:lnTo>
                  <a:pt x="4180831" y="0"/>
                </a:lnTo>
                <a:lnTo>
                  <a:pt x="0" y="0"/>
                </a:lnTo>
                <a:lnTo>
                  <a:pt x="0" y="3386473"/>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8" id="8"/>
          <p:cNvGrpSpPr/>
          <p:nvPr/>
        </p:nvGrpSpPr>
        <p:grpSpPr>
          <a:xfrm rot="0">
            <a:off x="0" y="0"/>
            <a:ext cx="18288000" cy="213565"/>
            <a:chOff x="0" y="0"/>
            <a:chExt cx="4816593" cy="56248"/>
          </a:xfrm>
        </p:grpSpPr>
        <p:sp>
          <p:nvSpPr>
            <p:cNvPr name="Freeform 9" id="9"/>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10" id="10"/>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18</a:t>
            </a:r>
          </a:p>
        </p:txBody>
      </p:sp>
      <p:sp>
        <p:nvSpPr>
          <p:cNvPr name="AutoShape 12" id="12"/>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3" id="13"/>
          <p:cNvSpPr/>
          <p:nvPr/>
        </p:nvSpPr>
        <p:spPr>
          <a:xfrm flipH="false" flipV="false" rot="0">
            <a:off x="3679812" y="6770983"/>
            <a:ext cx="1072583" cy="1072583"/>
          </a:xfrm>
          <a:custGeom>
            <a:avLst/>
            <a:gdLst/>
            <a:ahLst/>
            <a:cxnLst/>
            <a:rect r="r" b="b" t="t" l="l"/>
            <a:pathLst>
              <a:path h="1072583" w="1072583">
                <a:moveTo>
                  <a:pt x="0" y="0"/>
                </a:moveTo>
                <a:lnTo>
                  <a:pt x="1072583" y="0"/>
                </a:lnTo>
                <a:lnTo>
                  <a:pt x="1072583" y="1072583"/>
                </a:lnTo>
                <a:lnTo>
                  <a:pt x="0" y="10725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5447469" y="3194976"/>
            <a:ext cx="10368659" cy="5244175"/>
          </a:xfrm>
          <a:prstGeom prst="rect">
            <a:avLst/>
          </a:prstGeom>
        </p:spPr>
        <p:txBody>
          <a:bodyPr anchor="t" rtlCol="false" tIns="0" lIns="0" bIns="0" rIns="0">
            <a:spAutoFit/>
          </a:bodyPr>
          <a:lstStyle/>
          <a:p>
            <a:pPr algn="l">
              <a:lnSpc>
                <a:spcPts val="4174"/>
              </a:lnSpc>
            </a:pPr>
            <a:r>
              <a:rPr lang="en-US" sz="2981">
                <a:solidFill>
                  <a:srgbClr val="000000"/>
                </a:solidFill>
                <a:latin typeface="Glacial Indifference"/>
                <a:ea typeface="Glacial Indifference"/>
                <a:cs typeface="Glacial Indifference"/>
                <a:sym typeface="Glacial Indifference"/>
              </a:rPr>
              <a:t>hasil angket menunjukkan presentase sebesar 84,83%, yang masuk dalam kategori "Sangat Baik". Selain itu, dari hasil pengolahan data pengerjaan mahasiswa didapatkan hasil perhitungan rata-rata sebesar 0,833 pada topik yang dikategorikan sulit. Hal ini menunjukkan dari hasil angket bahwa aplikasi iCLOP tidak hanya berjalan dengan baik secara teknis, tetapi juga diterima dengan baik oleh pengguna akhir namun, tidak menutup kemungkinan terkait pengembangan kualitas modul berdasarkan observasi dan perhitungan kategori.</a:t>
            </a:r>
          </a:p>
          <a:p>
            <a:pPr algn="l">
              <a:lnSpc>
                <a:spcPts val="4174"/>
              </a:lnSpc>
            </a:pPr>
          </a:p>
        </p:txBody>
      </p:sp>
      <p:sp>
        <p:nvSpPr>
          <p:cNvPr name="Freeform 15" id="15"/>
          <p:cNvSpPr/>
          <p:nvPr/>
        </p:nvSpPr>
        <p:spPr>
          <a:xfrm flipH="false" flipV="false" rot="0">
            <a:off x="14023509" y="649617"/>
            <a:ext cx="1792620" cy="1452022"/>
          </a:xfrm>
          <a:custGeom>
            <a:avLst/>
            <a:gdLst/>
            <a:ahLst/>
            <a:cxnLst/>
            <a:rect r="r" b="b" t="t" l="l"/>
            <a:pathLst>
              <a:path h="1452022" w="1792620">
                <a:moveTo>
                  <a:pt x="0" y="0"/>
                </a:moveTo>
                <a:lnTo>
                  <a:pt x="1792620" y="0"/>
                </a:lnTo>
                <a:lnTo>
                  <a:pt x="1792620" y="1452022"/>
                </a:lnTo>
                <a:lnTo>
                  <a:pt x="0" y="145202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10"/>
            <a:stretch>
              <a:fillRect l="0" t="0" r="0" b="0"/>
            </a:stretch>
          </a:blipFill>
        </p:spPr>
      </p:sp>
      <p:sp>
        <p:nvSpPr>
          <p:cNvPr name="TextBox 17" id="17"/>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18" id="18"/>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32206E"/>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13565"/>
            <a:chOff x="0" y="0"/>
            <a:chExt cx="4816593" cy="56248"/>
          </a:xfrm>
        </p:grpSpPr>
        <p:sp>
          <p:nvSpPr>
            <p:cNvPr name="Freeform 3" id="3"/>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D4CEDE"/>
            </a:solidFill>
          </p:spPr>
        </p:sp>
        <p:sp>
          <p:nvSpPr>
            <p:cNvPr name="TextBox 4" id="4"/>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3695631" y="8016035"/>
            <a:ext cx="3905319" cy="4114800"/>
          </a:xfrm>
          <a:custGeom>
            <a:avLst/>
            <a:gdLst/>
            <a:ahLst/>
            <a:cxnLst/>
            <a:rect r="r" b="b" t="t" l="l"/>
            <a:pathLst>
              <a:path h="4114800" w="3905319">
                <a:moveTo>
                  <a:pt x="0" y="0"/>
                </a:moveTo>
                <a:lnTo>
                  <a:pt x="3905319" y="0"/>
                </a:lnTo>
                <a:lnTo>
                  <a:pt x="390531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0" y="10073435"/>
            <a:ext cx="18288000" cy="213565"/>
            <a:chOff x="0" y="0"/>
            <a:chExt cx="4816593" cy="56248"/>
          </a:xfrm>
        </p:grpSpPr>
        <p:sp>
          <p:nvSpPr>
            <p:cNvPr name="Freeform 7" id="7"/>
            <p:cNvSpPr/>
            <p:nvPr/>
          </p:nvSpPr>
          <p:spPr>
            <a:xfrm flipH="false" flipV="false" rot="0">
              <a:off x="0" y="0"/>
              <a:ext cx="4816592" cy="56248"/>
            </a:xfrm>
            <a:custGeom>
              <a:avLst/>
              <a:gdLst/>
              <a:ahLst/>
              <a:cxnLst/>
              <a:rect r="r" b="b" t="t" l="l"/>
              <a:pathLst>
                <a:path h="56248" w="4816592">
                  <a:moveTo>
                    <a:pt x="0" y="0"/>
                  </a:moveTo>
                  <a:lnTo>
                    <a:pt x="4816592" y="0"/>
                  </a:lnTo>
                  <a:lnTo>
                    <a:pt x="4816592" y="56248"/>
                  </a:lnTo>
                  <a:lnTo>
                    <a:pt x="0" y="56248"/>
                  </a:lnTo>
                  <a:close/>
                </a:path>
              </a:pathLst>
            </a:custGeom>
            <a:solidFill>
              <a:srgbClr val="32206E"/>
            </a:solidFill>
          </p:spPr>
        </p:sp>
        <p:sp>
          <p:nvSpPr>
            <p:cNvPr name="TextBox 8" id="8"/>
            <p:cNvSpPr txBox="true"/>
            <p:nvPr/>
          </p:nvSpPr>
          <p:spPr>
            <a:xfrm>
              <a:off x="0" y="-38100"/>
              <a:ext cx="4816593" cy="94348"/>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5876950" y="1892692"/>
            <a:ext cx="13443230" cy="6984862"/>
            <a:chOff x="0" y="0"/>
            <a:chExt cx="3540604" cy="1839635"/>
          </a:xfrm>
        </p:grpSpPr>
        <p:sp>
          <p:nvSpPr>
            <p:cNvPr name="Freeform 10" id="10"/>
            <p:cNvSpPr/>
            <p:nvPr/>
          </p:nvSpPr>
          <p:spPr>
            <a:xfrm flipH="false" flipV="false" rot="0">
              <a:off x="0" y="0"/>
              <a:ext cx="3540604" cy="1839635"/>
            </a:xfrm>
            <a:custGeom>
              <a:avLst/>
              <a:gdLst/>
              <a:ahLst/>
              <a:cxnLst/>
              <a:rect r="r" b="b" t="t" l="l"/>
              <a:pathLst>
                <a:path h="1839635" w="3540604">
                  <a:moveTo>
                    <a:pt x="0" y="0"/>
                  </a:moveTo>
                  <a:lnTo>
                    <a:pt x="3540604" y="0"/>
                  </a:lnTo>
                  <a:lnTo>
                    <a:pt x="3540604" y="1839635"/>
                  </a:lnTo>
                  <a:lnTo>
                    <a:pt x="0" y="1839635"/>
                  </a:lnTo>
                  <a:close/>
                </a:path>
              </a:pathLst>
            </a:custGeom>
            <a:solidFill>
              <a:srgbClr val="D4CEDE"/>
            </a:solidFill>
          </p:spPr>
        </p:sp>
        <p:sp>
          <p:nvSpPr>
            <p:cNvPr name="TextBox 11" id="11"/>
            <p:cNvSpPr txBox="true"/>
            <p:nvPr/>
          </p:nvSpPr>
          <p:spPr>
            <a:xfrm>
              <a:off x="0" y="-38100"/>
              <a:ext cx="3540604" cy="1877735"/>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182607" y="-431511"/>
            <a:ext cx="3675104" cy="3675104"/>
          </a:xfrm>
          <a:custGeom>
            <a:avLst/>
            <a:gdLst/>
            <a:ahLst/>
            <a:cxnLst/>
            <a:rect r="r" b="b" t="t" l="l"/>
            <a:pathLst>
              <a:path h="3675104" w="3675104">
                <a:moveTo>
                  <a:pt x="0" y="0"/>
                </a:moveTo>
                <a:lnTo>
                  <a:pt x="3675104" y="0"/>
                </a:lnTo>
                <a:lnTo>
                  <a:pt x="3675104" y="3675104"/>
                </a:lnTo>
                <a:lnTo>
                  <a:pt x="0" y="36751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2484758" y="6805162"/>
            <a:ext cx="1210872" cy="1210872"/>
          </a:xfrm>
          <a:custGeom>
            <a:avLst/>
            <a:gdLst/>
            <a:ahLst/>
            <a:cxnLst/>
            <a:rect r="r" b="b" t="t" l="l"/>
            <a:pathLst>
              <a:path h="1210872" w="1210872">
                <a:moveTo>
                  <a:pt x="0" y="0"/>
                </a:moveTo>
                <a:lnTo>
                  <a:pt x="1210873" y="0"/>
                </a:lnTo>
                <a:lnTo>
                  <a:pt x="1210873" y="1210873"/>
                </a:lnTo>
                <a:lnTo>
                  <a:pt x="0" y="12108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16564000" y="8834437"/>
            <a:ext cx="955170" cy="762001"/>
          </a:xfrm>
          <a:prstGeom prst="rect">
            <a:avLst/>
          </a:prstGeom>
        </p:spPr>
        <p:txBody>
          <a:bodyPr anchor="t" rtlCol="false" tIns="0" lIns="0" bIns="0" rIns="0">
            <a:spAutoFit/>
          </a:bodyPr>
          <a:lstStyle/>
          <a:p>
            <a:pPr algn="r">
              <a:lnSpc>
                <a:spcPts val="6299"/>
              </a:lnSpc>
            </a:pPr>
            <a:r>
              <a:rPr lang="en-US" sz="4499">
                <a:solidFill>
                  <a:srgbClr val="32206E"/>
                </a:solidFill>
                <a:latin typeface="Glacial Indifference Bold"/>
                <a:ea typeface="Glacial Indifference Bold"/>
                <a:cs typeface="Glacial Indifference Bold"/>
                <a:sym typeface="Glacial Indifference Bold"/>
              </a:rPr>
              <a:t>19</a:t>
            </a:r>
          </a:p>
        </p:txBody>
      </p:sp>
      <p:sp>
        <p:nvSpPr>
          <p:cNvPr name="AutoShape 15" id="15"/>
          <p:cNvSpPr/>
          <p:nvPr/>
        </p:nvSpPr>
        <p:spPr>
          <a:xfrm>
            <a:off x="16564000" y="8877554"/>
            <a:ext cx="0" cy="761492"/>
          </a:xfrm>
          <a:prstGeom prst="line">
            <a:avLst/>
          </a:prstGeom>
          <a:ln cap="flat" w="95250">
            <a:solidFill>
              <a:srgbClr val="32206E"/>
            </a:solidFill>
            <a:prstDash val="solid"/>
            <a:headEnd type="none" len="sm" w="sm"/>
            <a:tailEnd type="none" len="sm" w="sm"/>
          </a:ln>
        </p:spPr>
      </p:sp>
      <p:sp>
        <p:nvSpPr>
          <p:cNvPr name="Freeform 16" id="16"/>
          <p:cNvSpPr/>
          <p:nvPr/>
        </p:nvSpPr>
        <p:spPr>
          <a:xfrm flipH="false" flipV="false" rot="0">
            <a:off x="0" y="372958"/>
            <a:ext cx="1637287" cy="1227965"/>
          </a:xfrm>
          <a:custGeom>
            <a:avLst/>
            <a:gdLst/>
            <a:ahLst/>
            <a:cxnLst/>
            <a:rect r="r" b="b" t="t" l="l"/>
            <a:pathLst>
              <a:path h="1227965" w="1637287">
                <a:moveTo>
                  <a:pt x="0" y="0"/>
                </a:moveTo>
                <a:lnTo>
                  <a:pt x="1637287" y="0"/>
                </a:lnTo>
                <a:lnTo>
                  <a:pt x="1637287" y="1227965"/>
                </a:lnTo>
                <a:lnTo>
                  <a:pt x="0" y="1227965"/>
                </a:lnTo>
                <a:lnTo>
                  <a:pt x="0" y="0"/>
                </a:lnTo>
                <a:close/>
              </a:path>
            </a:pathLst>
          </a:custGeom>
          <a:blipFill>
            <a:blip r:embed="rId8"/>
            <a:stretch>
              <a:fillRect l="0" t="0" r="0" b="0"/>
            </a:stretch>
          </a:blipFill>
        </p:spPr>
      </p:sp>
      <p:sp>
        <p:nvSpPr>
          <p:cNvPr name="TextBox 17" id="17"/>
          <p:cNvSpPr txBox="true"/>
          <p:nvPr/>
        </p:nvSpPr>
        <p:spPr>
          <a:xfrm rot="0">
            <a:off x="1637287" y="567841"/>
            <a:ext cx="3068434" cy="838200"/>
          </a:xfrm>
          <a:prstGeom prst="rect">
            <a:avLst/>
          </a:prstGeom>
        </p:spPr>
        <p:txBody>
          <a:bodyPr anchor="t" rtlCol="false" tIns="0" lIns="0" bIns="0" rIns="0">
            <a:spAutoFit/>
          </a:bodyPr>
          <a:lstStyle/>
          <a:p>
            <a:pPr algn="l">
              <a:lnSpc>
                <a:spcPts val="3360"/>
              </a:lnSpc>
            </a:pPr>
            <a:r>
              <a:rPr lang="en-US" sz="2800" spc="140">
                <a:solidFill>
                  <a:srgbClr val="000000"/>
                </a:solidFill>
                <a:latin typeface="Glacial Indifference"/>
                <a:ea typeface="Glacial Indifference"/>
                <a:cs typeface="Glacial Indifference"/>
                <a:sym typeface="Glacial Indifference"/>
              </a:rPr>
              <a:t>POLITEKNIK NEGERI MALANG</a:t>
            </a:r>
          </a:p>
        </p:txBody>
      </p:sp>
      <p:sp>
        <p:nvSpPr>
          <p:cNvPr name="TextBox 18" id="18"/>
          <p:cNvSpPr txBox="true"/>
          <p:nvPr/>
        </p:nvSpPr>
        <p:spPr>
          <a:xfrm rot="0">
            <a:off x="1637287" y="2605418"/>
            <a:ext cx="4949639" cy="1056005"/>
          </a:xfrm>
          <a:prstGeom prst="rect">
            <a:avLst/>
          </a:prstGeom>
        </p:spPr>
        <p:txBody>
          <a:bodyPr anchor="t" rtlCol="false" tIns="0" lIns="0" bIns="0" rIns="0">
            <a:spAutoFit/>
          </a:bodyPr>
          <a:lstStyle/>
          <a:p>
            <a:pPr algn="l">
              <a:lnSpc>
                <a:spcPts val="8259"/>
              </a:lnSpc>
            </a:pPr>
            <a:r>
              <a:rPr lang="en-US" sz="6999">
                <a:solidFill>
                  <a:srgbClr val="32206E"/>
                </a:solidFill>
                <a:latin typeface="Glacial Indifference Bold"/>
                <a:ea typeface="Glacial Indifference Bold"/>
                <a:cs typeface="Glacial Indifference Bold"/>
                <a:sym typeface="Glacial Indifference Bold"/>
              </a:rPr>
              <a:t>Saran</a:t>
            </a:r>
          </a:p>
        </p:txBody>
      </p:sp>
      <p:sp>
        <p:nvSpPr>
          <p:cNvPr name="TextBox 19" id="19"/>
          <p:cNvSpPr txBox="true"/>
          <p:nvPr/>
        </p:nvSpPr>
        <p:spPr>
          <a:xfrm rot="0">
            <a:off x="6463198" y="2179637"/>
            <a:ext cx="10796102" cy="6797675"/>
          </a:xfrm>
          <a:prstGeom prst="rect">
            <a:avLst/>
          </a:prstGeom>
        </p:spPr>
        <p:txBody>
          <a:bodyPr anchor="t" rtlCol="false" tIns="0" lIns="0" bIns="0" rIns="0">
            <a:spAutoFit/>
          </a:bodyPr>
          <a:lstStyle/>
          <a:p>
            <a:pPr algn="l" marL="755652" indent="-377826" lvl="1">
              <a:lnSpc>
                <a:spcPts val="4900"/>
              </a:lnSpc>
              <a:buFont typeface="Arial"/>
              <a:buChar char="•"/>
            </a:pPr>
            <a:r>
              <a:rPr lang="en-US" sz="3500">
                <a:solidFill>
                  <a:srgbClr val="32206E"/>
                </a:solidFill>
                <a:latin typeface="Glacial Indifference"/>
                <a:ea typeface="Glacial Indifference"/>
                <a:cs typeface="Glacial Indifference"/>
                <a:sym typeface="Glacial Indifference"/>
              </a:rPr>
              <a:t>Saran untuk peneliti lebih lanjut</a:t>
            </a:r>
          </a:p>
          <a:p>
            <a:pPr algn="l">
              <a:lnSpc>
                <a:spcPts val="4900"/>
              </a:lnSpc>
            </a:pPr>
            <a:r>
              <a:rPr lang="en-US" sz="3500">
                <a:solidFill>
                  <a:srgbClr val="32206E"/>
                </a:solidFill>
                <a:latin typeface="Glacial Indifference"/>
                <a:ea typeface="Glacial Indifference"/>
                <a:cs typeface="Glacial Indifference"/>
                <a:sym typeface="Glacial Indifference"/>
              </a:rPr>
              <a:t>mengembangkan metode pengumpulan test case yang lebih interaktif, seperti menggunakan form input kode. </a:t>
            </a:r>
          </a:p>
          <a:p>
            <a:pPr algn="l">
              <a:lnSpc>
                <a:spcPts val="4900"/>
              </a:lnSpc>
            </a:pPr>
          </a:p>
          <a:p>
            <a:pPr algn="l" marL="755652" indent="-377826" lvl="1">
              <a:lnSpc>
                <a:spcPts val="4900"/>
              </a:lnSpc>
              <a:buFont typeface="Arial"/>
              <a:buChar char="•"/>
            </a:pPr>
            <a:r>
              <a:rPr lang="en-US" sz="3500">
                <a:solidFill>
                  <a:srgbClr val="32206E"/>
                </a:solidFill>
                <a:latin typeface="Glacial Indifference"/>
                <a:ea typeface="Glacial Indifference"/>
                <a:cs typeface="Glacial Indifference"/>
                <a:sym typeface="Glacial Indifference"/>
              </a:rPr>
              <a:t>Saran untuk implementasi Sistem</a:t>
            </a:r>
          </a:p>
          <a:p>
            <a:pPr algn="l">
              <a:lnSpc>
                <a:spcPts val="4900"/>
              </a:lnSpc>
            </a:pPr>
            <a:r>
              <a:rPr lang="en-US" sz="3500">
                <a:solidFill>
                  <a:srgbClr val="32206E"/>
                </a:solidFill>
                <a:latin typeface="Glacial Indifference"/>
                <a:ea typeface="Glacial Indifference"/>
                <a:cs typeface="Glacial Indifference"/>
                <a:sym typeface="Glacial Indifference"/>
              </a:rPr>
              <a:t>aplikasi iCLOP diimplementasikan secara lebih luas di jurusan Teknologi Informasi terkait pemrograman web. Selain itu, pengembangan terkait penambahan fitur menghitung waktu pengerjaan mahasiswa, output error dapat disimpan dalam database.</a:t>
            </a:r>
          </a:p>
          <a:p>
            <a:pPr algn="l">
              <a:lnSpc>
                <a:spcPts val="4900"/>
              </a:lnSpc>
            </a:pPr>
          </a:p>
        </p:txBody>
      </p:sp>
      <p:sp>
        <p:nvSpPr>
          <p:cNvPr name="TextBox 20" id="20"/>
          <p:cNvSpPr txBox="true"/>
          <p:nvPr/>
        </p:nvSpPr>
        <p:spPr>
          <a:xfrm rot="0">
            <a:off x="11012469" y="8963025"/>
            <a:ext cx="5170138" cy="523875"/>
          </a:xfrm>
          <a:prstGeom prst="rect">
            <a:avLst/>
          </a:prstGeom>
        </p:spPr>
        <p:txBody>
          <a:bodyPr anchor="t" rtlCol="false" tIns="0" lIns="0" bIns="0" rIns="0">
            <a:spAutoFit/>
          </a:bodyPr>
          <a:lstStyle/>
          <a:p>
            <a:pPr algn="r">
              <a:lnSpc>
                <a:spcPts val="4200"/>
              </a:lnSpc>
            </a:pPr>
            <a:r>
              <a:rPr lang="en-US" sz="3000" spc="300">
                <a:solidFill>
                  <a:srgbClr val="000000"/>
                </a:solidFill>
                <a:latin typeface="Glacial Indifference Bold"/>
                <a:ea typeface="Glacial Indifference Bold"/>
                <a:cs typeface="Glacial Indifference Bold"/>
                <a:sym typeface="Glacial Indifference Bold"/>
              </a:rPr>
              <a:t>SEMINAR HASIL SKRIPSI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DAGLGHshbgY</dc:identifier>
  <dcterms:modified xsi:type="dcterms:W3CDTF">2011-08-01T06:04:30Z</dcterms:modified>
  <cp:revision>1</cp:revision>
  <dc:title>Hijau minimalis formal seminar proposal presentasi</dc:title>
</cp:coreProperties>
</file>